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316" r:id="rId7"/>
    <p:sldId id="261" r:id="rId8"/>
    <p:sldId id="317" r:id="rId9"/>
    <p:sldId id="262" r:id="rId10"/>
    <p:sldId id="263" r:id="rId11"/>
    <p:sldId id="318" r:id="rId12"/>
    <p:sldId id="31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07" r:id="rId29"/>
    <p:sldId id="308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D118D1-10DF-4561-A02F-097F29F0EAE1}" type="datetimeFigureOut">
              <a:rPr lang="sr-Latn-CS" smtClean="0"/>
              <a:pPr/>
              <a:t>28.4.2025.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7FC811-A30B-4788-8D28-BBE178C149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ŽIVOT I DJELOVANJE VJEKOSLAVA MAKSA LUBURIĆA DO OSNUTKA ndh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/>
          <a:lstStyle/>
          <a:p>
            <a:r>
              <a:rPr lang="hr-HR" dirty="0" smtClean="0"/>
              <a:t>Hrvatska politička povijest</a:t>
            </a:r>
            <a:endParaRPr lang="hr-HR" dirty="0" smtClean="0"/>
          </a:p>
          <a:p>
            <a:r>
              <a:rPr lang="hr-HR" dirty="0" smtClean="0"/>
              <a:t>doc. dr. sc. Danijel Jurković</a:t>
            </a:r>
            <a:endParaRPr lang="hr-HR" dirty="0" smtClean="0"/>
          </a:p>
          <a:p>
            <a:r>
              <a:rPr lang="hr-HR" dirty="0" smtClean="0"/>
              <a:t>Vito </a:t>
            </a:r>
            <a:r>
              <a:rPr lang="hr-HR" dirty="0" smtClean="0"/>
              <a:t>Brnić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zatvoren je u Mađarskoj 1932. g. zbog ilegalnog prelaska granice i vatrenog okršaja sa žandarmerijom Kraljevine </a:t>
            </a:r>
            <a:r>
              <a:rPr lang="hr-HR" dirty="0" smtClean="0"/>
              <a:t>Jugoslavije</a:t>
            </a:r>
          </a:p>
          <a:p>
            <a:endParaRPr lang="hr-HR" dirty="0" smtClean="0"/>
          </a:p>
          <a:p>
            <a:r>
              <a:rPr lang="hr-HR" dirty="0" smtClean="0"/>
              <a:t>nakon puštanja iz pritvora, zaputio se u logor Janka-pustza, koji od 1931. g. koriste Ustaše</a:t>
            </a:r>
          </a:p>
          <a:p>
            <a:r>
              <a:rPr lang="hr-HR" dirty="0" smtClean="0"/>
              <a:t>te ga je godine otkupio Gustav Perčec, bliski suradnik dr. Ante Pavelića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logoru dobiva zloglasno ime “Maks”</a:t>
            </a:r>
          </a:p>
          <a:p>
            <a:endParaRPr lang="hr-HR" dirty="0" smtClean="0"/>
          </a:p>
          <a:p>
            <a:r>
              <a:rPr lang="pl-PL" dirty="0" smtClean="0"/>
              <a:t>zgode iz života u ustaškom logoru za </a:t>
            </a:r>
            <a:r>
              <a:rPr lang="pl-PL" dirty="0" smtClean="0"/>
              <a:t>obuku razdor na dvije skupine – kojoj</a:t>
            </a:r>
            <a:r>
              <a:rPr lang="hr-HR" dirty="0" smtClean="0"/>
              <a:t> je </a:t>
            </a:r>
            <a:r>
              <a:rPr lang="hr-HR" dirty="0" smtClean="0"/>
              <a:t>pripadao Luburić i koju naziva „ustašama“, i one koja je bila bliska Mačekovom HSS-u i koju su, tvrdi Luburić, on i njegovi istomišljenici nazivali „</a:t>
            </a:r>
            <a:r>
              <a:rPr lang="hr-HR" dirty="0" smtClean="0"/>
              <a:t>škrlakima”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Luburić tu kreće s lažima – smjena Gustava Perčeca</a:t>
            </a:r>
          </a:p>
          <a:p>
            <a:endParaRPr lang="hr-HR" dirty="0" smtClean="0"/>
          </a:p>
          <a:p>
            <a:r>
              <a:rPr lang="hr-HR" dirty="0" smtClean="0"/>
              <a:t>Perčec jest bio smijenjen i na kraju </a:t>
            </a:r>
            <a:r>
              <a:rPr lang="hr-HR" dirty="0" smtClean="0"/>
              <a:t>ubijen</a:t>
            </a:r>
            <a:r>
              <a:rPr lang="hr-HR" dirty="0" smtClean="0"/>
              <a:t> </a:t>
            </a:r>
            <a:r>
              <a:rPr lang="hr-HR" dirty="0" smtClean="0"/>
              <a:t>– ne zbog </a:t>
            </a:r>
            <a:r>
              <a:rPr lang="hr-HR" dirty="0" smtClean="0"/>
              <a:t>razdora o kojemu govori Luburić, već prije svega zbog „afere Jelke </a:t>
            </a:r>
            <a:r>
              <a:rPr lang="hr-HR" dirty="0" smtClean="0"/>
              <a:t>Pogorelec“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Luburić u logoru opisuje svoja sjećanja i život</a:t>
            </a:r>
          </a:p>
          <a:p>
            <a:r>
              <a:rPr lang="hr-HR" dirty="0" smtClean="0"/>
              <a:t>1934. logor je ukinut prema dogovoru vlada Kraljevine Jugoslavije i Mađarske, te je potpuno ispražnjen do 1. listopada kada većina članova ustaškog pokreta odlazi u </a:t>
            </a:r>
            <a:r>
              <a:rPr lang="hr-HR" dirty="0" smtClean="0"/>
              <a:t>Italiju</a:t>
            </a:r>
          </a:p>
          <a:p>
            <a:endParaRPr lang="hr-HR" dirty="0" smtClean="0"/>
          </a:p>
          <a:p>
            <a:r>
              <a:rPr lang="hr-HR" dirty="0" smtClean="0"/>
              <a:t>Luburić ostaje u Mađarskoj, “škartiran” iz pokreta zbog gorljivog karaktera</a:t>
            </a:r>
          </a:p>
          <a:p>
            <a:r>
              <a:rPr lang="hr-HR" dirty="0" smtClean="0"/>
              <a:t>iz jedne afere rodio mu se i sin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1941. g. raspadom Jugoslavije i osnivanjem NDH, Luburić kreće put Hrvatske</a:t>
            </a:r>
          </a:p>
          <a:p>
            <a:r>
              <a:rPr lang="hr-HR" dirty="0" smtClean="0"/>
              <a:t>postaje pomoćnik Miji Babiću, “Luburiću prije Luburića</a:t>
            </a:r>
            <a:r>
              <a:rPr lang="hr-HR" dirty="0" smtClean="0"/>
              <a:t>”</a:t>
            </a:r>
          </a:p>
          <a:p>
            <a:endParaRPr lang="hr-HR" dirty="0" smtClean="0"/>
          </a:p>
          <a:p>
            <a:r>
              <a:rPr lang="hr-HR" dirty="0" smtClean="0"/>
              <a:t>ubojstvom Babića od strane srpskih ustanika 3. 7. 1941. g., Luburić preuzima mnoge njegove poslove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tijekom 2. svj. rata bio je gost Gestapoa, s čijim se radom upoznaje kroz posjete sabirnim </a:t>
            </a:r>
            <a:r>
              <a:rPr lang="hr-HR" dirty="0" smtClean="0"/>
              <a:t>logorima</a:t>
            </a:r>
          </a:p>
          <a:p>
            <a:endParaRPr lang="hr-HR" dirty="0" smtClean="0"/>
          </a:p>
          <a:p>
            <a:r>
              <a:rPr lang="hr-HR" dirty="0" smtClean="0"/>
              <a:t>od 1941. – 1945. g</a:t>
            </a:r>
            <a:r>
              <a:rPr lang="hr-HR" dirty="0" smtClean="0"/>
              <a:t>. </a:t>
            </a:r>
            <a:r>
              <a:rPr lang="hr-HR" dirty="0" smtClean="0"/>
              <a:t>zapovijeda koncentracijskim logorima u NDH</a:t>
            </a:r>
          </a:p>
          <a:p>
            <a:r>
              <a:rPr lang="hr-HR" dirty="0" smtClean="0"/>
              <a:t>zloglasni su bili Jasenovac i Stara Gradiška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tijekom rata, napreduje od čina satnika i bojnika sve do čina pukovnika 1944. g. 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s krajem rata, bježi prema Austriji i odbija se predati britanskim snagama</a:t>
            </a:r>
          </a:p>
          <a:p>
            <a:r>
              <a:rPr lang="hr-HR" dirty="0" smtClean="0"/>
              <a:t>preko Mađarske i Francuske završio je u Španjolskoj 1949. g., gdje živi sve do smrti 1969. g.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100" dirty="0" smtClean="0"/>
              <a:t>2. LUBURIĆEVO DJELOVANJE U EMIGRACIJI</a:t>
            </a:r>
            <a:br>
              <a:rPr lang="hr-HR" sz="3100" dirty="0" smtClean="0"/>
            </a:br>
            <a:r>
              <a:rPr lang="hr-HR" sz="3100" dirty="0" smtClean="0"/>
              <a:t>2.1. RASKOL S DR. ANTOM PAVELIĆEM</a:t>
            </a:r>
            <a:endParaRPr lang="hr-H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09160"/>
          </a:xfrm>
        </p:spPr>
        <p:txBody>
          <a:bodyPr/>
          <a:lstStyle/>
          <a:p>
            <a:r>
              <a:rPr lang="hr-HR" dirty="0" smtClean="0"/>
              <a:t>radi zaštite identiteta, u emigraciji sve češće počinje koristiti naziv “general Drinjanin”</a:t>
            </a:r>
          </a:p>
          <a:p>
            <a:r>
              <a:rPr lang="hr-HR" dirty="0" smtClean="0"/>
              <a:t>1951. g. u Madridu pokreće časopis </a:t>
            </a:r>
            <a:r>
              <a:rPr lang="hr-HR" i="1" dirty="0" smtClean="0"/>
              <a:t>Drina</a:t>
            </a:r>
            <a:r>
              <a:rPr lang="hr-HR" dirty="0" smtClean="0"/>
              <a:t>, putem kojeg okuplja ljude u svoju organizaciju </a:t>
            </a:r>
            <a:r>
              <a:rPr lang="hr-HR" i="1" dirty="0" smtClean="0"/>
              <a:t>Hrvatski narodni otpor</a:t>
            </a:r>
            <a:r>
              <a:rPr lang="hr-HR" dirty="0" smtClean="0"/>
              <a:t> (HNO</a:t>
            </a:r>
            <a:r>
              <a:rPr lang="hr-HR" dirty="0" smtClean="0"/>
              <a:t>)</a:t>
            </a:r>
          </a:p>
          <a:p>
            <a:endParaRPr lang="hr-HR" i="1" dirty="0" smtClean="0"/>
          </a:p>
          <a:p>
            <a:r>
              <a:rPr lang="hr-HR" dirty="0" smtClean="0"/>
              <a:t>1953. u Argentini se pojavio časopis </a:t>
            </a:r>
            <a:r>
              <a:rPr lang="hr-HR" i="1" dirty="0" smtClean="0"/>
              <a:t>Izbor</a:t>
            </a:r>
            <a:r>
              <a:rPr lang="hr-HR" dirty="0" smtClean="0"/>
              <a:t>, koji je trebao služiti u svrhu hrvatsko-srpske pomirbe, što je Luburiću jako zasmetalo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kolovođe tog procesa - bivši predsjednik vlade Kraljevine Jugoslavije Milan Stojadinović i poglavnik NDH dr. Ante Pavelić</a:t>
            </a:r>
          </a:p>
          <a:p>
            <a:r>
              <a:rPr lang="hr-HR" dirty="0" smtClean="0"/>
              <a:t>Luburiću je Paveliću to jako zamjerio, a vjerojatno i nikad oprostio</a:t>
            </a:r>
          </a:p>
          <a:p>
            <a:r>
              <a:rPr lang="hr-HR" dirty="0" smtClean="0"/>
              <a:t>„Madrid je centar današnjice. To tvrdim godinama. Buenos Aires je dao svoje i sada samo smeta, teret je, oteščava pravi borbeni rad.”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1955. g. mijenjaju se političke prilike u Argentini</a:t>
            </a:r>
          </a:p>
          <a:p>
            <a:r>
              <a:rPr lang="hr-HR" dirty="0" smtClean="0"/>
              <a:t>s vlasti je nakon devet godina predsjedništva zbačen general Juan Perón</a:t>
            </a:r>
          </a:p>
          <a:p>
            <a:r>
              <a:rPr lang="hr-HR" dirty="0" smtClean="0"/>
              <a:t>postojao strah da će nova vlada radi uspostave boljih veza s Titovom Jugoslavijom izručiti dr. Pavelića i sve bivše članove ustaškog pokreta, kojima je Perón godinama dopuštao slobodno djelovanje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1. TKO JE BIO VJEKOSLAV „MAKS“ LUBURIĆ?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2. LUBURIĆEVO DJELOVANJE U EMIGRACIJI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	2.1. RASKOL S DR. ANTOM PAVELIĆEM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	2.2. SMRT ANTE PAVELIĆA I LUBURIĆEVE </a:t>
            </a:r>
            <a:r>
              <a:rPr lang="hr-HR" b="1" dirty="0" smtClean="0"/>
              <a:t>AKCIJE</a:t>
            </a:r>
          </a:p>
          <a:p>
            <a:pPr>
              <a:buNone/>
            </a:pPr>
            <a:r>
              <a:rPr lang="hr-HR" b="1" dirty="0" smtClean="0"/>
              <a:t>3. LUBURIĆEV KRAJ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greške u komunikaciji – jedan od razloga raskola bivših </a:t>
            </a:r>
            <a:r>
              <a:rPr lang="hr-HR" dirty="0" smtClean="0"/>
              <a:t>suradnika</a:t>
            </a:r>
          </a:p>
          <a:p>
            <a:endParaRPr lang="hr-HR" dirty="0" smtClean="0"/>
          </a:p>
          <a:p>
            <a:r>
              <a:rPr lang="hr-HR" dirty="0" smtClean="0"/>
              <a:t>Pavelićevi suradnici pokušali su od nove argentinske vlasti zatražiti mogućnost za njegovim ostankom, dok su Luburićevi ljudi pokušavali pronaći načine kako prebaciti </a:t>
            </a:r>
            <a:r>
              <a:rPr lang="hr-HR" i="1" dirty="0" smtClean="0"/>
              <a:t>Poglavnika</a:t>
            </a:r>
            <a:r>
              <a:rPr lang="hr-HR" dirty="0" smtClean="0"/>
              <a:t> sigurno preko oceana, bez da ga uhvate jugoslavenske tajne službe.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„U Argentini je zlo. Premetačine, zatvaranja, provjere. Radio ponavlja tjeralicu za Poglavnikom, brutalno postupaju. Radi izvanrednih prilika dajem Ti nalog da dobro paziš. Dopisuj se sa svakim s kim možeš i nađeš za potrebno, ali ne primaj zapovijedi ni od koga osim Poglavnika i to vlastoručno i izravno.“ </a:t>
            </a:r>
          </a:p>
          <a:p>
            <a:r>
              <a:rPr lang="hr-HR" dirty="0" smtClean="0"/>
              <a:t>poruka Luburića Srećku Roveru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 je poruka prenesena društvima u Australiji i Novom </a:t>
            </a:r>
            <a:r>
              <a:rPr lang="hr-HR" dirty="0" smtClean="0"/>
              <a:t>Zelandu</a:t>
            </a:r>
          </a:p>
          <a:p>
            <a:endParaRPr lang="hr-HR" dirty="0" smtClean="0"/>
          </a:p>
          <a:p>
            <a:r>
              <a:rPr lang="hr-HR" dirty="0" smtClean="0"/>
              <a:t>Luburićev suradnik Srećko Rover smatrao je da je </a:t>
            </a:r>
            <a:r>
              <a:rPr lang="hr-HR" i="1" dirty="0" smtClean="0"/>
              <a:t>Hrvatski narodni otpor </a:t>
            </a:r>
            <a:r>
              <a:rPr lang="hr-HR" dirty="0" smtClean="0"/>
              <a:t>sada ono što su nekad bile </a:t>
            </a:r>
            <a:r>
              <a:rPr lang="hr-HR" i="1" dirty="0" smtClean="0"/>
              <a:t>Hrvatske oružane snage,</a:t>
            </a:r>
            <a:r>
              <a:rPr lang="hr-HR" dirty="0" smtClean="0"/>
              <a:t> kojima je Luburić zapovijedao tijekom vremena NDH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Dr. Pavelić je tada otkrio da postoje dva središta bivšeg ustaškog pokreta (jedno u Argentini, a drugo u Španjolskoj)</a:t>
            </a:r>
          </a:p>
          <a:p>
            <a:r>
              <a:rPr lang="hr-HR" dirty="0" smtClean="0"/>
              <a:t>Rovera je razvršio svih dužnosti u pokretu, radi davanja „neovlaštenih uputa i dijelovanja na svoju ruku.“</a:t>
            </a:r>
          </a:p>
          <a:p>
            <a:r>
              <a:rPr lang="hr-HR" dirty="0" smtClean="0"/>
              <a:t>Također je napomenuo da nikad nije naredio osnivanje </a:t>
            </a:r>
            <a:r>
              <a:rPr lang="hr-HR" i="1" dirty="0" smtClean="0"/>
              <a:t>Hrvatskog narodnog otpora,</a:t>
            </a:r>
            <a:r>
              <a:rPr lang="hr-HR" dirty="0" smtClean="0"/>
              <a:t> čime se na direktan način obrušio na Luburića</a:t>
            </a:r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“odričem se svega, čina, časti, položaja i odličja. Ako od vas ne dobijem upute, onda ću biti prisiljen poduzeti korake sam, uz suradnju Glavnih povjerenika otpora.“ </a:t>
            </a:r>
          </a:p>
          <a:p>
            <a:r>
              <a:rPr lang="hr-HR" dirty="0" smtClean="0"/>
              <a:t>Pavelić je s primitkom poruke razvršio Luburića „svih dužnosti, koje je u Ustaškom pokretu i u oslobodilačkoj djelatnosti uopće vršio.“ </a:t>
            </a:r>
          </a:p>
          <a:p>
            <a:r>
              <a:rPr lang="hr-HR" dirty="0" smtClean="0"/>
              <a:t>time je potvrđen službeni raskol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2.2. SMRT ANTE PAVELIĆA I LUBURIĆEVE AKCIJE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28. prosinca 1959. g. u Madridu umire Ante </a:t>
            </a:r>
            <a:r>
              <a:rPr lang="hr-HR" dirty="0" smtClean="0"/>
              <a:t>Pavelić</a:t>
            </a:r>
          </a:p>
          <a:p>
            <a:endParaRPr lang="hr-HR" dirty="0" smtClean="0"/>
          </a:p>
          <a:p>
            <a:r>
              <a:rPr lang="hr-HR" dirty="0" smtClean="0"/>
              <a:t>“održano niz sastanaka dana 4., 5. i 6. siječnja izaslanih i delegiranih predstavnika organizacije Hrvatskog narodnog otpora, kako iz domovine, tako i iz slobodnog svijeta.“ – lažna vijest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14. veljače 1960. g., Luburić ponovno stupa u kontakt s bivšim suradnikom Srećkom Roverom, te mu objašnjava da se ponovno može angažirati u pokretu nakon izbacivanja od strane Pavelića</a:t>
            </a:r>
          </a:p>
          <a:p>
            <a:r>
              <a:rPr lang="hr-HR" dirty="0" smtClean="0"/>
              <a:t>Rover to odbija</a:t>
            </a: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tom </a:t>
            </a:r>
            <a:r>
              <a:rPr lang="hr-HR" dirty="0" smtClean="0"/>
              <a:t>trenutku </a:t>
            </a:r>
            <a:r>
              <a:rPr lang="hr-HR" dirty="0" smtClean="0"/>
              <a:t>Luburić je bio prilično marginalno lice u hrvatskoj emigraciji, nakon raskola s Pavelićem izgubio velik broj bivših </a:t>
            </a:r>
            <a:r>
              <a:rPr lang="hr-HR" dirty="0" smtClean="0"/>
              <a:t>kontakata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 povratu ugleda jako mu je pomogao intervju s Jakšom Kušanom</a:t>
            </a:r>
          </a:p>
          <a:p>
            <a:r>
              <a:rPr lang="hr-HR" dirty="0" smtClean="0"/>
              <a:t>lažan intervju!</a:t>
            </a:r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LUBURIĆEV 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raskola s dr. Pavelićem i njegove smti, general Luburić djelovao je još 10 godina, većinom neuspješno – fijasko s Bliskim istokom i suradnjom s muslimanima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1967. g. u svojoj tiskari zaposlio je Ivana Iliju Stanića, s čijim je ocem služio tijekom 2. svjetskog rata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dvije godine kasnije, isti Stanić je postao krvnik „krvnika“, ubivši Luburića teškim udarcima u glavu</a:t>
            </a:r>
          </a:p>
          <a:p>
            <a:r>
              <a:rPr lang="hr-HR" dirty="0" smtClean="0"/>
              <a:t>vjeruje se da je Stanić djelovao po naredbama jugoslavenske tajne </a:t>
            </a:r>
            <a:r>
              <a:rPr lang="hr-HR" dirty="0" smtClean="0"/>
              <a:t>policije</a:t>
            </a:r>
          </a:p>
          <a:p>
            <a:endParaRPr lang="hr-HR" dirty="0" smtClean="0"/>
          </a:p>
          <a:p>
            <a:r>
              <a:rPr lang="hr-HR" dirty="0" smtClean="0"/>
              <a:t>Luburić je pokopan 22. travnja 1969. g. u Carcaixentu u Španjolskoj, dva dana nakon ubojstva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jekoslav_Luburić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785818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maks-s-obitelj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8286807" cy="504351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lubur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3929090" cy="4525963"/>
          </a:xfrm>
        </p:spPr>
      </p:pic>
      <p:pic>
        <p:nvPicPr>
          <p:cNvPr id="8" name="Content Placeholder 7" descr="59428367dfb412469632a7cdf9234b11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71612"/>
            <a:ext cx="4500594" cy="457203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5. POPIS LITERATURE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Katalinić, Kazimir. </a:t>
            </a:r>
            <a:r>
              <a:rPr lang="hr-HR" i="1" dirty="0" smtClean="0"/>
              <a:t>Od poraza do pobjede - Povijest hrvatske političke emigracije 1945. - 1990. (Svezak I., 1945. - 1959.)</a:t>
            </a:r>
            <a:r>
              <a:rPr lang="hr-HR" dirty="0" smtClean="0"/>
              <a:t>. Zagreb: Naklada Trpimir. 2017.</a:t>
            </a:r>
          </a:p>
          <a:p>
            <a:r>
              <a:rPr lang="hr-HR" dirty="0" smtClean="0"/>
              <a:t>Katalinić, Kazimir. </a:t>
            </a:r>
            <a:r>
              <a:rPr lang="hr-HR" i="1" dirty="0" smtClean="0"/>
              <a:t>Od poraza do pobjede - Povijest hrvatske političke emigracije 1945. - 1990. (Svezak II., 1960. - 1974.)</a:t>
            </a:r>
            <a:r>
              <a:rPr lang="hr-HR" dirty="0" smtClean="0"/>
              <a:t>. Zagreb: Naklada Trpimir. 2017.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Karlić, Gordan, Arlica, Višeslav. „Život i djelovanje Vjekoslava Maksa Luburića do proglašenja Nezavisne Države Hrvatske.“ </a:t>
            </a:r>
            <a:r>
              <a:rPr lang="hr-HR" i="1" dirty="0" smtClean="0"/>
              <a:t>Hrčak.srce.hr </a:t>
            </a:r>
            <a:r>
              <a:rPr lang="hr-HR" dirty="0" smtClean="0"/>
              <a:t>https://hrcak.srce.hr/file/251674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TKO JE BIO VJEKOSLAV MAKS LUBURIĆ?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rođen 6. ožujka 1913. g. u Ljubuškom, današnja BiH</a:t>
            </a:r>
          </a:p>
          <a:p>
            <a:r>
              <a:rPr lang="hr-HR" dirty="0" smtClean="0"/>
              <a:t>otac </a:t>
            </a:r>
            <a:r>
              <a:rPr lang="hr-HR" dirty="0" smtClean="0"/>
              <a:t>bio je činovnik,  a majka je radila u tvornici </a:t>
            </a:r>
            <a:r>
              <a:rPr lang="hr-HR" dirty="0" smtClean="0"/>
              <a:t>duhana</a:t>
            </a:r>
          </a:p>
          <a:p>
            <a:endParaRPr lang="hr-HR" dirty="0" smtClean="0"/>
          </a:p>
          <a:p>
            <a:r>
              <a:rPr lang="hr-HR" dirty="0" smtClean="0"/>
              <a:t>lagodan život obitelji mijenja se s 1918. g. i ubojstvom Maksova oca Ljubomira</a:t>
            </a:r>
          </a:p>
          <a:p>
            <a:r>
              <a:rPr lang="hr-HR" dirty="0" smtClean="0"/>
              <a:t>pretukla ga je grupa “Srba” jer je bio Hrvat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 tome ubojstvo postoje razne teorije, budući da je Maks bio jedini svjedok njegovo je svjedočanstvo prepuno nepovezanih podataka </a:t>
            </a:r>
          </a:p>
          <a:p>
            <a:r>
              <a:rPr lang="hr-HR" dirty="0" smtClean="0"/>
              <a:t>ne zna se je li Ljubomir ubijen u Ljubuškom ili u Trebinju gdje je pokopan</a:t>
            </a:r>
          </a:p>
          <a:p>
            <a:r>
              <a:rPr lang="hr-HR" dirty="0" smtClean="0"/>
              <a:t>je li ubijen 1918., 1919. ili 1923. g</a:t>
            </a:r>
            <a:r>
              <a:rPr lang="hr-HR" dirty="0" smtClean="0"/>
              <a:t>.?</a:t>
            </a:r>
          </a:p>
          <a:p>
            <a:endParaRPr lang="hr-HR" dirty="0" smtClean="0"/>
          </a:p>
          <a:p>
            <a:r>
              <a:rPr lang="hr-HR" dirty="0" smtClean="0"/>
              <a:t>to ubojstvo kreiralo je “krvoloka” Maksa Luburića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Luburićev otac vjerojatno jest </a:t>
            </a:r>
            <a:r>
              <a:rPr lang="hr-HR" dirty="0" smtClean="0"/>
              <a:t>ubijen – tom ubojstvu </a:t>
            </a:r>
            <a:r>
              <a:rPr lang="hr-HR" dirty="0" smtClean="0"/>
              <a:t>članovi obitelji nisu </a:t>
            </a:r>
            <a:r>
              <a:rPr lang="hr-HR" dirty="0" smtClean="0"/>
              <a:t>svjedočili</a:t>
            </a:r>
          </a:p>
          <a:p>
            <a:r>
              <a:rPr lang="hr-HR" dirty="0" smtClean="0"/>
              <a:t>četnika u Hercegovini tada nema</a:t>
            </a:r>
          </a:p>
          <a:p>
            <a:endParaRPr lang="hr-HR" dirty="0" smtClean="0"/>
          </a:p>
          <a:p>
            <a:r>
              <a:rPr lang="hr-HR" dirty="0" smtClean="0"/>
              <a:t>smrt Ljubomira Luburića nije imala političku </a:t>
            </a:r>
            <a:r>
              <a:rPr lang="hr-HR" dirty="0" smtClean="0"/>
              <a:t>motivaciju – racionalizacija mržnje </a:t>
            </a:r>
            <a:r>
              <a:rPr lang="hr-HR" dirty="0" smtClean="0"/>
              <a:t>Vjekoslava Luburića prema Srbima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Luburić završava osnovnu školu u Ljubuškom, kasnije upisuje srednju u </a:t>
            </a:r>
            <a:r>
              <a:rPr lang="hr-HR" dirty="0" smtClean="0"/>
              <a:t>Mostaru</a:t>
            </a:r>
          </a:p>
          <a:p>
            <a:endParaRPr lang="hr-HR" dirty="0" smtClean="0"/>
          </a:p>
          <a:p>
            <a:r>
              <a:rPr lang="hr-HR" dirty="0" smtClean="0"/>
              <a:t>ta je škola odgojila „mnogo ustaških pukovnika, partizanskih komesara i četničkih vojvoda.“</a:t>
            </a:r>
          </a:p>
          <a:p>
            <a:r>
              <a:rPr lang="hr-HR" dirty="0" smtClean="0"/>
              <a:t>aktivan u organizacijama </a:t>
            </a:r>
            <a:r>
              <a:rPr lang="hr-HR" i="1" dirty="0" smtClean="0"/>
              <a:t>Domagoj </a:t>
            </a:r>
            <a:r>
              <a:rPr lang="hr-HR" dirty="0" smtClean="0"/>
              <a:t>i </a:t>
            </a:r>
            <a:r>
              <a:rPr lang="hr-HR" i="1" dirty="0" smtClean="0"/>
              <a:t>Orao</a:t>
            </a:r>
            <a:r>
              <a:rPr lang="hr-HR" dirty="0" smtClean="0"/>
              <a:t>, ulazi u stalne sukobe s “Gačanima” i profesorima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„koga je vrag negdje iz Niša doveo u hrvatski Mostar</a:t>
            </a:r>
            <a:r>
              <a:rPr lang="hr-HR" dirty="0" smtClean="0"/>
              <a:t>“ – komentar na profesora Leovca</a:t>
            </a:r>
          </a:p>
          <a:p>
            <a:r>
              <a:rPr lang="hr-HR" dirty="0" smtClean="0"/>
              <a:t>često je na svojim predavanjima s oduševljenjem govorio o hajducima, o crnogorskim Vladikama, ali i o tome kako ne postoji hrvatska </a:t>
            </a:r>
            <a:r>
              <a:rPr lang="hr-HR" dirty="0" smtClean="0"/>
              <a:t>povijest</a:t>
            </a:r>
          </a:p>
          <a:p>
            <a:r>
              <a:rPr lang="hr-HR" dirty="0" smtClean="0"/>
              <a:t>z</a:t>
            </a:r>
            <a:r>
              <a:rPr lang="hr-HR" dirty="0" smtClean="0"/>
              <a:t>amjerio </a:t>
            </a:r>
            <a:r>
              <a:rPr lang="hr-HR" dirty="0" smtClean="0"/>
              <a:t>se upravi gimnazije </a:t>
            </a:r>
            <a:r>
              <a:rPr lang="hr-HR" dirty="0" smtClean="0"/>
              <a:t>- po </a:t>
            </a:r>
            <a:r>
              <a:rPr lang="hr-HR" dirty="0" smtClean="0"/>
              <a:t>klupama polijepio šesto cedulja na kojima je pisalo „Živjela Hrvatska“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školu napušta u 5. razredu gimnazije, iako postoje tvrdnje da je izbačen</a:t>
            </a:r>
          </a:p>
          <a:p>
            <a:r>
              <a:rPr lang="hr-HR" dirty="0" smtClean="0"/>
              <a:t>odlazi u Trebinje gdje pronalazi očev grob te mu se “zaklinje na osvetu</a:t>
            </a:r>
            <a:r>
              <a:rPr lang="hr-HR" dirty="0" smtClean="0"/>
              <a:t>”</a:t>
            </a:r>
          </a:p>
          <a:p>
            <a:endParaRPr lang="hr-HR" dirty="0" smtClean="0"/>
          </a:p>
          <a:p>
            <a:r>
              <a:rPr lang="hr-HR" dirty="0" smtClean="0"/>
              <a:t>između 1929. i 1932. više puta je uhićivan zbog raznih prekršaja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801</TotalTime>
  <Words>1437</Words>
  <Application>Microsoft Office PowerPoint</Application>
  <PresentationFormat>On-screen Show (4:3)</PresentationFormat>
  <Paragraphs>110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ŽIVOT I DJELOVANJE VJEKOSLAVA MAKSA LUBURIĆA DO OSNUTKA ndh </vt:lpstr>
      <vt:lpstr>Slide 2</vt:lpstr>
      <vt:lpstr>Slide 3</vt:lpstr>
      <vt:lpstr>1. TKO JE BIO VJEKOSLAV MAKS LUBURIĆ?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2. LUBURIĆEVO DJELOVANJE U EMIGRACIJI 2.1. RASKOL S DR. ANTOM PAVELIĆEM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2.2. SMRT ANTE PAVELIĆA I LUBURIĆEVE AKCIJE</vt:lpstr>
      <vt:lpstr>Slide 26</vt:lpstr>
      <vt:lpstr>Slide 27</vt:lpstr>
      <vt:lpstr>3. LUBURIĆEV KRAJ</vt:lpstr>
      <vt:lpstr>Slide 29</vt:lpstr>
      <vt:lpstr>Slide 30</vt:lpstr>
      <vt:lpstr>Slide 31</vt:lpstr>
      <vt:lpstr>5. POPIS LITERATURE</vt:lpstr>
      <vt:lpstr>Slide 33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Kontakti hrvatskog narodnog otpora s muslimanskim državama i organizacijama prema knjizi Pisma Vjekoslava Maksa Luburića</dc:title>
  <dc:creator>SonicMaster</dc:creator>
  <cp:lastModifiedBy>SonicMaster</cp:lastModifiedBy>
  <cp:revision>81</cp:revision>
  <dcterms:created xsi:type="dcterms:W3CDTF">2024-05-19T13:11:24Z</dcterms:created>
  <dcterms:modified xsi:type="dcterms:W3CDTF">2025-04-28T19:05:26Z</dcterms:modified>
</cp:coreProperties>
</file>