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57" r:id="rId3"/>
    <p:sldId id="310" r:id="rId4"/>
    <p:sldId id="317" r:id="rId5"/>
    <p:sldId id="316" r:id="rId6"/>
    <p:sldId id="311" r:id="rId7"/>
    <p:sldId id="312" r:id="rId8"/>
    <p:sldId id="313" r:id="rId9"/>
    <p:sldId id="304" r:id="rId10"/>
    <p:sldId id="324" r:id="rId11"/>
    <p:sldId id="305" r:id="rId12"/>
    <p:sldId id="318" r:id="rId13"/>
    <p:sldId id="306" r:id="rId14"/>
    <p:sldId id="319" r:id="rId15"/>
    <p:sldId id="307" r:id="rId16"/>
    <p:sldId id="320" r:id="rId17"/>
    <p:sldId id="308" r:id="rId18"/>
    <p:sldId id="321" r:id="rId19"/>
    <p:sldId id="325" r:id="rId20"/>
    <p:sldId id="309" r:id="rId21"/>
    <p:sldId id="322" r:id="rId22"/>
    <p:sldId id="314" r:id="rId23"/>
    <p:sldId id="315" r:id="rId24"/>
    <p:sldId id="323" r:id="rId25"/>
    <p:sldId id="327" r:id="rId26"/>
    <p:sldId id="328" r:id="rId27"/>
    <p:sldId id="329" r:id="rId28"/>
    <p:sldId id="330" r:id="rId29"/>
    <p:sldId id="331" r:id="rId30"/>
    <p:sldId id="335" r:id="rId31"/>
    <p:sldId id="332" r:id="rId32"/>
    <p:sldId id="333" r:id="rId33"/>
    <p:sldId id="336" r:id="rId34"/>
    <p:sldId id="334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A74B7-434F-489A-9F03-0DA5E6106411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0EEBC-7D05-4769-B024-07EC5770E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31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 </a:t>
            </a:r>
            <a:r>
              <a:rPr lang="hr-HR" dirty="0" err="1" smtClean="0"/>
              <a:t>pdf</a:t>
            </a:r>
            <a:r>
              <a:rPr lang="hr-HR" dirty="0" smtClean="0"/>
              <a:t> 37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EEBC-7D05-4769-B024-07EC5770E481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00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Milko Brković napominje da nije ni važno koji je od tri primjerka izvoran, jer su sva tri primjerka nastala u približno isto vrijeme, pa su time svi originali. 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Temelj Brkovićeve postavke je dvojezičnost (hrvatski na arvatici i latinski) po kojoj su ovakve povelje rađene najčešće u četiri primjerka, po dvije za obje strane, s time da danas od četiri napisana imamo samo tri sačuvana dokumenta.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EEBC-7D05-4769-B024-07EC5770E481}" type="slidenum">
              <a:rPr lang="hr-HR" smtClean="0">
                <a:solidFill>
                  <a:prstClr val="black"/>
                </a:solidFill>
              </a:rPr>
              <a:pPr/>
              <a:t>27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3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000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54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61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681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590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6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710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42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894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69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73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FBBA-2D7C-4418-BF4A-80302AE7FA0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D812E-AB9B-4629-830E-652223003E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527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Jezik i kultura Hrvata u Bosni i Hercegovini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071" y="396959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Nositelj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kolegija: prof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dr. sc. Mario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Grčević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Izvođač: dr. sc. Matijas Baković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ožujka 2020.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3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70964" y="1255059"/>
            <a:ext cx="10560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Otežavajuća je okolnost što 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 stećaka nisu ostavili nikakvo pismeno obrazloženje o svojim motivima i umjetničkoj poruci njihovih djela, kao što su to učinili tvorci nekih drugih srednjovjekovnih spomenika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Basler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1976., 79.).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Zato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i ne može reći da je bilo koja teza o podrijetlu stećaka općenito prihvaćena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Zapadnoeuropski kasnosrednjovjekovni kontekst </a:t>
            </a:r>
            <a:r>
              <a:rPr lang="hr-HR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funerarne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umjetnosti kao način obilježavanja grobova, uzimajući u obzir specifičnosti niza malih radionica u samoj srednjovjekovnoj Bosni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različit repertoar dekorativnih motiva (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Palameta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2000., 125-126.), 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polazište je koje osigurava vjerodostojan interpretacijski okvir ovih nadgrobnih spomenika.</a:t>
            </a:r>
          </a:p>
        </p:txBody>
      </p:sp>
    </p:spTree>
    <p:extLst>
      <p:ext uri="{BB962C8B-B14F-4D97-AF65-F5344CB8AC3E}">
        <p14:creationId xmlns:p14="http://schemas.microsoft.com/office/powerpoint/2010/main" val="392607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11132" y="1744157"/>
            <a:ext cx="109864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od najstarijih poznatih zabilješki o stećcima potječe tek iz 1530. i to iz pera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jednoga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stranca, Slovenca Benedikta Kuripešića, koji je kao tumač i član poslanstva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austrijskoga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 Ferdinanda I.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upućenoga osmanskomu sultanu Sulejmanu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te godine proputovao Bosnom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Najstariji podatci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stećcima, kada su u pitanju domaći autori, potječu tek od Andrije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Kačića Miošića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druge polovice XVIII.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stoljeća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160" y="805617"/>
            <a:ext cx="104628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Putnici u regiji XVIII. i XIX. st. izvještavaju da lokalni seljaci poistovjećuju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igrače u kolima na stećcima s vîlama (Wenzel, 1961., 27.).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dubini te praznine na svoj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 svjedoči i to da koncem XIX. st. bosanski kmet nije prezao od toga da prostor za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čuvanje krumpira nađe nigdje drugdje do u grobnici pod jednim stećkom u Starom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Selu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Jajca (Hörmann, 1891., 51.).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to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nedvojbeno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ukazuje na diskontinuitet povijesnog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pamćenja kod sve tri glavne bosanskohercegovačke konfesije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podjednako,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odnosno na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odsutnost baštinjenja bilo kakve čvršće zasnovane tradicije povezane sa svijetom stećaka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pokojnicima čije su vječno počivalište označavali.</a:t>
            </a:r>
            <a:endParaRPr lang="hr-HR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5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96827" y="975575"/>
            <a:ext cx="10972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 su pred očima više domaćih generacija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stećci stoljećima čekali da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ih’’otkriju’’ stranci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da upravo oni o njima povedu rasprave koje se ne stišavaju ni danas.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takvim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okolnostima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sredine XIX. st., kada su se zahuktavali procesi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modernih nacionalnih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integracija, a pitanje čija je Bosna sve više poprimalo političko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apokaliptičko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značenje, istraživači su bili skloni umjetnost stećaka tumačiti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 posljedicu bogumilskoga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učenja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(Benac, 1963., XXIX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Osnovni smjer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ovakvom promišljanju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dao je Franjo Rački svojim studijama o bogumilstvu i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bosanskim patarenima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Benac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1982., 195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2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607" y="1644161"/>
            <a:ext cx="104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Smatra se da je 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zaživljavanju teze o stećcima kao bogumilskim nadgrobnicima presudnu ulogu odigrao Englez Arthur Evans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koji je, putujući kao mladi novinar po Bosni u vrijeme ustanka 1875., zabilježio da markantni stećci mogu biti bogumilski nadgrobni spomenici (Evans, 1973., 161.-164.).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Nedugo zatim Evans je postao arheolog svjetskoga glasa, što je znatno pridonijelo da se teza o stećcima kao bogumilskim nadgrobnim spomenicima ukorijeni u europskoj i južnoslavenskoj historiografiji.</a:t>
            </a:r>
          </a:p>
        </p:txBody>
      </p:sp>
    </p:spTree>
    <p:extLst>
      <p:ext uri="{BB962C8B-B14F-4D97-AF65-F5344CB8AC3E}">
        <p14:creationId xmlns:p14="http://schemas.microsoft.com/office/powerpoint/2010/main" val="268702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1162" y="452597"/>
            <a:ext cx="112365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Značajan doprinos daljnjoj razradi Evansove teze dao je Mađar Janos von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Asbóth,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činovnik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rane austrougarske administracije u Bosni i Hercegovini i član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mađarskoga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Asbóthova knjiga o bosanskoj kulturi, s centralnom bogumilskom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tezom,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i prva literatura o toj temi na stranim jezicima, objavljena u Budimpešti 1887.,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Beču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1888., a u Londonu 1890. (Asbóth, 1888., 94.-118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Evansova je teza gotovo cijelo stoljeće presudno određivala način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razumijevanja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svijeta stećaka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Teza o bogumilskom karakteru stećaka naslonila se na teoriju o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bogumilskom podrijetlu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bosanskohercegovačkih muslimana – Bošnjaka. Tako su stećci –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kaže jedna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najboljih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poznavateljica ovog još uvijek do kraja neistraženog fenomena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dani na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poklon Muslimanima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naglašavajući njihova nasljedna prava na zemlju i implicirajući da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kasniji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kršćani, usporedno, 'pridošlice'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(Wenzel, 1996., 67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9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022" y="772343"/>
            <a:ext cx="103661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Bitna je odlika suvremenih bogumilizacija da jednu historiografsku krivotvorinu nastoje pretvoriti </a:t>
            </a:r>
            <a:r>
              <a:rPr lang="hr-H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’’svetu priču’’ 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Eliade, 1970., 8., 9.) 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podlogu za hegemoniju</a:t>
            </a:r>
            <a:r>
              <a:rPr lang="hr-H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hr-HR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Najnoviji pokušaji reanimacije arhaične teze o bogumilskom karakteru stećaka podudarili su se s početkom rata u BiH 1992.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(D. Lovrenović, 2005.; 2006.), iako već sam naziv za nekropole stećaka – "kaurska groblja" – uobičajen kod muslimana/Bošnjaka demantira njihov navodni bogumilski karakter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usmene predaje stećke nikad ne dovode u vezu s bogumilima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(Softić,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2002.), što bi se s obzirom na značaj kulta mrtvih i ukupno patrijarhalno naslijeđe s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pravom očekivalo da je takva veza uistinu postojala.</a:t>
            </a:r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1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62707" y="655859"/>
            <a:ext cx="111134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Srbizacija i kroatizacija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stećaka</a:t>
            </a:r>
          </a:p>
          <a:p>
            <a:pPr algn="just"/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Osim bogumilizaciji (bošnjakizaciji), bili su stećci izloženi naknadnim pokušajima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ih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ubilježi i u neke druge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nacionalne skupine.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Tako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nastale teze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njihovom ekskluzivno srpskom i hrvatskom karakteru.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tom može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izgledati paradoksalno to da ni srpska ni hrvatska "službena" kolektivna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memorija (uostalom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kao ni muslimansko-bošnjačka) do tada nisu uspostavile bilo kakav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aktivan odnos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stećcima prepuštenim asimilaciji u prirodi i od prirode (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Buturović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68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ali i ljudskoj destrukciji koja je njihov broj, najblaže rečeno, prepolovila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8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77" y="1375393"/>
            <a:ext cx="10739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Tendenciju 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dokazivanja srpsko-pravoslavnog karaktera stećaka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bilježi već Truhelka (1891., 382.), zapazivši da je bogumilska teza "našla protivnika koji te spomenike proglasiše 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srpskopravoslavnim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Nadahnut idejom dokazivanja srpsko-pravoslavnog karaktera šizmatičke Crkve bosanske, Vaso Glušac je i bosanske srednjovjekovne nadgrobne spomenike smjestio u isti idejni kalup, smatrajući ih "direktnim dokazima" koji govore u prilog njegovoj osnovnoj tezi.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90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35106" y="1317812"/>
            <a:ext cx="106948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 sustavan pokušaj da se stećcima utisne 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isključivo hrvatski nacionalni žig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objelodanjen je 1918. u knjizi Južnoslavensko pitanje Ive Pilara, koji je pisao pod pseudonimom 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Südland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 što je prije njega na srpskoj strani uradio 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Božidar </a:t>
            </a:r>
            <a:r>
              <a:rPr lang="hr-HR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Petranović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poistovjetivši Crkvu bosansku s pravoslavljem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na 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bošnjačko-muslimanskoj </a:t>
            </a:r>
            <a:r>
              <a:rPr lang="hr-HR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Safvet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-beg </a:t>
            </a:r>
            <a:r>
              <a:rPr lang="hr-HR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Bašagić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otkrivši u tzv. bogumilstvu </a:t>
            </a:r>
            <a:r>
              <a:rPr lang="hr-HR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prasupstancu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nacionalnoga bošnjaštva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(D. 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Lovrenović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2005., 244.-246.), radikalizirao je </a:t>
            </a:r>
            <a:r>
              <a:rPr lang="hr-HR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Südland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hrvatskoj strani proglasivši cjelokupnu prošlost srednjovjekovne Bosne (uključivši i Crkvu bosansku) derivatom hrvatske povijesti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0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538" y="230152"/>
            <a:ext cx="1113985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Literatura: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Beljan Kovačić, Iva (2011). Pripovijedanje povijesti : ljetopisi bosanskih franjevaca iz 18. stoljeća, Zagreb ; Sarajevo :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Synopsis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Brković, Milko (2010). Srednjovjekovna Bosna i Hum : identitet i kontinuitet,  2. prošireno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Mostar: Crkva na kamenu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Pavličević, Dragutin (2000). Kratka politička i kulturna povijest Bosne i Hercegovine, Hrvatski informativni centar, Zagreb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Perić, Ratko (2016). Svećenici glagoljaši na području BiH. Trista godina djelovanja (1551.-1851.), Mostar: Crkva na kamenu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Pranjković, Ivo (2000). Hrvatski jezik i franjevci Bosne Srebrene, Zagreb : Matica hrvatska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Primjeri bosanskohercegovačke pismenosti i književnosti od 11. do 19. stoljeća  (2004). Izbor, transkripcija, predgovor i rječnik Darija Gabrić- Bagarić, Zagreb : Hrvatsko kulturno društvo Napredak, Glavna podružnica.</a:t>
            </a:r>
          </a:p>
        </p:txBody>
      </p:sp>
    </p:spTree>
    <p:extLst>
      <p:ext uri="{BB962C8B-B14F-4D97-AF65-F5344CB8AC3E}">
        <p14:creationId xmlns:p14="http://schemas.microsoft.com/office/powerpoint/2010/main" val="25566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27538" y="1393778"/>
            <a:ext cx="110695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se stećci ne mogu objasniti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bogumilizirajućom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teorijom, jednako kao ni tezom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njihovom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srpskom i hrvatskom karakteru, onda jedino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preostaje vratiti ih u njihov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izvorni svijet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kom su nastali, razvijali se i, s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nestankom srednjovjekovne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bosanske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države, doživjeli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 kraj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Uspostava vlasti Osmanskoga Carstva 1463. uvjetovala je brzi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silazak sa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scene ovih monumentalnih grobnih obilježja, odnosno promjena političkih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okolnosti donijela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druge društvene odnose i druge običaje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8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146" y="279802"/>
            <a:ext cx="1061231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 što se pokazalo da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mnoge nekropole sa stećcima leže upravo oko ruševina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istovremenih crkava, odnosno da stećci, iako ne isključivo, slijede crkvenu arhitekturu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demantirana je teza o navodnoj nespojivosti stećaka i crkvenih građevina.</a:t>
            </a:r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Postavljanje groba bilo je izuzetno važno. Preminuli sahranjeni u crkvi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 u njezinoj neposrednoj blizini nastavili su na određeni način biti članovima zajednice;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njihova blizina nije dopuštala da ih se zaborav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srednjovjekovnoga kršćanskoga groblja povezan s crkvom model je koji zapadna društva koriste do XVIII. stoljeća.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Teorija o nespojivosti stećaka i crkvenih građevina dodatno je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poljuljana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nakon što je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utvrđeno da se iznad groba prvoga bosanskog kralja Tvrtka I. Kotromanića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smještenog na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počasnom mjestu u sredini oltara krunidbene i grobne crkve Kotromanića u Milima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(Arnautovićima) kod Visokog posvećene sv. Nikoli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nalazio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upravo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stećak-sljemenjak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 obliku sarkofaga)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12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49624" y="117693"/>
            <a:ext cx="115644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Stećci se ne javljaju kao usamljena, izolirana pojava, već kao dio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neprekinutoga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kontinuiteta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bosansko-humskome području čiji korijeni sežu duboko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pretpovijesno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vrijeme. </a:t>
            </a:r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Tako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postaje kristalno jasna čvrsta vezanost stećaka za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lokalitete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starijih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epoha – pretpovijesna naselja i kultna mjesta, antičke aglomeracije 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groblja,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kasnoantičke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ranosrednjovjekovne crkve i utvrđene gradove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Zato se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pojava stećaka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očituje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prvenstveno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određena faza u sublimiranju milenijskih pogrebnih tradicija i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njihovu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prenošenju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budućnost, počevši od nadgrobne gomile do sljemenjaka i križa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konačnog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obilježja kršćanskog groba uopće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(Škobalj, 1970., 223.-224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obzirom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sve razlike među istraživačima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opravdanom se čini opća klasifikacija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stećaka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ležeće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stojeće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koju je 1952. godine uveo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imitrije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Sergejevski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Najstarija ploča koja se može smatrati stećkom je ploča iz druge polovice XII. st.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natpisom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trebinjskog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župana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Grda.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44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5911" y="1063712"/>
            <a:ext cx="111092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Pojava stećaka kao monumentalne grobne arhitekture u izravnoj je vezi s naraslim ekonomskim potencijalima bosanskog feudalnog društva, odnosno sa željom pojedinaca da vanjskim znakom na grobu afirmiraju svoj ugled i svoju moć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Solidnu orijentaciju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procjeni troškova vezanih za sahranu, izradu i postavljanje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stećka predstavlja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iznos od 40 libara, koliko je cetinski Vlah Ostoja Bogović 1377. platio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izmirenje troškova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sahrane Vlaha Priboja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Papalića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Astronomsku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visinu ove sume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ilustrira podatak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je prosječan ukop u to vrijeme u Splitu koštao 4-8 libara, a da se za cijenu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40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libara u crkvi šibenskih franjevaca mogla dobiti cijela obiteljska grobnica (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Milošević, 1991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45., nap. 100.).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50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684" y="1477107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tom da je podizanje stećka predstavljalo opsežan i težak posao praćen većim novčanim 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izdatcima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selu Kongori kod 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Tomislavgrada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sačuvana je narodna priča u rimovanoj prozi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"Vukla stećak Sestra Marta na svog brata Marka,</a:t>
            </a: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miseca veljače, priko polja Svinjače.</a:t>
            </a: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Vuklo ga stotinu volova, izilo se stotinu ovnova." (Bešlagić, 1956.-57., 385.)</a:t>
            </a:r>
          </a:p>
        </p:txBody>
      </p:sp>
    </p:spTree>
    <p:extLst>
      <p:ext uri="{BB962C8B-B14F-4D97-AF65-F5344CB8AC3E}">
        <p14:creationId xmlns:p14="http://schemas.microsoft.com/office/powerpoint/2010/main" val="2628482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36728" y="161365"/>
            <a:ext cx="11409529" cy="645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Povelja </a:t>
            </a:r>
            <a:r>
              <a:rPr lang="hr-HR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Kulina</a:t>
            </a:r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bana </a:t>
            </a:r>
            <a:r>
              <a:rPr lang="hr-HR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1189</a:t>
            </a:r>
            <a:r>
              <a:rPr lang="hr-HR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Kulinova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povelja najstarija je sačuvana ćirilska 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listina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Napisana je 29. kolovoza 1189. 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godine 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za 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bana </a:t>
            </a:r>
            <a:r>
              <a:rPr lang="hr-H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Kulina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prvoga važnijega vladara Bosne (1180. -1204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Svjedoči 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 vrlo starim i intenzivnim trgovačkim i diplomatskim vezama Bosne s Dubrovnikom.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Njom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je tadašnji bosanski vladar ban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Kulin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regulirao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trgovačke odnose između Bosne i Dubrovnika, dajući dubrovačkim trgovcima slobodu trgovanja u Bosni bez ikakvih nadoknada. </a:t>
            </a:r>
            <a:endParaRPr lang="hr-HR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je prvi diplomatski dokument 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koji je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izda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vladar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Bosne vladaru, tj. knezu druge države.</a:t>
            </a:r>
            <a:endParaRPr lang="hr-HR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Pisao 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ju je banov pisar </a:t>
            </a:r>
            <a:r>
              <a:rPr lang="hr-H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Radoje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što govori o postojanju banove pisarnice.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Povelja 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je pisana narodnim jezikom.</a:t>
            </a:r>
          </a:p>
        </p:txBody>
      </p:sp>
    </p:spTree>
    <p:extLst>
      <p:ext uri="{BB962C8B-B14F-4D97-AF65-F5344CB8AC3E}">
        <p14:creationId xmlns:p14="http://schemas.microsoft.com/office/powerpoint/2010/main" val="20071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4139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38" y="204716"/>
            <a:ext cx="7020351" cy="64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1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91319" y="324603"/>
            <a:ext cx="113276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Povelja Kulina bana očuvana je u tri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primjerka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nalaze u Dubrovačkom arhivu u 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Dubrovnik</a:t>
            </a:r>
            <a:r>
              <a:rPr lang="hr-H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treći primjerak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nalazi u posjedu Ruske akademije znanosti i umjetnosti u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Sankt-Peterburgu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Mnogi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smatraju da je to original među poznatim primjercima.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Bosna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Hercegovina je uputila zahtjev za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</a:t>
            </a:r>
            <a:r>
              <a:rPr lang="hr-HR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povratak, no Rusija je odbila zahtjev smatrajući kako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 primjerak Povelje Kulina bana po svim pravnim uzusima njihovo vlasništvo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Novija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 pokazuju da je 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lako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moguće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je Povelja izvorno pisana u više primjeraka, što je bio običaj kod službenih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dokumenata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(najčešće su rađene u 4 primjerka)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08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64024" y="204717"/>
            <a:ext cx="1127305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smtClean="0">
                <a:solidFill>
                  <a:srgbClr val="FF0000"/>
                </a:solidFill>
                <a:latin typeface="Times New Roman"/>
              </a:rPr>
              <a:t>U </a:t>
            </a:r>
            <a:r>
              <a:rPr lang="vi-VN" sz="2000" dirty="0">
                <a:solidFill>
                  <a:srgbClr val="FF0000"/>
                </a:solidFill>
                <a:latin typeface="Times New Roman"/>
              </a:rPr>
              <a:t>ime oca i sina i svetago duha</a:t>
            </a:r>
            <a:r>
              <a:rPr lang="vi-VN" sz="2000" dirty="0" smtClean="0">
                <a:solidFill>
                  <a:srgbClr val="FF0000"/>
                </a:solidFill>
                <a:latin typeface="Times New Roman"/>
              </a:rPr>
              <a:t>.</a:t>
            </a:r>
            <a:r>
              <a:rPr lang="hr-HR" sz="2000" dirty="0">
                <a:solidFill>
                  <a:srgbClr val="FF0000"/>
                </a:solidFill>
              </a:rPr>
              <a:t>*</a:t>
            </a:r>
            <a:endParaRPr lang="vi-VN" sz="2000" dirty="0">
              <a:solidFill>
                <a:srgbClr val="FF0000"/>
              </a:solidFill>
              <a:latin typeface="Times New Roman"/>
            </a:endParaRPr>
          </a:p>
          <a:p>
            <a:pPr algn="just"/>
            <a:r>
              <a:rPr lang="vi-VN" sz="2000" dirty="0">
                <a:solidFill>
                  <a:prstClr val="black"/>
                </a:solidFill>
                <a:latin typeface="Times New Roman"/>
              </a:rPr>
              <a:t>Ja ban bosnski Kulin prisezaju tebě kneže Krvašu i vsem građam Dubrovčam pravi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prijatelj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biti 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>vam od selě i do věka i prav goj držati s vami i pravu vĕru dokolě sm živ. Vsi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Dubrovčane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kire 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>hode po mojemu vladaniju trgujuće gdě si kto hoće kretati, godě si kto mine pravov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věrov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i 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>pravim srcem držati je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bez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vsakoje 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>zlědi razvě što mi kto da svojov voljov poklon. I da im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ne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bude 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>od mojih čestnikov sile. I do kolě u mene budu dati im svět i pomoć kakore i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sebě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kolikore 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>moge bez vsega zloga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primisla.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vi-VN" sz="2000" dirty="0" smtClean="0">
                <a:solidFill>
                  <a:srgbClr val="FF0000"/>
                </a:solidFill>
                <a:latin typeface="Times New Roman"/>
              </a:rPr>
              <a:t>Tako </a:t>
            </a:r>
            <a:r>
              <a:rPr lang="vi-VN" sz="2000" dirty="0">
                <a:solidFill>
                  <a:srgbClr val="FF0000"/>
                </a:solidFill>
                <a:latin typeface="Times New Roman"/>
              </a:rPr>
              <a:t>mi bog pomagaj i sije sveto evanđelije.</a:t>
            </a:r>
          </a:p>
          <a:p>
            <a:pPr algn="just"/>
            <a:r>
              <a:rPr lang="vi-VN" sz="2000" dirty="0">
                <a:solidFill>
                  <a:srgbClr val="FF0000"/>
                </a:solidFill>
                <a:latin typeface="Times New Roman"/>
              </a:rPr>
              <a:t>Ja Radoje dijak banj pisah siju knjigu povelov banov od roždstva Hristova tisuća i sto </a:t>
            </a:r>
            <a:r>
              <a:rPr lang="vi-VN" sz="2000" dirty="0" smtClean="0">
                <a:solidFill>
                  <a:srgbClr val="FF0000"/>
                </a:solidFill>
                <a:latin typeface="Times New Roman"/>
              </a:rPr>
              <a:t>i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Times New Roman"/>
              </a:rPr>
              <a:t>osmdeset </a:t>
            </a:r>
            <a:r>
              <a:rPr lang="vi-VN" sz="2000" dirty="0">
                <a:solidFill>
                  <a:srgbClr val="FF0000"/>
                </a:solidFill>
                <a:latin typeface="Times New Roman"/>
              </a:rPr>
              <a:t>i devet let, měseca avgusta u dvadesete i deveti dn, usěčenije glave </a:t>
            </a:r>
            <a:r>
              <a:rPr lang="vi-VN" sz="2000" dirty="0" smtClean="0">
                <a:solidFill>
                  <a:srgbClr val="FF0000"/>
                </a:solidFill>
                <a:latin typeface="Times New Roman"/>
              </a:rPr>
              <a:t>Jovana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Times New Roman"/>
              </a:rPr>
              <a:t>Krstitelja.</a:t>
            </a:r>
            <a:r>
              <a:rPr lang="hr-HR" sz="2000" dirty="0" smtClean="0">
                <a:solidFill>
                  <a:srgbClr val="FF0000"/>
                </a:solidFill>
              </a:rPr>
              <a:t>*</a:t>
            </a:r>
          </a:p>
          <a:p>
            <a:pPr algn="just"/>
            <a:endParaRPr lang="hr-HR" sz="2000" dirty="0" smtClean="0">
              <a:solidFill>
                <a:prstClr val="black"/>
              </a:solidFill>
            </a:endParaRPr>
          </a:p>
          <a:p>
            <a:pPr algn="just"/>
            <a:r>
              <a:rPr lang="hr-HR" sz="2000" b="1" dirty="0" smtClean="0">
                <a:solidFill>
                  <a:srgbClr val="0070C0"/>
                </a:solidFill>
              </a:rPr>
              <a:t>* Tekst prikazan crvenom bojom nije uklesan na obelisk u Tuzli 2012. godine.</a:t>
            </a:r>
            <a:r>
              <a:rPr lang="hr-HR" sz="2000" b="1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endParaRPr lang="hr-HR" b="1" dirty="0" smtClean="0">
              <a:solidFill>
                <a:prstClr val="black"/>
              </a:solidFill>
            </a:endParaRPr>
          </a:p>
          <a:p>
            <a:pPr algn="just"/>
            <a:r>
              <a:rPr lang="vi-VN" b="1" dirty="0" smtClean="0">
                <a:solidFill>
                  <a:prstClr val="black"/>
                </a:solidFill>
                <a:latin typeface="Times New Roman"/>
              </a:rPr>
              <a:t>Prijevod</a:t>
            </a:r>
            <a:r>
              <a:rPr lang="hr-HR" b="1" dirty="0" smtClean="0">
                <a:solidFill>
                  <a:prstClr val="black"/>
                </a:solidFill>
              </a:rPr>
              <a:t>:</a:t>
            </a:r>
            <a:endParaRPr lang="vi-VN" b="1" dirty="0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dirty="0" smtClean="0">
                <a:solidFill>
                  <a:prstClr val="black"/>
                </a:solidFill>
                <a:latin typeface="Times New Roman"/>
              </a:rPr>
              <a:t>U 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ime Oca i Sina i Svetoga Duha.</a:t>
            </a:r>
          </a:p>
          <a:p>
            <a:pPr algn="just"/>
            <a:r>
              <a:rPr lang="vi-VN" dirty="0">
                <a:solidFill>
                  <a:prstClr val="black"/>
                </a:solidFill>
                <a:latin typeface="Times New Roman"/>
              </a:rPr>
              <a:t>Ja, ban bosanski Kulin, prisežem tebi, kneže Krvašu, i svim građanima Dubrovčanima da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ću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vam 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biti pravi prijatelj od sada i do vijeka i pravo prijateljstvo s vama držati dokle god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sam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živ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. Svi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Dubrovčani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koji 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idu mojom zemljom trgujući mogu se kretati kamo god hoće,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gdje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god 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prolazili, dočekivat ćemo ih s pravim povjerenjem i s čistim srcem, bez ikakva zla,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samo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što 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mi tko može dati poklon svojom voljom. I neće im moji časnici prijetiti silom. Dok god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u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mene 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budu, dat ću im savjet i pomoć kako bih i samomu sebi, koliko je god moguće,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bez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ikakve 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zle primisli.</a:t>
            </a:r>
          </a:p>
          <a:p>
            <a:pPr algn="just"/>
            <a:r>
              <a:rPr lang="vi-VN" dirty="0">
                <a:solidFill>
                  <a:prstClr val="black"/>
                </a:solidFill>
                <a:latin typeface="Times New Roman"/>
              </a:rPr>
              <a:t>Tako mi pomogao Bog i ovo sveto Evanđelje.</a:t>
            </a:r>
          </a:p>
          <a:p>
            <a:pPr algn="just"/>
            <a:r>
              <a:rPr lang="vi-VN" dirty="0">
                <a:solidFill>
                  <a:prstClr val="black"/>
                </a:solidFill>
                <a:latin typeface="Times New Roman"/>
              </a:rPr>
              <a:t>Ja, Radoje, pisar banov, pisah ovu listinu dozvolom banovom od rođenja Kristova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1189.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godina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, mjeseca kolovoza u dvadeset i deveti dan, Glavosjek Ivana Krstitelja.</a:t>
            </a: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02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785" y="914801"/>
            <a:ext cx="114231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Hvalov zbornik (1404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hr-HR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Hvalov zbornik pisao je 1404.g. krstjanin Hval za vojvodu Hrvoja Vukčića Hrvatinića.</a:t>
            </a:r>
          </a:p>
          <a:p>
            <a:pPr algn="just"/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Predložak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bio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glagoljski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tj.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prepisan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 glagoljskoga predloška na zapadnoštokavski ikavski jezik (glagoljska slova se mogu naći na dva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Jezik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narodni, što se posebno očituje u izrazitoj ikavici.</a:t>
            </a:r>
          </a:p>
          <a:p>
            <a:pPr algn="just"/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Najzanimljiviji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dijelovi zbornika su Psaltir i Apokalipsa. Osim njih Zbornik još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kompletna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evanđelja, Djela apostolska i poslanice, dijelove Staroga zavjeta, te jedan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apokrifnih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tekstova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1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4967" y="723331"/>
            <a:ext cx="10986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STEĆCI</a:t>
            </a: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Stećak je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kamenoga srednjovjekovnoga nadgrobnoga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spomenika. Naziv mu potječe od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 participa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glagola »stajati«, tj. »stojeći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«, 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steći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Sinonimi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bilig, kâm, mramor, zlamen, kuća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poznati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kao </a:t>
            </a:r>
            <a:r>
              <a:rPr lang="hr-HR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mramorje, mašeti, grčko groblje, kaursko groblje i divovsko </a:t>
            </a:r>
            <a:r>
              <a:rPr lang="hr-HR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kamenje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Stećci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nastali u srednjem vijeku i oslikavaju tadašnji život, a većinom se nalaze u Bosni i Hercegovini, ali ima ih i u jugoistočnoj Hrvatskoj, jugozapadnoj Srbiji i sjeverozapadnoj Crnoj Gori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81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977153" y="669609"/>
            <a:ext cx="99866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samom uvodu piše: "U slavu kneza Hrvoja, Splitskog vojvode i viteza Krajeva Donjih i drugih".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Zbornik je jedan od najpoznatijih rukopisa Crkve bosanske u kojem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 ikonografskih elemenata, koji nisu u skladu s učenjem bosanskih krstjana (Blagovijest, Raspeće i Uzašašće). </a:t>
            </a:r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Bogato je urešen minijaturama, inicijalima, ornamentima, pojedinačnim figurama i kompozicijama. </a:t>
            </a:r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Dugo se smatralo da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i minijature izveo Hval, koji za sebe kaze: "Ispisah zlatom kako i crnilom".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Novije analize stila i tehnike slikanja ukazuju na dv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ojicu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majstora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minijaturista.</a:t>
            </a:r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 se čuva u sveučilišnoj knjižnici u </a:t>
            </a:r>
            <a:r>
              <a:rPr lang="hr-HR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Bologni</a:t>
            </a: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44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6397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0"/>
            <a:ext cx="6992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11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90148" y="643586"/>
            <a:ext cx="109591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Hrvojev 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endParaRPr lang="hr-HR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Hrvojev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glagoljski iluminirani rukopis pisan za velikog vojvodu Hrvoja Vukčića Hrvatinića nakon što je on postao i hercegom splitskim, između 1403. i 1404.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godine.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najljepši i najbogatije ilustrirani glagoljski rukopis hrvatskoga srednjovjekovlja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Nastao je početkom 15. stoljeća (oko 1404.) u Splitu, gdje ga je po narudžbi vojvode Hrvoja izradio svećenik glagoljaš 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Butko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crkvu sv.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Mihovila u Splitu (o čemu svjedoči i jedna velika minijatura 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toga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sveca), dok je minijaturist ostao nepoznat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60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959223" y="1077486"/>
            <a:ext cx="10470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Nekad je bio uvezan u dragocjene korice (vjerojatno od zlata), ali je od 19. stoljeća u jednostavnom kožnom uvezu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Dugo se vremena nije znalo gdje se nalazio original ovoga misala. Prvi je put znanstvena javnost na njega bila upozorena 1849./50. i 1854. godine, a 1891. objavljeno je kritičko izdanje. </a:t>
            </a:r>
            <a:endParaRPr lang="hr-HR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Misal je 1963. godine ponovo otkrila Mara 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Harisijadis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palači 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Topkapi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Saraju, u Knjižnici turskih sultana u </a:t>
            </a:r>
            <a:r>
              <a:rPr lang="hr-HR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Istanbulu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gdje je vjerojatno dospio izravno nakon osmanskoga osvajanja Balkanskoga 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polouotoka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48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3475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6" y="0"/>
            <a:ext cx="5095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7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516" y="1477108"/>
            <a:ext cx="10498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Stećci su se pojavili u drugoj polovici 12. stoljeća, doživjeli vrhunac u 14. i 15. stoljeću, te su se postupno prestali proizvoditi do sredine 16. stoljeća.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nazivom „Stećci, srednjovjekovni nadgrobni spomenici”, UNESCO je 2016. godine zaštitio 30 lokaliteta grobalja s regionalno jedinstvenim stećcima u Bosni i Hercegovini, Hrvatskoj, Crnoj Gori i Srbiji. 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groblja koja datiraju od 12. do 16. stoljeća posjeduju stećke isklesane raznim dekorativnim motivima koji predstavljaju ikonografski kontinuitet sa srednjovjekovnom Europom, ali i lokalne tradicije.</a:t>
            </a:r>
          </a:p>
        </p:txBody>
      </p:sp>
    </p:spTree>
    <p:extLst>
      <p:ext uri="{BB962C8B-B14F-4D97-AF65-F5344CB8AC3E}">
        <p14:creationId xmlns:p14="http://schemas.microsoft.com/office/powerpoint/2010/main" val="75349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27797" y="308279"/>
            <a:ext cx="108363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1971. – 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kupno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69.356 evidentiranih stećaka na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3162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okaliteta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Bosni i Hercegovini ih na 2687 mjesta ima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59.593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Hrvatskoj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4447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Crnoj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3049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Srbiji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2267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(po novijim istraživanjima 4118 primjeraka,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3090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spomenika utvrđenog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oblika s 203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lokaliteta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Među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pojedinačnim oblicima evidentirano je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12.884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37.955 sanduka, 5606 sljemenjaka, 2550 stupova, 305 križeva te amorfnih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oblika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293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Ukrašenih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stećaka, odnosno stećaka s reljefima, evidentirano je ukupno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4638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primjeraka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(Bešlagić, 1982., 67., 130.).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4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4772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220871" y="6447725"/>
            <a:ext cx="54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/>
              <a:t>Radimlja</a:t>
            </a:r>
            <a:r>
              <a:rPr lang="hr-HR" b="1" dirty="0" smtClean="0"/>
              <a:t> (Stolac, BiH), 13. – 15. st.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78595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043450" y="6442586"/>
            <a:ext cx="644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Stećak iz Zgošće (Kakanj), 15. st., Zemaljski muzej u Sarajevu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48529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95831" cy="61960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3" y="0"/>
            <a:ext cx="5804848" cy="6196084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4176215" y="6455391"/>
            <a:ext cx="390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/>
              <a:t>Blidinje</a:t>
            </a:r>
            <a:r>
              <a:rPr lang="hr-HR" b="1" dirty="0" smtClean="0"/>
              <a:t>, </a:t>
            </a:r>
            <a:r>
              <a:rPr lang="hr-HR" b="1" dirty="0" err="1" smtClean="0"/>
              <a:t>Dugopolje</a:t>
            </a:r>
            <a:r>
              <a:rPr lang="hr-HR" b="1" dirty="0" smtClean="0"/>
              <a:t>; BiH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71165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27528" y="663388"/>
            <a:ext cx="107935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STEĆCI</a:t>
            </a:r>
          </a:p>
          <a:p>
            <a:pPr algn="just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Prema: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Lovrenović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Dubravko: Stećci - bosansko i humsko mramorje srednjeg vijeka,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Rabic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Sarajevo, 2008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 nekropolama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bosanskih i humskih stećaka lebdi magla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tajanstva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legende, mita, magije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nacionalne romantike (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Lovrenović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2008),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bogumilima "koji se bore za zemlju prečišćenu od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vanjskih utjecaja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protive se vjerskoj netrpeljivosti toliko svojstvenoj vjerskim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monopolima istoka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zapada", poput "onovremenih partizana što u svojim planinskim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gnijezdima čuvaju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nezavisnost i dostojanstvo naroda" (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Wenzel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1999., 31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55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3155</Words>
  <Application>Microsoft Office PowerPoint</Application>
  <PresentationFormat>Prilagođeno</PresentationFormat>
  <Paragraphs>224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5" baseType="lpstr">
      <vt:lpstr>Tema sustava Office</vt:lpstr>
      <vt:lpstr>Jezik i kultura Hrvata u Bosni i Hercegovini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Fonologija i morfologija hrvatskoga jezika</dc:title>
  <dc:creator>Matijas Baković</dc:creator>
  <cp:lastModifiedBy>HOBBIT - obrada</cp:lastModifiedBy>
  <cp:revision>298</cp:revision>
  <dcterms:created xsi:type="dcterms:W3CDTF">2018-02-21T07:45:01Z</dcterms:created>
  <dcterms:modified xsi:type="dcterms:W3CDTF">2020-03-17T08:59:27Z</dcterms:modified>
</cp:coreProperties>
</file>