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203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A18FF-54F6-435C-B0AA-473D06EE44DE}" type="datetimeFigureOut">
              <a:rPr lang="sr-Latn-CS" smtClean="0"/>
              <a:t>28.3.2025.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AE900-0733-491F-84EE-874703A491E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milyserch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Hpl67t7rAM&amp;t=41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UVOD U GENEALOGIJU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/>
          <a:lstStyle/>
          <a:p>
            <a:r>
              <a:rPr lang="hr-HR" dirty="0"/>
              <a:t>Interdisciplinarnost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Ispreplitanje geneaologije i:</a:t>
            </a:r>
          </a:p>
          <a:p>
            <a:r>
              <a:rPr lang="hr-HR" dirty="0"/>
              <a:t>Onomastike</a:t>
            </a:r>
          </a:p>
          <a:p>
            <a:r>
              <a:rPr lang="hr-HR" dirty="0"/>
              <a:t>Etnologije</a:t>
            </a:r>
          </a:p>
          <a:p>
            <a:r>
              <a:rPr lang="hr-HR" dirty="0"/>
              <a:t>Kartografije</a:t>
            </a:r>
          </a:p>
          <a:p>
            <a:r>
              <a:rPr lang="hr-HR" dirty="0"/>
              <a:t>Arhitekture</a:t>
            </a:r>
          </a:p>
          <a:p>
            <a:r>
              <a:rPr lang="hr-HR" dirty="0"/>
              <a:t>Ikonografije</a:t>
            </a:r>
          </a:p>
          <a:p>
            <a:r>
              <a:rPr lang="hr-HR" dirty="0"/>
              <a:t>Heraldike</a:t>
            </a:r>
          </a:p>
          <a:p>
            <a:r>
              <a:rPr lang="hr-HR" dirty="0"/>
              <a:t>Sfragistike</a:t>
            </a:r>
          </a:p>
          <a:p>
            <a:r>
              <a:rPr lang="hr-HR" dirty="0"/>
              <a:t>Numizmatike</a:t>
            </a:r>
          </a:p>
          <a:p>
            <a:r>
              <a:rPr lang="hr-HR" dirty="0"/>
              <a:t>Sociologije</a:t>
            </a:r>
          </a:p>
          <a:p>
            <a:r>
              <a:rPr lang="hr-HR" dirty="0"/>
              <a:t>Pravne znanosti</a:t>
            </a:r>
          </a:p>
          <a:p>
            <a:r>
              <a:rPr lang="hr-HR" dirty="0"/>
              <a:t>Biologije 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Povijesni razvoj istraživanja genealogije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hr-HR" dirty="0"/>
              <a:t>Prve genealogije sačuvale su se samo u usmenoj predaji</a:t>
            </a:r>
          </a:p>
          <a:p>
            <a:r>
              <a:rPr lang="hr-HR" dirty="0"/>
              <a:t>Kult predaka</a:t>
            </a:r>
          </a:p>
          <a:p>
            <a:r>
              <a:rPr lang="hr-HR" dirty="0"/>
              <a:t>Genealogije se pojavljuju s prvim civilizacijama i pismima – vladarske dinastije</a:t>
            </a:r>
          </a:p>
          <a:p>
            <a:r>
              <a:rPr lang="hr-HR" dirty="0"/>
              <a:t>Biblija: Knjiga Postanka i Isusovo rodoslovlje u Novom zavjetu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hr-HR" dirty="0"/>
              <a:t>Građa za geneaološka istraživanja: kronike i anali</a:t>
            </a:r>
          </a:p>
          <a:p>
            <a:r>
              <a:rPr lang="hr-HR" dirty="0"/>
              <a:t>Na južnonjemačkom području prve se genealogije javljaju u 15. stoljeću. </a:t>
            </a:r>
          </a:p>
          <a:p>
            <a:r>
              <a:rPr lang="hr-HR" dirty="0"/>
              <a:t>Prvu genealogiju Habsburgovaca izradio je Ladislaus Suntheim (1440. – 1513.). On je osnivač znanstvenog geneaološkog istraživanja u srednjoj Europi. </a:t>
            </a:r>
          </a:p>
          <a:p>
            <a:r>
              <a:rPr lang="hr-HR" dirty="0"/>
              <a:t>Početkom 16. stoljeća javljaju se i talijanski, francuski i engleski genealozi.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r>
              <a:rPr lang="hr-HR" dirty="0"/>
              <a:t>Hrvatske zemlje: u 17. stoljeću pojavila se kronika Petra Keglevića</a:t>
            </a:r>
          </a:p>
          <a:p>
            <a:r>
              <a:rPr lang="hr-HR" dirty="0"/>
              <a:t>Jeronim Megiser, 1618., najveću i najkvalitetniju rodoslovnu tablu predaka do tada. U njoj su obrađena čak 4024 pretka cara i kralja Matije. </a:t>
            </a:r>
          </a:p>
          <a:p>
            <a:r>
              <a:rPr lang="hr-HR" dirty="0"/>
              <a:t>Krivotvorine geneaoloških radova – hrvatski primjer je Ivan Tonko Mrnavić (1580. – 1637.)</a:t>
            </a:r>
          </a:p>
          <a:p>
            <a:r>
              <a:rPr lang="hr-HR" dirty="0"/>
              <a:t>Jedna od poznatijih hrvatskih genealogija:obitelji Ohmučević iz Slanog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r>
              <a:rPr lang="hr-HR" dirty="0"/>
              <a:t>Također: genealogija obitelji Drašković (1670.), Ratkaj (1677.), Blagajskih (1680.).</a:t>
            </a:r>
          </a:p>
          <a:p>
            <a:r>
              <a:rPr lang="hr-HR" dirty="0"/>
              <a:t>U geneaološkom se radu istaknuo Pavao Ritter Vitezović</a:t>
            </a:r>
          </a:p>
          <a:p>
            <a:r>
              <a:rPr lang="hr-HR" dirty="0"/>
              <a:t>Zanimanje za genealogiju u hrvatskim se zemljama ponovno javlja za hrvatskog narodnog preporoda</a:t>
            </a:r>
          </a:p>
          <a:p>
            <a:r>
              <a:rPr lang="hr-HR" dirty="0"/>
              <a:t>Na tome polju posebno se istaknuo Ivan Kukuljević Sakcinski (1816. – 1889.) </a:t>
            </a:r>
          </a:p>
          <a:p>
            <a:r>
              <a:rPr lang="hr-HR" dirty="0"/>
              <a:t>Svi kasniji istaknutiji hrvatski povjesničari bavili su se geneaologijom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hr-HR" dirty="0"/>
              <a:t>Geneaološko društvo pri Crkvi Isusa Krista svetaca posljednih dana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Najmoćnija organizacija u svijetu za rodoslovna istraživanja</a:t>
            </a:r>
          </a:p>
          <a:p>
            <a:r>
              <a:rPr lang="hr-HR" dirty="0"/>
              <a:t>Sjedište u gradu Salt Lake City, savezna država Utah, SAD</a:t>
            </a:r>
          </a:p>
          <a:p>
            <a:r>
              <a:rPr lang="hr-HR" dirty="0"/>
              <a:t>Jedna od vjerskih obveza mormona je istraživanje obiteljskog rodoslovlja</a:t>
            </a:r>
          </a:p>
          <a:p>
            <a:r>
              <a:rPr lang="hr-HR" dirty="0"/>
              <a:t>Knjižnica za obiteljsku povijest u Salt Lake Citiyju, a njeno je korištenje besplatno. Posjeduje najveću zbirku rodoslovnih podataka na svijetu u više od 3700 ogranaka u 88 svjetskih država.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hr-HR" dirty="0"/>
              <a:t>Mormoni u Hrvatskoj: Kutnjački put 21 na Jarunu</a:t>
            </a:r>
          </a:p>
          <a:p>
            <a:r>
              <a:rPr lang="hr-HR" dirty="0"/>
              <a:t>Na Internet stranici </a:t>
            </a:r>
            <a:r>
              <a:rPr lang="hr-HR" u="sng" dirty="0">
                <a:hlinkClick r:id="rId2"/>
              </a:rPr>
              <a:t>www.familyserch.org</a:t>
            </a:r>
            <a:r>
              <a:rPr lang="hr-HR" dirty="0"/>
              <a:t> može se pronaći niz korisnih alata i baza podataka za geneaološka istraživanja</a:t>
            </a:r>
          </a:p>
          <a:p>
            <a:r>
              <a:rPr lang="hr-HR" dirty="0"/>
              <a:t>Mikrofilmiranje dokumenata</a:t>
            </a:r>
          </a:p>
          <a:p>
            <a:r>
              <a:rPr lang="hr-HR" dirty="0"/>
              <a:t>U hrvatskom susjedstvu u rodoslovnim istraživanjima prednjači Slovenija</a:t>
            </a:r>
          </a:p>
          <a:p>
            <a:r>
              <a:rPr lang="hr-HR" dirty="0"/>
              <a:t>Slovensko rodoslovno društvo osnovano je 1995. godine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847672-4A84-4B02-BD48-2CA49CB8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B3B4916-F927-425B-95AC-7844F2F76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>
                <a:hlinkClick r:id="rId2"/>
              </a:rPr>
              <a:t>https://www.youtube.com/watch?v=GHpl67t7rAM&amp;t=41s</a:t>
            </a:r>
            <a:r>
              <a:rPr lang="hr-HR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202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Definicija: genealogija je pomoćna povijesna znanost koja proučava razvoj obitelji, rodova i plemena i izrađuje o njima povijesne prikaze koji se u prvom redu temelje na rodoslovljima.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Neki temeljni pojmovi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Obitelj ili familia je kućanska zajednica kojoj je kao glava obitelji na čelu otac, zatim žena i djeca. </a:t>
            </a:r>
          </a:p>
          <a:p>
            <a:r>
              <a:rPr lang="hr-HR" dirty="0"/>
              <a:t>Rod ili gens je cjelina pojedinih obitelji istoimene tj. muške linije, sa kćerima, ali bez njihovih potomaka. </a:t>
            </a:r>
          </a:p>
          <a:p>
            <a:r>
              <a:rPr lang="hr-HR" dirty="0"/>
              <a:t>Pleme ili stirps odnosno prosapia sastoji se od rođaka jednog čovjeka s očeve i majčine strane, tj. njegovih krvnih i pravnih rođaka.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shema ili tabli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b="1" dirty="0"/>
              <a:t>Table pređa (ascendenata) – uzlazna tabla</a:t>
            </a:r>
          </a:p>
          <a:p>
            <a:r>
              <a:rPr lang="hr-HR" dirty="0"/>
              <a:t>Nju čine imena bioloških (krvih predaka) koji su poredani po generacijama tako da je nositelj table u njenome podnožju. Drugi red čine njegovi roditelji, treći njegovi djedovi.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lnSpcReduction="10000"/>
          </a:bodyPr>
          <a:lstStyle/>
          <a:p>
            <a:pPr lvl="0"/>
            <a:r>
              <a:rPr lang="hr-HR" b="1" dirty="0"/>
              <a:t>Tabla potomaka (descendenata) – silazna tabla</a:t>
            </a:r>
          </a:p>
          <a:p>
            <a:r>
              <a:rPr lang="hr-HR" dirty="0"/>
              <a:t>Tabla potomaka je shema u kojoj je na vrhu par ljudi, a ispod njih su po generacijama poredani njihovi potomci, kako sinova, tako i kćeri.</a:t>
            </a:r>
          </a:p>
          <a:p>
            <a:pPr lvl="0"/>
            <a:r>
              <a:rPr lang="hr-HR" b="1" dirty="0"/>
              <a:t>Tabla plemena odnosno roda (konscendenata)</a:t>
            </a:r>
          </a:p>
          <a:p>
            <a:r>
              <a:rPr lang="hr-HR" dirty="0"/>
              <a:t>U ovoj se vrsti table nalaze samo muški potomci para ljudi i njihova djeca, ali bez ženskih potomaka obitelji. Raspored je isti kao i na tabli potomaka.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/>
          <a:lstStyle/>
          <a:p>
            <a:pPr lvl="0"/>
            <a:r>
              <a:rPr lang="hr-HR" b="1" dirty="0"/>
              <a:t>Tabla svojte</a:t>
            </a:r>
          </a:p>
          <a:p>
            <a:pPr lvl="0"/>
            <a:r>
              <a:rPr lang="hr-HR" dirty="0"/>
              <a:t>Na ovoj su vrsti table osim potomaka jednog para ljudi i sestre nositelja table sa svim svojim potomcima, dakle svi krvni rođaci nositelja table.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Geneaološka vrela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Ovi podatci odnose se na izvore za starija razdoblja</a:t>
            </a:r>
          </a:p>
          <a:p>
            <a:pPr marL="514350" indent="-514350">
              <a:buAutoNum type="arabicPeriod"/>
            </a:pPr>
            <a:r>
              <a:rPr lang="hr-HR" dirty="0"/>
              <a:t>Isprave ili povelje, koje mogu biti publicirane u raznim kodeksarijima ili nepublicirane. </a:t>
            </a:r>
          </a:p>
          <a:p>
            <a:pPr marL="514350" lvl="0" indent="-514350">
              <a:buFont typeface="Arial" pitchFamily="34" charset="0"/>
              <a:buAutoNum type="arabicPeriod"/>
            </a:pPr>
            <a:r>
              <a:rPr lang="hr-HR" dirty="0"/>
              <a:t>Spisi koji se od 15. stoljeća razvijaju iz isprave, publicirani ili nepublicirani, a koji se čuvaju u arhivima.</a:t>
            </a:r>
          </a:p>
          <a:p>
            <a:pPr marL="514350" indent="-514350">
              <a:buAutoNum type="arabicPeriod"/>
            </a:pPr>
            <a:r>
              <a:rPr lang="hr-HR" dirty="0"/>
              <a:t>Likovna vrela: spomenici, epitafi, novac, medalje, drvorezi, bakrorezi, uljane slike itd.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Povelje u vrstama zbornika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Zbornici povelja koje se odnose na neku zemlju, pokrajinu, grad, trgovište ili rod</a:t>
            </a:r>
          </a:p>
          <a:p>
            <a:pPr lvl="0"/>
            <a:r>
              <a:rPr lang="hr-HR" dirty="0"/>
              <a:t>Zbornici povelja koje je izdala jedna osoba, recimo neki svjetovni vladar ili crkveni poglavar</a:t>
            </a:r>
          </a:p>
          <a:p>
            <a:pPr lvl="0"/>
            <a:r>
              <a:rPr lang="hr-HR" dirty="0"/>
              <a:t>Zbornici povelja koje se odnose na pojedino razdoblje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hr-HR" dirty="0"/>
              <a:t>Dokumenti koji mogu poslužiti u geneaološkim istraživanjima: krsni listovi, zaručnički listovi, ženidbeni ugovori, oporuke, različite vrste ugovora (kupoprodajni, odštetni, hipotekarni), različite vrste dekreta (recimo o imenovanju na neku dužnost ili unapređenju), majstorski listovi, doktorske diplome, grbovni listovi ili grbovnice te plemićki listovi.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781</Words>
  <PresentationFormat>Prikaz na zaslonu 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UVOD U GENEALOGIJU</vt:lpstr>
      <vt:lpstr>PowerPoint prezentacija</vt:lpstr>
      <vt:lpstr>Neki temeljni pojmovi</vt:lpstr>
      <vt:lpstr>Vrste shema ili tabli</vt:lpstr>
      <vt:lpstr>PowerPoint prezentacija</vt:lpstr>
      <vt:lpstr>PowerPoint prezentacija</vt:lpstr>
      <vt:lpstr>Geneaološka vrela</vt:lpstr>
      <vt:lpstr>Povelje u vrstama zbornika</vt:lpstr>
      <vt:lpstr>PowerPoint prezentacija</vt:lpstr>
      <vt:lpstr>Interdisciplinarnost</vt:lpstr>
      <vt:lpstr>Povijesni razvoj istraživanja genealogije</vt:lpstr>
      <vt:lpstr>PowerPoint prezentacija</vt:lpstr>
      <vt:lpstr>PowerPoint prezentacija</vt:lpstr>
      <vt:lpstr>PowerPoint prezentacija</vt:lpstr>
      <vt:lpstr>Geneaološko društvo pri Crkvi Isusa Krista svetaca posljednih dana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2020-02-21T16:25:11Z</dcterms:created>
  <dcterms:modified xsi:type="dcterms:W3CDTF">2025-03-28T11:13:13Z</dcterms:modified>
</cp:coreProperties>
</file>