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378" r:id="rId4"/>
    <p:sldId id="379" r:id="rId5"/>
    <p:sldId id="380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47CB6A-EDD4-4834-846F-081591F57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9057" y="2733709"/>
            <a:ext cx="8858774" cy="1373070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Hrvatska politička povijest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250C511-7763-4793-AB53-B930C5063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000" dirty="0"/>
              <a:t>Uvodno predavanje</a:t>
            </a:r>
          </a:p>
        </p:txBody>
      </p:sp>
    </p:spTree>
    <p:extLst>
      <p:ext uri="{BB962C8B-B14F-4D97-AF65-F5344CB8AC3E}">
        <p14:creationId xmlns:p14="http://schemas.microsoft.com/office/powerpoint/2010/main" val="293707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Predstavljanje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doc. dr. sc. Danijel Jurković</a:t>
            </a:r>
          </a:p>
          <a:p>
            <a:r>
              <a:rPr lang="hr-HR" dirty="0"/>
              <a:t>Konzultacije: ponedjeljkom, 14.20 – 15.20 ili na e-adresu: djurkovic@fhs.unizg.hr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Prava i obaveze studenata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Aktivnost studenata pratit će se tijekom čitavoga semestra. Nastavu je obavezno pohađati, najmanje 12 predavanja.</a:t>
            </a:r>
          </a:p>
          <a:p>
            <a:r>
              <a:rPr lang="hr-HR" dirty="0"/>
              <a:t>Ispit je pismeni (i usmeni), uz mogućnost polaganja putem kolokvija (oba moraju biti ocijenjeno pozitivnom ocjenom).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980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Prava i obaveze studenata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9613861" cy="4331941"/>
          </a:xfrm>
        </p:spPr>
        <p:txBody>
          <a:bodyPr>
            <a:normAutofit/>
          </a:bodyPr>
          <a:lstStyle/>
          <a:p>
            <a:r>
              <a:rPr lang="hr-HR" dirty="0"/>
              <a:t>Studenti imaju pravo pristupiti parcijalnom polaganju ispita po sljedećim uvjetima:</a:t>
            </a:r>
          </a:p>
          <a:p>
            <a:r>
              <a:rPr lang="hr-HR" dirty="0"/>
              <a:t>Parcijalnom ispitu (kolokviju) mogu pristupiti samo studenti koji redovito pohađaju predavanja. Provjera nazočnosti izvršit će se potpisivanjem na listu.</a:t>
            </a:r>
          </a:p>
          <a:p>
            <a:r>
              <a:rPr lang="hr-HR" dirty="0"/>
              <a:t>Parcijalno polaganje obavit će se pisanjem dvaju kolokvija.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24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Kolokvij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9613861" cy="4331941"/>
          </a:xfrm>
        </p:spPr>
        <p:txBody>
          <a:bodyPr>
            <a:normAutofit/>
          </a:bodyPr>
          <a:lstStyle/>
          <a:p>
            <a:r>
              <a:rPr lang="hr-HR" dirty="0"/>
              <a:t>Prvi kolokvij piše se 14. travnja 2025. s početkom u 9.35 sati. </a:t>
            </a:r>
          </a:p>
          <a:p>
            <a:r>
              <a:rPr lang="hr-HR" dirty="0"/>
              <a:t>Drugi kolokvij piše se 2. lipnja 2025. s početkom u 9.35 sati.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8793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Obavezna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10725928" cy="4135179"/>
          </a:xfrm>
        </p:spPr>
        <p:txBody>
          <a:bodyPr>
            <a:normAutofit/>
          </a:bodyPr>
          <a:lstStyle/>
          <a:p>
            <a:r>
              <a:rPr lang="hr-HR" dirty="0"/>
              <a:t>Hrvatska povijest – opća povijest, (2.izd.), autori: </a:t>
            </a:r>
            <a:r>
              <a:rPr lang="hr-HR" dirty="0" err="1"/>
              <a:t>Dabinović</a:t>
            </a:r>
            <a:r>
              <a:rPr lang="hr-HR" dirty="0"/>
              <a:t>, Antun Horvat, Rudolf </a:t>
            </a:r>
            <a:r>
              <a:rPr lang="hr-HR" dirty="0" err="1"/>
              <a:t>Jonjić</a:t>
            </a:r>
            <a:r>
              <a:rPr lang="hr-HR" dirty="0"/>
              <a:t>, Tomislav Katić, Lovre Mužić, Ivan </a:t>
            </a:r>
            <a:r>
              <a:rPr lang="hr-HR" dirty="0" err="1"/>
              <a:t>etc</a:t>
            </a:r>
            <a:r>
              <a:rPr lang="hr-HR" dirty="0"/>
              <a:t>., Split: Naklada Bošković, 2002., 296. </a:t>
            </a:r>
            <a:r>
              <a:rPr lang="hr-HR"/>
              <a:t>stranica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altLang="sr-Latn-RS" dirty="0"/>
          </a:p>
          <a:p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55502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Dopunska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561" y="2072080"/>
            <a:ext cx="9613861" cy="48488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1300" dirty="0"/>
          </a:p>
          <a:p>
            <a:pPr algn="l"/>
            <a:r>
              <a:rPr lang="hr-HR" sz="1800" b="0" i="0" u="none" strike="noStrike" baseline="0" dirty="0">
                <a:latin typeface="ArialMT"/>
              </a:rPr>
              <a:t>Ivo Perić (2000). Hrvatski  državni sabor 1848.-2000., knj. 1-3, Dom i svijet; Hrvatski državni sabor; Hrvatski institut za povijest</a:t>
            </a:r>
            <a:endParaRPr lang="en-US" sz="2000" dirty="0"/>
          </a:p>
          <a:p>
            <a:r>
              <a:rPr lang="en-US" sz="2000" dirty="0"/>
              <a:t>Zlatko </a:t>
            </a:r>
            <a:r>
              <a:rPr lang="en-US" sz="2000" dirty="0" err="1"/>
              <a:t>Matijević</a:t>
            </a:r>
            <a:r>
              <a:rPr lang="en-US" sz="2000" dirty="0"/>
              <a:t>, U </a:t>
            </a:r>
            <a:r>
              <a:rPr lang="en-US" sz="2000" dirty="0" err="1"/>
              <a:t>sjeni</a:t>
            </a:r>
            <a:r>
              <a:rPr lang="hr-HR" sz="2000" dirty="0"/>
              <a:t> </a:t>
            </a:r>
            <a:r>
              <a:rPr lang="en-US" sz="2000" dirty="0" err="1"/>
              <a:t>dvaju</a:t>
            </a:r>
            <a:r>
              <a:rPr lang="en-US" sz="2000" dirty="0"/>
              <a:t> </a:t>
            </a:r>
            <a:r>
              <a:rPr lang="en-US" sz="2000" dirty="0" err="1"/>
              <a:t>orlova</a:t>
            </a:r>
            <a:r>
              <a:rPr lang="en-US" sz="2000" dirty="0"/>
              <a:t>: </a:t>
            </a:r>
            <a:r>
              <a:rPr lang="en-US" sz="2000" dirty="0" err="1"/>
              <a:t>prilozi</a:t>
            </a:r>
            <a:r>
              <a:rPr lang="hr-HR" sz="2000" dirty="0"/>
              <a:t> </a:t>
            </a:r>
            <a:r>
              <a:rPr lang="en-US" sz="2000" dirty="0" err="1"/>
              <a:t>crkveno-nacionalnoj</a:t>
            </a:r>
            <a:r>
              <a:rPr lang="hr-HR" sz="2000" dirty="0"/>
              <a:t> </a:t>
            </a:r>
            <a:r>
              <a:rPr lang="en-US" sz="2000" dirty="0" err="1"/>
              <a:t>povijesti</a:t>
            </a:r>
            <a:r>
              <a:rPr lang="en-US" sz="2000" dirty="0"/>
              <a:t> </a:t>
            </a:r>
            <a:r>
              <a:rPr lang="en-US" sz="2000" dirty="0" err="1"/>
              <a:t>Hrvata</a:t>
            </a:r>
            <a:r>
              <a:rPr lang="en-US" sz="2000" dirty="0"/>
              <a:t> u </a:t>
            </a:r>
            <a:r>
              <a:rPr lang="en-US" sz="2000" dirty="0" err="1"/>
              <a:t>prvim</a:t>
            </a:r>
            <a:r>
              <a:rPr lang="hr-HR" sz="2000" dirty="0"/>
              <a:t> </a:t>
            </a:r>
            <a:r>
              <a:rPr lang="en-US" sz="2000" dirty="0" err="1"/>
              <a:t>desetljećima</a:t>
            </a:r>
            <a:r>
              <a:rPr lang="en-US" sz="2000" dirty="0"/>
              <a:t> 20. </a:t>
            </a:r>
            <a:r>
              <a:rPr lang="en-US" sz="2000" dirty="0" err="1"/>
              <a:t>stoljeća</a:t>
            </a:r>
            <a:r>
              <a:rPr lang="en-US" sz="2000" dirty="0"/>
              <a:t>,</a:t>
            </a:r>
            <a:r>
              <a:rPr lang="hr-HR" sz="2000" dirty="0"/>
              <a:t> </a:t>
            </a:r>
            <a:r>
              <a:rPr lang="en-US" sz="2000" dirty="0"/>
              <a:t>Zagreb: Golden marketing-</a:t>
            </a:r>
            <a:r>
              <a:rPr lang="en-US" sz="2000" dirty="0" err="1"/>
              <a:t>Tehnička</a:t>
            </a:r>
            <a:r>
              <a:rPr lang="en-US" sz="2000" dirty="0"/>
              <a:t> </a:t>
            </a:r>
            <a:r>
              <a:rPr lang="en-US" sz="2000" dirty="0" err="1"/>
              <a:t>knjiga</a:t>
            </a:r>
            <a:r>
              <a:rPr lang="en-US" sz="2000" dirty="0"/>
              <a:t>, 2005</a:t>
            </a:r>
            <a:endParaRPr lang="hr-HR" sz="2000" dirty="0"/>
          </a:p>
          <a:p>
            <a:r>
              <a:rPr lang="en-US" sz="2000" dirty="0"/>
              <a:t>Zlatko </a:t>
            </a:r>
            <a:r>
              <a:rPr lang="en-US" sz="2000" dirty="0" err="1"/>
              <a:t>Matijević</a:t>
            </a:r>
            <a:r>
              <a:rPr lang="en-US" sz="2000" dirty="0"/>
              <a:t>; Marina</a:t>
            </a:r>
            <a:r>
              <a:rPr lang="hr-HR" sz="2000" dirty="0"/>
              <a:t> </a:t>
            </a:r>
            <a:r>
              <a:rPr lang="en-US" sz="2000" dirty="0" err="1"/>
              <a:t>Štambuk-Škalić</a:t>
            </a:r>
            <a:r>
              <a:rPr lang="en-US" sz="2000" dirty="0"/>
              <a:t> (2008).</a:t>
            </a:r>
            <a:r>
              <a:rPr lang="hr-HR" sz="2000" dirty="0"/>
              <a:t> </a:t>
            </a:r>
            <a:r>
              <a:rPr lang="en-US" sz="2000" dirty="0" err="1"/>
              <a:t>Narodno</a:t>
            </a:r>
            <a:r>
              <a:rPr lang="en-US" sz="2000" dirty="0"/>
              <a:t> </a:t>
            </a:r>
            <a:r>
              <a:rPr lang="en-US" sz="2000" dirty="0" err="1"/>
              <a:t>vijeće</a:t>
            </a:r>
            <a:r>
              <a:rPr lang="hr-HR" sz="2000" dirty="0"/>
              <a:t> </a:t>
            </a:r>
            <a:r>
              <a:rPr lang="en-US" sz="2000" dirty="0" err="1"/>
              <a:t>Slovenaca</a:t>
            </a:r>
            <a:r>
              <a:rPr lang="en-US" sz="2000" dirty="0"/>
              <a:t>, </a:t>
            </a:r>
            <a:r>
              <a:rPr lang="en-US" sz="2000" dirty="0" err="1"/>
              <a:t>Hrvata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Srba</a:t>
            </a:r>
            <a:r>
              <a:rPr lang="hr-HR" sz="2000" dirty="0"/>
              <a:t> </a:t>
            </a:r>
            <a:r>
              <a:rPr lang="en-US" sz="2000" dirty="0"/>
              <a:t>u </a:t>
            </a:r>
            <a:r>
              <a:rPr lang="en-US" sz="2000" dirty="0" err="1"/>
              <a:t>Zagrebu</a:t>
            </a:r>
            <a:r>
              <a:rPr lang="en-US" sz="2000" dirty="0"/>
              <a:t> 1918.-1919.:</a:t>
            </a:r>
            <a:r>
              <a:rPr lang="hr-HR" sz="2000" dirty="0"/>
              <a:t> </a:t>
            </a:r>
            <a:r>
              <a:rPr lang="en-US" sz="2000" dirty="0" err="1"/>
              <a:t>izabrani</a:t>
            </a:r>
            <a:r>
              <a:rPr lang="en-US" sz="2000" dirty="0"/>
              <a:t> </a:t>
            </a:r>
            <a:r>
              <a:rPr lang="en-US" sz="2000" dirty="0" err="1"/>
              <a:t>dokumenti,Hrvatski</a:t>
            </a:r>
            <a:r>
              <a:rPr lang="en-US" sz="2000" dirty="0"/>
              <a:t> </a:t>
            </a:r>
            <a:r>
              <a:rPr lang="en-US" sz="2000" dirty="0" err="1"/>
              <a:t>državni</a:t>
            </a:r>
            <a:r>
              <a:rPr lang="en-US" sz="2000" dirty="0"/>
              <a:t> </a:t>
            </a:r>
            <a:r>
              <a:rPr lang="en-US" sz="2000" dirty="0" err="1"/>
              <a:t>arhiv</a:t>
            </a:r>
            <a:r>
              <a:rPr lang="en-US" sz="2000" dirty="0"/>
              <a:t>.</a:t>
            </a:r>
            <a:endParaRPr lang="hr-HR" sz="2000" dirty="0"/>
          </a:p>
          <a:p>
            <a:r>
              <a:rPr lang="pl-PL" sz="2000" dirty="0"/>
              <a:t>Dragutin Pavličević (2007). Hrvati i istočno pitanje: između " ostatka ostataka" i " oživljene Hrvatske", Golden Marketing – Tehnička knjiga</a:t>
            </a:r>
          </a:p>
          <a:p>
            <a:r>
              <a:rPr lang="pl-PL" sz="2000" dirty="0"/>
              <a:t>Andrej Rahten (2008). Savezništva i diobe. Razvoj slovenskohrvatskih političkih odnosa u Habsburškoj Monarhiji 1848.-1918., Golden marketing, Zagreb.</a:t>
            </a:r>
          </a:p>
          <a:p>
            <a:r>
              <a:rPr lang="pl-PL" sz="2000" dirty="0"/>
              <a:t>Branko Dubravica, Uvod u suvremenu hrvatsku političku povijest (Parlament, stranke i izbori u Hrvatskoj 1841.-1941.), Velika Gorica: UMAC, 1997.</a:t>
            </a:r>
          </a:p>
        </p:txBody>
      </p:sp>
    </p:spTree>
    <p:extLst>
      <p:ext uri="{BB962C8B-B14F-4D97-AF65-F5344CB8AC3E}">
        <p14:creationId xmlns:p14="http://schemas.microsoft.com/office/powerpoint/2010/main" val="5977857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353</TotalTime>
  <Words>356</Words>
  <Application>Microsoft Office PowerPoint</Application>
  <PresentationFormat>Široki zaslon</PresentationFormat>
  <Paragraphs>28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ArialMT</vt:lpstr>
      <vt:lpstr>Trebuchet MS</vt:lpstr>
      <vt:lpstr>Berlin</vt:lpstr>
      <vt:lpstr>Hrvatska politička povijest</vt:lpstr>
      <vt:lpstr>Predstavljanje</vt:lpstr>
      <vt:lpstr>Prava i obaveze studenata</vt:lpstr>
      <vt:lpstr>Prava i obaveze studenata</vt:lpstr>
      <vt:lpstr>Kolokvij</vt:lpstr>
      <vt:lpstr>Obavezna literatura</vt:lpstr>
      <vt:lpstr>Dopunska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Danijel Jurković</dc:creator>
  <cp:lastModifiedBy>Danijel Jurković</cp:lastModifiedBy>
  <cp:revision>96</cp:revision>
  <dcterms:created xsi:type="dcterms:W3CDTF">2021-06-08T13:24:55Z</dcterms:created>
  <dcterms:modified xsi:type="dcterms:W3CDTF">2025-02-24T08:43:26Z</dcterms:modified>
</cp:coreProperties>
</file>