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378" r:id="rId4"/>
    <p:sldId id="379" r:id="rId5"/>
    <p:sldId id="380" r:id="rId6"/>
    <p:sldId id="259" r:id="rId7"/>
    <p:sldId id="260" r:id="rId8"/>
    <p:sldId id="38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92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22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47CB6A-EDD4-4834-846F-081591F578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09057" y="2733709"/>
            <a:ext cx="8858774" cy="1373070"/>
          </a:xfrm>
        </p:spPr>
        <p:txBody>
          <a:bodyPr>
            <a:normAutofit/>
          </a:bodyPr>
          <a:lstStyle/>
          <a:p>
            <a:pPr algn="ctr"/>
            <a:r>
              <a:rPr lang="hr-HR" dirty="0"/>
              <a:t>Hrvatska politička povijest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250C511-7763-4793-AB53-B930C50637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000" dirty="0"/>
              <a:t>Uvodno predavanje</a:t>
            </a:r>
          </a:p>
        </p:txBody>
      </p:sp>
    </p:spTree>
    <p:extLst>
      <p:ext uri="{BB962C8B-B14F-4D97-AF65-F5344CB8AC3E}">
        <p14:creationId xmlns:p14="http://schemas.microsoft.com/office/powerpoint/2010/main" val="2937078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Predstavljanje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doc. dr. sc. Danijel Jurković</a:t>
            </a:r>
          </a:p>
          <a:p>
            <a:r>
              <a:rPr lang="hr-HR" dirty="0"/>
              <a:t>Konzultacije: ponedjeljkom, 14.20 – 15.20 ili na e-adresu: djurkovic@fhs.unizg.hr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Prava i obaveze studenata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Aktivnost studenata pratit će se tijekom čitavoga semestra. Nastavu je obavezno pohađati, najmanje 12 predavanja.</a:t>
            </a:r>
          </a:p>
          <a:p>
            <a:r>
              <a:rPr lang="hr-HR" dirty="0"/>
              <a:t>Ispit je pismeni (i usmeni), uz mogućnost polaganja putem kolokvija (oba moraju biti ocijenjeno pozitivnom ocjenom).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79801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Prava i obaveze studenata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0321" y="2336872"/>
            <a:ext cx="9613861" cy="4331941"/>
          </a:xfrm>
        </p:spPr>
        <p:txBody>
          <a:bodyPr>
            <a:normAutofit/>
          </a:bodyPr>
          <a:lstStyle/>
          <a:p>
            <a:r>
              <a:rPr lang="hr-HR" dirty="0"/>
              <a:t>Studenti imaju pravo pristupiti parcijalnom polaganju ispita po sljedećim uvjetima:</a:t>
            </a:r>
          </a:p>
          <a:p>
            <a:r>
              <a:rPr lang="hr-HR" dirty="0"/>
              <a:t>Parcijalnom ispitu (kolokviju) mogu pristupiti samo studenti koji redovito pohađaju predavanja. Provjera nazočnosti izvršit će se potpisivanjem na listu.</a:t>
            </a:r>
          </a:p>
          <a:p>
            <a:r>
              <a:rPr lang="hr-HR" dirty="0"/>
              <a:t>Parcijalno polaganje obavit će se pisanjem dvaju kolokvija.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52445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Kolokvij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0321" y="2336872"/>
            <a:ext cx="9613861" cy="4331941"/>
          </a:xfrm>
        </p:spPr>
        <p:txBody>
          <a:bodyPr>
            <a:normAutofit/>
          </a:bodyPr>
          <a:lstStyle/>
          <a:p>
            <a:r>
              <a:rPr lang="hr-HR" dirty="0"/>
              <a:t>Prvi kolokvij piše se 18. travnja 2025. s početkom u 12.45 sati. </a:t>
            </a:r>
          </a:p>
          <a:p>
            <a:r>
              <a:rPr lang="hr-HR" dirty="0"/>
              <a:t>Drugi kolokvij piše se 6. lipnja 2025. s početkom u 12.45 sati.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87936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Obavezna literatura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0321" y="2336872"/>
            <a:ext cx="10725928" cy="4135179"/>
          </a:xfrm>
        </p:spPr>
        <p:txBody>
          <a:bodyPr>
            <a:normAutofit/>
          </a:bodyPr>
          <a:lstStyle/>
          <a:p>
            <a:r>
              <a:rPr lang="hr-H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Vladimir Stipetić i Nenad </a:t>
            </a:r>
            <a:r>
              <a:rPr lang="hr-HR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Vekarić</a:t>
            </a:r>
            <a:r>
              <a:rPr lang="hr-H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hr-HR" sz="24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Povijesna demografija Hrvatske</a:t>
            </a:r>
            <a:r>
              <a:rPr lang="hr-H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Zagreb-Dubrovnik: Zavod za povijesne znanosti HAZU u Dubrovniku, 2004.</a:t>
            </a:r>
          </a:p>
          <a:p>
            <a:r>
              <a:rPr lang="hr-H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Nenad </a:t>
            </a:r>
            <a:r>
              <a:rPr lang="hr-H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Vekarić</a:t>
            </a:r>
            <a:r>
              <a:rPr lang="hr-H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»Metoda “reprezentativne kapi” i genealoška metoda u povijesnoj demografiji« </a:t>
            </a:r>
            <a:r>
              <a:rPr lang="hr-HR" sz="24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Povijesni prilozi </a:t>
            </a:r>
            <a:r>
              <a:rPr lang="hr-H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29/39 (2010): 23-38.</a:t>
            </a:r>
          </a:p>
          <a:p>
            <a:r>
              <a:rPr lang="hr-H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Miroslav </a:t>
            </a:r>
            <a:r>
              <a:rPr lang="hr-HR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Bertoša</a:t>
            </a:r>
            <a:r>
              <a:rPr lang="hr-H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»Matične knjige – arhivsko vrelo o demografskim previranjima predindustrijske Europe« </a:t>
            </a:r>
            <a:r>
              <a:rPr lang="hr-HR" sz="24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Vjesnik Državnog arhiva u Rijeci</a:t>
            </a:r>
            <a:r>
              <a:rPr lang="hr-H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41-42 (2000): 315-352.</a:t>
            </a:r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altLang="sr-Latn-RS" dirty="0"/>
          </a:p>
          <a:p>
            <a:endParaRPr lang="hr-HR" altLang="sr-Latn-RS" dirty="0"/>
          </a:p>
        </p:txBody>
      </p:sp>
    </p:spTree>
    <p:extLst>
      <p:ext uri="{BB962C8B-B14F-4D97-AF65-F5344CB8AC3E}">
        <p14:creationId xmlns:p14="http://schemas.microsoft.com/office/powerpoint/2010/main" val="1555025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Dopunska literatura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1561" y="2072080"/>
            <a:ext cx="9613861" cy="484883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hr-HR" sz="1300" dirty="0"/>
          </a:p>
          <a:p>
            <a:pPr algn="l"/>
            <a:r>
              <a:rPr lang="hr-HR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Početak demografske tranzicije u Hrvatskoj </a:t>
            </a: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(zbornik). </a:t>
            </a:r>
            <a:r>
              <a:rPr lang="hr-H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Zagreb-Dubrovnik: </a:t>
            </a: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Zavod za povijesne znanosti HAZU u Dubrovniku, 2009.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Wrigley, E. A., &amp; </a:t>
            </a:r>
            <a:r>
              <a:rPr lang="hr-HR" sz="18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Schofield</a:t>
            </a:r>
            <a:r>
              <a:rPr lang="hr-HR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R. S.</a:t>
            </a:r>
            <a:r>
              <a:rPr lang="hr-H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(1981).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r-HR" sz="1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</a:t>
            </a:r>
            <a:r>
              <a:rPr lang="hr-HR" sz="1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History</a:t>
            </a:r>
            <a:r>
              <a:rPr lang="hr-HR" sz="1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hr-HR" sz="1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England</a:t>
            </a:r>
            <a:r>
              <a:rPr lang="hr-HR" sz="1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1541–1871: A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Reconstruction</a:t>
            </a:r>
            <a:r>
              <a:rPr lang="hr-H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Harvard University Press.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Flinn</a:t>
            </a:r>
            <a:r>
              <a:rPr lang="hr-HR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M. W.</a:t>
            </a:r>
            <a:r>
              <a:rPr lang="hr-H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(1981).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r-HR" sz="1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European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Demographic</a:t>
            </a:r>
            <a:r>
              <a:rPr lang="hr-HR" sz="1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System 1500-1820</a:t>
            </a:r>
            <a:r>
              <a:rPr lang="hr-H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hr-HR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Johns</a:t>
            </a:r>
            <a:r>
              <a:rPr lang="hr-H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Hopkins University Press.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McCaa</a:t>
            </a:r>
            <a:r>
              <a:rPr lang="hr-HR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R., </a:t>
            </a:r>
            <a:r>
              <a:rPr lang="hr-HR" sz="18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Steckel</a:t>
            </a:r>
            <a:r>
              <a:rPr lang="hr-HR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R. H., &amp; </a:t>
            </a:r>
            <a:r>
              <a:rPr lang="hr-HR" sz="18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Haines</a:t>
            </a:r>
            <a:r>
              <a:rPr lang="hr-HR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M. R.</a:t>
            </a:r>
            <a:r>
              <a:rPr lang="hr-H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(2004).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r-HR" sz="1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Backbone</a:t>
            </a:r>
            <a:r>
              <a:rPr lang="hr-HR" sz="1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hr-HR" sz="1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History</a:t>
            </a:r>
            <a:r>
              <a:rPr lang="hr-HR" sz="1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Health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hr-HR" sz="1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Nutrition</a:t>
            </a:r>
            <a:r>
              <a:rPr lang="hr-HR" sz="1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hr-HR" sz="1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r-HR" sz="1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Western </a:t>
            </a:r>
            <a:r>
              <a:rPr lang="hr-HR" sz="1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Hemisphere</a:t>
            </a:r>
            <a:r>
              <a:rPr lang="hr-H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Cambridge University Press.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Čulinović-</a:t>
            </a:r>
            <a:r>
              <a:rPr lang="hr-HR" sz="18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Konstantinović</a:t>
            </a:r>
            <a:r>
              <a:rPr lang="hr-HR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D.</a:t>
            </a:r>
            <a:r>
              <a:rPr lang="hr-H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(1990). </a:t>
            </a:r>
            <a:r>
              <a:rPr lang="hr-HR" sz="1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Stanovništvo Hrvatske od 1780. do 1850.</a:t>
            </a:r>
            <a:r>
              <a:rPr lang="hr-H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Školska knjiga</a:t>
            </a:r>
            <a:endParaRPr lang="hr-HR" sz="18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l">
              <a:buNone/>
            </a:pPr>
            <a:endParaRPr lang="hr-HR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785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C50A82-7DFF-403E-8813-300D90EF1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Opis sadržaja predmeta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1778028-ECB2-4A57-84CE-DBA73181B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1. Uvodno predavanje: Povijesna demografija, osvrt na literaturu i obveze studenata</a:t>
            </a:r>
          </a:p>
          <a:p>
            <a:r>
              <a:rPr lang="hr-HR" dirty="0"/>
              <a:t>2. Demografija i povijesna demografija: </a:t>
            </a:r>
            <a:r>
              <a:rPr lang="hr-HR" dirty="0" err="1"/>
              <a:t>pluridisciplinarne</a:t>
            </a:r>
            <a:r>
              <a:rPr lang="hr-HR" dirty="0"/>
              <a:t> značajke i metode istraživanja</a:t>
            </a:r>
          </a:p>
          <a:p>
            <a:r>
              <a:rPr lang="hr-HR" dirty="0"/>
              <a:t>3. </a:t>
            </a:r>
            <a:r>
              <a:rPr lang="hr-HR" dirty="0" err="1"/>
              <a:t>Predmoderni</a:t>
            </a:r>
            <a:r>
              <a:rPr lang="hr-HR" dirty="0"/>
              <a:t> izvori (1): Matične knjige i druga crkvena vrela </a:t>
            </a:r>
          </a:p>
          <a:p>
            <a:r>
              <a:rPr lang="hr-HR" dirty="0"/>
              <a:t>4. </a:t>
            </a:r>
            <a:r>
              <a:rPr lang="hr-HR" dirty="0" err="1"/>
              <a:t>Predmoderni</a:t>
            </a:r>
            <a:r>
              <a:rPr lang="hr-HR" dirty="0"/>
              <a:t> izvori (2): Genealogije, popisi, </a:t>
            </a:r>
            <a:r>
              <a:rPr lang="hr-HR" dirty="0" err="1"/>
              <a:t>anagrafi</a:t>
            </a:r>
            <a:r>
              <a:rPr lang="hr-HR" dirty="0"/>
              <a:t> i ostali arhivski izvori</a:t>
            </a:r>
          </a:p>
          <a:p>
            <a:r>
              <a:rPr lang="hr-HR" dirty="0"/>
              <a:t>5. Moderni izvori: Popisi stanovništva i ostali statistički izvori XIX. i XX. stoljeća</a:t>
            </a:r>
          </a:p>
          <a:p>
            <a:r>
              <a:rPr lang="hr-HR" dirty="0"/>
              <a:t>6. Istraživački primjeri ‘reprezentativna kapi’ i genealoške metode</a:t>
            </a:r>
          </a:p>
          <a:p>
            <a:r>
              <a:rPr lang="hr-HR" dirty="0"/>
              <a:t>7. Strukture stanovništva: primjeri iz hrvatske demografske povijesti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7089539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363</TotalTime>
  <Words>448</Words>
  <Application>Microsoft Office PowerPoint</Application>
  <PresentationFormat>Široki zaslon</PresentationFormat>
  <Paragraphs>36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2" baseType="lpstr">
      <vt:lpstr>Arial</vt:lpstr>
      <vt:lpstr>Calibri</vt:lpstr>
      <vt:lpstr>Trebuchet MS</vt:lpstr>
      <vt:lpstr>Berlin</vt:lpstr>
      <vt:lpstr>Hrvatska politička povijest</vt:lpstr>
      <vt:lpstr>Predstavljanje</vt:lpstr>
      <vt:lpstr>Prava i obaveze studenata</vt:lpstr>
      <vt:lpstr>Prava i obaveze studenata</vt:lpstr>
      <vt:lpstr>Kolokvij</vt:lpstr>
      <vt:lpstr>Obavezna literatura</vt:lpstr>
      <vt:lpstr>Dopunska literatura</vt:lpstr>
      <vt:lpstr>Opis sadržaja predmeta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Danijel Jurković</dc:creator>
  <cp:lastModifiedBy>Danijel Jurković</cp:lastModifiedBy>
  <cp:revision>99</cp:revision>
  <dcterms:created xsi:type="dcterms:W3CDTF">2021-06-08T13:24:55Z</dcterms:created>
  <dcterms:modified xsi:type="dcterms:W3CDTF">2025-03-07T10:17:39Z</dcterms:modified>
</cp:coreProperties>
</file>