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378" r:id="rId4"/>
    <p:sldId id="379" r:id="rId5"/>
    <p:sldId id="380" r:id="rId6"/>
    <p:sldId id="259" r:id="rId7"/>
    <p:sldId id="260" r:id="rId8"/>
    <p:sldId id="3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2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47CB6A-EDD4-4834-846F-081591F57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9057" y="2733709"/>
            <a:ext cx="8858774" cy="137307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Povijesni pregled istraživanja masovne komunikacije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250C511-7763-4793-AB53-B930C5063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000" dirty="0"/>
              <a:t>Uvodno predavanje</a:t>
            </a:r>
          </a:p>
        </p:txBody>
      </p:sp>
    </p:spTree>
    <p:extLst>
      <p:ext uri="{BB962C8B-B14F-4D97-AF65-F5344CB8AC3E}">
        <p14:creationId xmlns:p14="http://schemas.microsoft.com/office/powerpoint/2010/main" val="293707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Predstavljanje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Doc. dr. sc. Danijel Jurković</a:t>
            </a:r>
          </a:p>
          <a:p>
            <a:r>
              <a:rPr lang="hr-HR" dirty="0"/>
              <a:t>Konzultacije: ponedjeljkom, 14.20 – 15.20 ili na e-adresu: djurkovic@fhs.unizg.hr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Prava i obaveze studenata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Aktivnost studenata pratit će se tijekom čitavoga semestra. Nastavu je obavezno pohađati, najmanje 12 predavanja.</a:t>
            </a:r>
          </a:p>
          <a:p>
            <a:r>
              <a:rPr lang="hr-HR" dirty="0"/>
              <a:t>Ispit je pismeni (i usmeni), uz mogućnost polaganja putem kolokvija (oba moraju biti ocijenjeno pozitivnom ocjenom).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9801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Prava i obaveze studenata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321" y="2336872"/>
            <a:ext cx="9613861" cy="4331941"/>
          </a:xfrm>
        </p:spPr>
        <p:txBody>
          <a:bodyPr>
            <a:normAutofit/>
          </a:bodyPr>
          <a:lstStyle/>
          <a:p>
            <a:r>
              <a:rPr lang="hr-HR" dirty="0"/>
              <a:t>Studenti imaju pravo pristupiti parcijalnom polaganju ispita po sljedećim uvjetima:</a:t>
            </a:r>
          </a:p>
          <a:p>
            <a:r>
              <a:rPr lang="hr-HR" dirty="0"/>
              <a:t>Parcijalnom ispitu (kolokviju) mogu pristupiti samo studenti koji redovito pohađaju predavanja. Provjera nazočnosti izvršit će se potpisivanjem na listu.</a:t>
            </a:r>
          </a:p>
          <a:p>
            <a:r>
              <a:rPr lang="hr-HR" dirty="0"/>
              <a:t>Parcijalno polaganje obavit će se pisanjem dvaju kolokvija.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244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Prava i obaveze studenata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321" y="2336872"/>
            <a:ext cx="9613861" cy="4331941"/>
          </a:xfrm>
        </p:spPr>
        <p:txBody>
          <a:bodyPr>
            <a:normAutofit/>
          </a:bodyPr>
          <a:lstStyle/>
          <a:p>
            <a:r>
              <a:rPr lang="hr-HR" dirty="0"/>
              <a:t>Prvi kolokvij piše se 19. studenoga 2024. s početkom u 12.45 sati. </a:t>
            </a:r>
          </a:p>
          <a:p>
            <a:r>
              <a:rPr lang="hr-HR" dirty="0"/>
              <a:t>Drugi kolokvij piše se 21. siječnja 2025. s početkom u 12.45 sati.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8793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Obavezna literatura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321" y="2336872"/>
            <a:ext cx="10725928" cy="4135179"/>
          </a:xfrm>
        </p:spPr>
        <p:txBody>
          <a:bodyPr>
            <a:normAutofit lnSpcReduction="10000"/>
          </a:bodyPr>
          <a:lstStyle/>
          <a:p>
            <a:r>
              <a:rPr lang="hr-HR" dirty="0" err="1"/>
              <a:t>Kunczik</a:t>
            </a:r>
            <a:r>
              <a:rPr lang="hr-HR" dirty="0"/>
              <a:t>, Michael / </a:t>
            </a:r>
            <a:r>
              <a:rPr lang="hr-HR" dirty="0" err="1"/>
              <a:t>Zipfel</a:t>
            </a:r>
            <a:r>
              <a:rPr lang="hr-HR" dirty="0"/>
              <a:t> Astrid (2006.), Uvod u publicističku znanost i komunikologiju, str. 69-103; 129-155.; Zagreb.</a:t>
            </a:r>
          </a:p>
          <a:p>
            <a:r>
              <a:rPr lang="hr-HR" dirty="0" err="1"/>
              <a:t>Trowler</a:t>
            </a:r>
            <a:r>
              <a:rPr lang="hr-HR"/>
              <a:t>, Paul </a:t>
            </a:r>
            <a:r>
              <a:rPr lang="hr-HR" dirty="0"/>
              <a:t>(2002.): Komunikacija i mediji. </a:t>
            </a:r>
            <a:r>
              <a:rPr lang="hr-HR" dirty="0" err="1"/>
              <a:t>Haralambos</a:t>
            </a:r>
            <a:r>
              <a:rPr lang="hr-HR" dirty="0"/>
              <a:t>/</a:t>
            </a:r>
            <a:r>
              <a:rPr lang="hr-HR" dirty="0" err="1"/>
              <a:t>Holbron</a:t>
            </a:r>
            <a:r>
              <a:rPr lang="hr-HR" dirty="0"/>
              <a:t>: Sociologija, Zagreb, str. 935-950.</a:t>
            </a:r>
          </a:p>
          <a:p>
            <a:r>
              <a:rPr lang="hr-HR" dirty="0" err="1"/>
              <a:t>Volčić</a:t>
            </a:r>
            <a:r>
              <a:rPr lang="hr-HR" dirty="0"/>
              <a:t>, Zala (2001), Povijesno kritički pregled pristupa medijima, Medijska istraživanja, god. 7, </a:t>
            </a:r>
            <a:r>
              <a:rPr lang="hr-HR" dirty="0" err="1"/>
              <a:t>br</a:t>
            </a:r>
            <a:r>
              <a:rPr lang="hr-HR" dirty="0"/>
              <a:t> 1-2, str. 45-67.</a:t>
            </a:r>
          </a:p>
          <a:p>
            <a:r>
              <a:rPr lang="hr-HR" dirty="0"/>
              <a:t>Peruško, </a:t>
            </a:r>
            <a:r>
              <a:rPr lang="hr-HR" dirty="0" err="1"/>
              <a:t>Zrinjka</a:t>
            </a:r>
            <a:r>
              <a:rPr lang="hr-HR" dirty="0"/>
              <a:t>, </a:t>
            </a:r>
            <a:r>
              <a:rPr lang="hr-HR" dirty="0" err="1"/>
              <a:t>Vozab</a:t>
            </a:r>
            <a:r>
              <a:rPr lang="hr-HR" dirty="0"/>
              <a:t>, Dina (2014.) Povijest komunikacijskih i medijskih studija u Hrvatskoj: Politička misao u komparativnoj perspektivi, Politička misao, god. 51, br. 1, 2014, str. 133-170.</a:t>
            </a:r>
          </a:p>
          <a:p>
            <a:r>
              <a:rPr lang="hr-HR" dirty="0"/>
              <a:t>Mataušić, Juraj Mirko (2007.) Komunikacijska znanosti. Definicije i područja istraživanja. Isti (</a:t>
            </a:r>
            <a:r>
              <a:rPr lang="hr-HR" dirty="0" err="1"/>
              <a:t>ur</a:t>
            </a:r>
            <a:r>
              <a:rPr lang="hr-HR" dirty="0"/>
              <a:t>.); Komunikacijske znanosti. Znanstvene grane i nazivlje, Hrvatski studiji, Zagreb, 9-36.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altLang="sr-Latn-RS" dirty="0"/>
          </a:p>
          <a:p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555025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Dopunska literatura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321" y="2072080"/>
            <a:ext cx="9613861" cy="484883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r-HR" sz="1300" dirty="0"/>
          </a:p>
          <a:p>
            <a:r>
              <a:rPr lang="en-US" sz="2000" dirty="0" err="1"/>
              <a:t>McQuail</a:t>
            </a:r>
            <a:r>
              <a:rPr lang="en-US" sz="2000" dirty="0"/>
              <a:t> D</a:t>
            </a:r>
            <a:r>
              <a:rPr lang="hr-HR" sz="2000" dirty="0" err="1"/>
              <a:t>enis</a:t>
            </a:r>
            <a:r>
              <a:rPr lang="en-US" sz="2000" dirty="0"/>
              <a:t> (2000): Mass </a:t>
            </a:r>
            <a:r>
              <a:rPr lang="en-US" sz="2000" dirty="0" err="1"/>
              <a:t>comunication</a:t>
            </a:r>
            <a:r>
              <a:rPr lang="en-US" sz="2000" dirty="0"/>
              <a:t> theory, London</a:t>
            </a:r>
            <a:r>
              <a:rPr lang="hr-HR" sz="2000" dirty="0"/>
              <a:t>.</a:t>
            </a:r>
            <a:endParaRPr lang="en-US" sz="2000" dirty="0"/>
          </a:p>
          <a:p>
            <a:r>
              <a:rPr lang="en-US" sz="2000" dirty="0"/>
              <a:t>Rogers, E</a:t>
            </a:r>
            <a:r>
              <a:rPr lang="hr-HR" sz="2000" dirty="0" err="1"/>
              <a:t>verett</a:t>
            </a:r>
            <a:r>
              <a:rPr lang="en-US" sz="2000" dirty="0"/>
              <a:t> (1997): A history of communication study, The free press, New York</a:t>
            </a:r>
            <a:r>
              <a:rPr lang="hr-HR" sz="2000" dirty="0"/>
              <a:t>.</a:t>
            </a:r>
            <a:endParaRPr lang="en-US" sz="2000" dirty="0"/>
          </a:p>
          <a:p>
            <a:r>
              <a:rPr lang="en-US" sz="2000" dirty="0"/>
              <a:t>Park D</a:t>
            </a:r>
            <a:r>
              <a:rPr lang="hr-HR" sz="2000" dirty="0" err="1"/>
              <a:t>avid</a:t>
            </a:r>
            <a:r>
              <a:rPr lang="hr-HR" sz="2000" dirty="0"/>
              <a:t> W. Park</a:t>
            </a:r>
            <a:r>
              <a:rPr lang="en-US" sz="2000" dirty="0"/>
              <a:t>, Pooley J</a:t>
            </a:r>
            <a:r>
              <a:rPr lang="hr-HR" sz="2000" dirty="0" err="1"/>
              <a:t>efferson</a:t>
            </a:r>
            <a:r>
              <a:rPr lang="en-US" sz="2000" dirty="0"/>
              <a:t> (</a:t>
            </a:r>
            <a:r>
              <a:rPr lang="en-US" sz="2000" dirty="0" err="1"/>
              <a:t>ur</a:t>
            </a:r>
            <a:r>
              <a:rPr lang="en-US" sz="2000" dirty="0"/>
              <a:t>.) (2008.) The history of media and communication research, Peter Lang, New York</a:t>
            </a:r>
            <a:r>
              <a:rPr lang="hr-HR" sz="2000" dirty="0"/>
              <a:t>.</a:t>
            </a:r>
          </a:p>
          <a:p>
            <a:r>
              <a:rPr lang="en-US" sz="2000" dirty="0"/>
              <a:t>Schulz von Thu</a:t>
            </a:r>
            <a:r>
              <a:rPr lang="hr-HR" sz="2000" dirty="0"/>
              <a:t>n, </a:t>
            </a:r>
            <a:r>
              <a:rPr lang="hr-HR" sz="2000" dirty="0" err="1"/>
              <a:t>Friedmann</a:t>
            </a:r>
            <a:r>
              <a:rPr lang="hr-HR" sz="2000" dirty="0"/>
              <a:t> (2001.) </a:t>
            </a:r>
            <a:r>
              <a:rPr lang="en-US" sz="2000" dirty="0" err="1"/>
              <a:t>Kako</a:t>
            </a:r>
            <a:r>
              <a:rPr lang="en-US" sz="2000" dirty="0"/>
              <a:t> </a:t>
            </a:r>
            <a:r>
              <a:rPr lang="en-US" sz="2000" dirty="0" err="1"/>
              <a:t>međusobno</a:t>
            </a:r>
            <a:r>
              <a:rPr lang="en-US" sz="2000" dirty="0"/>
              <a:t> </a:t>
            </a:r>
            <a:r>
              <a:rPr lang="en-US" sz="2000" dirty="0" err="1"/>
              <a:t>razgovaramo</a:t>
            </a:r>
            <a:r>
              <a:rPr lang="en-US" sz="2000" dirty="0"/>
              <a:t> 1. </a:t>
            </a:r>
            <a:r>
              <a:rPr lang="en-US" sz="2000" dirty="0" err="1"/>
              <a:t>Opća</a:t>
            </a:r>
            <a:r>
              <a:rPr lang="en-US" sz="2000" dirty="0"/>
              <a:t> </a:t>
            </a:r>
            <a:r>
              <a:rPr lang="en-US" sz="2000" dirty="0" err="1"/>
              <a:t>psihologija</a:t>
            </a:r>
            <a:r>
              <a:rPr lang="en-US" sz="2000" dirty="0"/>
              <a:t> </a:t>
            </a:r>
            <a:r>
              <a:rPr lang="en-US" sz="2000" dirty="0" err="1"/>
              <a:t>komunikacije</a:t>
            </a:r>
            <a:r>
              <a:rPr lang="en-US" sz="2000" dirty="0"/>
              <a:t>, </a:t>
            </a:r>
            <a:r>
              <a:rPr lang="en-US" sz="2000" dirty="0" err="1"/>
              <a:t>Erudita</a:t>
            </a:r>
            <a:r>
              <a:rPr lang="en-US" sz="2000" dirty="0"/>
              <a:t>, Zagreb</a:t>
            </a:r>
            <a:r>
              <a:rPr lang="hr-HR" sz="2000" dirty="0"/>
              <a:t>, 11. – 80.</a:t>
            </a:r>
            <a:endParaRPr lang="en-US" sz="2000" dirty="0"/>
          </a:p>
          <a:p>
            <a:r>
              <a:rPr lang="pl-PL" sz="2000" dirty="0"/>
              <a:t>Grbeša, Marijana, Skoko Božo, Bebić, Domagoj (2022.) Strateško komuniciranje u Hrvatskoj: razvoj područja, akteri i teme, Fakultet političkih znanosti, Sveučilište u Zagrebu, Zagreb, 239.- 266. </a:t>
            </a:r>
          </a:p>
        </p:txBody>
      </p:sp>
    </p:spTree>
    <p:extLst>
      <p:ext uri="{BB962C8B-B14F-4D97-AF65-F5344CB8AC3E}">
        <p14:creationId xmlns:p14="http://schemas.microsoft.com/office/powerpoint/2010/main" val="597785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708513-0C9D-462F-9FE1-7F816DF1E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Praktičan rad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AC7FDE3-61F6-4D75-9AC9-723A67187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Istraživanje masovne komunikacije u Hrvatskoj</a:t>
            </a:r>
          </a:p>
          <a:p>
            <a:r>
              <a:rPr lang="hr-HR" dirty="0"/>
              <a:t>Praktičan rad</a:t>
            </a:r>
          </a:p>
          <a:p>
            <a:r>
              <a:rPr lang="hr-HR" dirty="0"/>
              <a:t>Esej – minimum 5 kartica teksta do maksimalno 10 kartica</a:t>
            </a:r>
          </a:p>
          <a:p>
            <a:r>
              <a:rPr lang="hr-HR" dirty="0"/>
              <a:t>Izbor teme </a:t>
            </a:r>
          </a:p>
          <a:p>
            <a:r>
              <a:rPr lang="hr-HR" dirty="0"/>
              <a:t>Debata </a:t>
            </a:r>
          </a:p>
        </p:txBody>
      </p:sp>
    </p:spTree>
    <p:extLst>
      <p:ext uri="{BB962C8B-B14F-4D97-AF65-F5344CB8AC3E}">
        <p14:creationId xmlns:p14="http://schemas.microsoft.com/office/powerpoint/2010/main" val="291577632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337</TotalTime>
  <Words>458</Words>
  <Application>Microsoft Office PowerPoint</Application>
  <PresentationFormat>Široki zaslon</PresentationFormat>
  <Paragraphs>38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Povijesni pregled istraživanja masovne komunikacije</vt:lpstr>
      <vt:lpstr>Predstavljanje</vt:lpstr>
      <vt:lpstr>Prava i obaveze studenata</vt:lpstr>
      <vt:lpstr>Prava i obaveze studenata</vt:lpstr>
      <vt:lpstr>Prava i obaveze studenata</vt:lpstr>
      <vt:lpstr>Obavezna literatura</vt:lpstr>
      <vt:lpstr>Dopunska literatura</vt:lpstr>
      <vt:lpstr>Praktičan rad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Danijel Jurković</dc:creator>
  <cp:lastModifiedBy>Danijel Jurković</cp:lastModifiedBy>
  <cp:revision>92</cp:revision>
  <dcterms:created xsi:type="dcterms:W3CDTF">2021-06-08T13:24:55Z</dcterms:created>
  <dcterms:modified xsi:type="dcterms:W3CDTF">2024-10-01T10:17:48Z</dcterms:modified>
</cp:coreProperties>
</file>