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378" r:id="rId4"/>
    <p:sldId id="379" r:id="rId5"/>
    <p:sldId id="259" r:id="rId6"/>
    <p:sldId id="260" r:id="rId7"/>
    <p:sldId id="382" r:id="rId8"/>
    <p:sldId id="383" r:id="rId9"/>
    <p:sldId id="38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47CB6A-EDD4-4834-846F-081591F57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9057" y="2733709"/>
            <a:ext cx="8858774" cy="137307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Strateško razmišljanje u odnosima s javnošću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250C511-7763-4793-AB53-B930C5063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000" dirty="0"/>
              <a:t>Uvodno predavanje</a:t>
            </a:r>
          </a:p>
        </p:txBody>
      </p:sp>
    </p:spTree>
    <p:extLst>
      <p:ext uri="{BB962C8B-B14F-4D97-AF65-F5344CB8AC3E}">
        <p14:creationId xmlns:p14="http://schemas.microsoft.com/office/powerpoint/2010/main" val="293707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Predstavljanje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doc. dr. sc. Danijel Jurković</a:t>
            </a:r>
          </a:p>
          <a:p>
            <a:r>
              <a:rPr lang="hr-HR" dirty="0"/>
              <a:t>Konzultacije: ponedjeljkom, 14.20 – 15.20, kabinet 103 na 1. katu glavne zgrade FHS ili na e-adresu: djurkovic@fhs.unizg.hr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Prava i obaveze studenata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Aktivnost studenata pratit će se tijekom čitavoga semestra. Nastavu je obavezno pohađati, najmanje 12 predavanja.</a:t>
            </a:r>
          </a:p>
          <a:p>
            <a:r>
              <a:rPr lang="hr-HR" dirty="0"/>
              <a:t>Studenti imaju pravo pristupiti parcijalnom polaganju ispita po sljedećim uvjetima:</a:t>
            </a:r>
          </a:p>
          <a:p>
            <a:r>
              <a:rPr lang="hr-HR" dirty="0"/>
              <a:t>Parcijalnom ispitu mogu pristupiti samo studenti koji redovito pohađaju predavanja. Provjera nazočnosti izvršit će se potpisivanjem na listu.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980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Praktičan rad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336872"/>
            <a:ext cx="9613861" cy="4331941"/>
          </a:xfrm>
        </p:spPr>
        <p:txBody>
          <a:bodyPr>
            <a:normAutofit/>
          </a:bodyPr>
          <a:lstStyle/>
          <a:p>
            <a:r>
              <a:rPr lang="hr-HR" dirty="0"/>
              <a:t>projekt</a:t>
            </a:r>
          </a:p>
          <a:p>
            <a:r>
              <a:rPr lang="hr-HR" dirty="0"/>
              <a:t>Istraživanje</a:t>
            </a:r>
          </a:p>
          <a:p>
            <a:r>
              <a:rPr lang="hr-HR" dirty="0"/>
              <a:t>samostalni zadaci</a:t>
            </a:r>
          </a:p>
          <a:p>
            <a:r>
              <a:rPr lang="hr-HR" dirty="0"/>
              <a:t>vježbe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244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Obavezna literatura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336872"/>
            <a:ext cx="10725928" cy="4135179"/>
          </a:xfrm>
        </p:spPr>
        <p:txBody>
          <a:bodyPr>
            <a:normAutofit/>
          </a:bodyPr>
          <a:lstStyle/>
          <a:p>
            <a:r>
              <a:rPr lang="hr-HR" dirty="0" err="1"/>
              <a:t>Tench,R</a:t>
            </a:r>
            <a:r>
              <a:rPr lang="hr-HR" dirty="0"/>
              <a:t>., </a:t>
            </a:r>
            <a:r>
              <a:rPr lang="hr-HR" dirty="0" err="1"/>
              <a:t>Yeomans,L</a:t>
            </a:r>
            <a:r>
              <a:rPr lang="hr-HR" dirty="0"/>
              <a:t>.(2008.) Otkrivanje odnosa s javnošću. Zagreb: HUOJ. </a:t>
            </a:r>
          </a:p>
          <a:p>
            <a:r>
              <a:rPr lang="hr-HR" dirty="0"/>
              <a:t>Sikavica, P. (2011.) Organizacija. Zagreb. Školska knjiga.</a:t>
            </a:r>
          </a:p>
          <a:p>
            <a:r>
              <a:rPr lang="hr-HR" dirty="0"/>
              <a:t>Tkalac </a:t>
            </a:r>
            <a:r>
              <a:rPr lang="hr-HR" dirty="0" err="1"/>
              <a:t>Verčič</a:t>
            </a:r>
            <a:r>
              <a:rPr lang="hr-HR" dirty="0"/>
              <a:t>, A. (2016.) Odnosi s javnošću, Zagreb: HUOJ.</a:t>
            </a:r>
          </a:p>
          <a:p>
            <a:r>
              <a:rPr lang="pl-PL" dirty="0"/>
              <a:t>Tomić, Z. (2016.) Odnosi s javnošću, Zagreb: Synopsis.</a:t>
            </a:r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altLang="sr-Latn-RS" dirty="0"/>
          </a:p>
          <a:p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555025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Dopunska literatura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321" y="2072080"/>
            <a:ext cx="9613861" cy="484883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r-HR" sz="1300" dirty="0"/>
          </a:p>
          <a:p>
            <a:r>
              <a:rPr lang="en-US" sz="2000" dirty="0"/>
              <a:t>Rogers, E</a:t>
            </a:r>
            <a:r>
              <a:rPr lang="hr-HR" sz="2000" dirty="0" err="1"/>
              <a:t>verett</a:t>
            </a:r>
            <a:r>
              <a:rPr lang="en-US" sz="2000" dirty="0"/>
              <a:t> (1997</a:t>
            </a:r>
            <a:r>
              <a:rPr lang="hr-HR" sz="2000" dirty="0"/>
              <a:t>.</a:t>
            </a:r>
            <a:r>
              <a:rPr lang="en-US" sz="2000" dirty="0"/>
              <a:t>) A history of communication study, The free press, New York</a:t>
            </a:r>
            <a:r>
              <a:rPr lang="hr-HR" sz="2000" dirty="0"/>
              <a:t>.</a:t>
            </a:r>
            <a:endParaRPr lang="en-US" sz="2000" dirty="0"/>
          </a:p>
          <a:p>
            <a:r>
              <a:rPr lang="en-US" sz="2000" dirty="0"/>
              <a:t>Mintzberg, H.</a:t>
            </a:r>
            <a:r>
              <a:rPr lang="hr-HR" sz="2000" dirty="0"/>
              <a:t>(</a:t>
            </a:r>
            <a:r>
              <a:rPr lang="en-US" sz="2000" dirty="0"/>
              <a:t>1989.</a:t>
            </a:r>
            <a:r>
              <a:rPr lang="hr-HR" sz="2000" dirty="0"/>
              <a:t>)</a:t>
            </a:r>
            <a:r>
              <a:rPr lang="en-US" sz="2000" dirty="0"/>
              <a:t> Mintzberg on Management</a:t>
            </a:r>
            <a:r>
              <a:rPr lang="hr-HR" sz="2000" dirty="0"/>
              <a:t>: </a:t>
            </a:r>
            <a:r>
              <a:rPr lang="en-US" sz="2000" dirty="0"/>
              <a:t>Inside Our Strange World of Organizations. New York. The Free Press.</a:t>
            </a:r>
            <a:endParaRPr lang="hr-HR" sz="2000" dirty="0"/>
          </a:p>
          <a:p>
            <a:r>
              <a:rPr lang="en-US" sz="2000" dirty="0"/>
              <a:t>Scott, R.W. </a:t>
            </a:r>
            <a:r>
              <a:rPr lang="hr-HR" sz="2000" dirty="0"/>
              <a:t>(</a:t>
            </a:r>
            <a:r>
              <a:rPr lang="en-US" sz="2000" dirty="0"/>
              <a:t>2003.</a:t>
            </a:r>
            <a:r>
              <a:rPr lang="hr-HR" sz="2000" dirty="0"/>
              <a:t>)</a:t>
            </a:r>
            <a:r>
              <a:rPr lang="en-US" sz="2000" dirty="0"/>
              <a:t> Organizations: Rational, Natural and Open Systems. Pearson.</a:t>
            </a:r>
          </a:p>
          <a:p>
            <a:r>
              <a:rPr lang="en-US" sz="2000" dirty="0"/>
              <a:t>March, J.G. </a:t>
            </a:r>
            <a:r>
              <a:rPr lang="hr-HR" sz="2000" dirty="0"/>
              <a:t>(</a:t>
            </a:r>
            <a:r>
              <a:rPr lang="en-US" sz="2000" dirty="0"/>
              <a:t>1999.</a:t>
            </a:r>
            <a:r>
              <a:rPr lang="hr-HR" sz="2000" dirty="0"/>
              <a:t>)</a:t>
            </a:r>
            <a:r>
              <a:rPr lang="en-US" sz="2000" dirty="0"/>
              <a:t> The Pursuit of Organizational </a:t>
            </a:r>
            <a:r>
              <a:rPr lang="en-US" sz="2000" dirty="0" err="1"/>
              <a:t>Intelligence.Blackwell.Various</a:t>
            </a:r>
            <a:r>
              <a:rPr lang="en-US" sz="2000" dirty="0"/>
              <a:t> academic articles and validated resources available online.</a:t>
            </a:r>
          </a:p>
          <a:p>
            <a:r>
              <a:rPr lang="en-US" sz="2000" dirty="0"/>
              <a:t>Monitoring attendance. Monitoring periodical exercises. Clear criteria for final assignment and written exam. Outgoing survey (evaluation).  </a:t>
            </a:r>
          </a:p>
          <a:p>
            <a:r>
              <a:rPr lang="hr-HR" sz="2000" dirty="0"/>
              <a:t>Fisher Roger i </a:t>
            </a:r>
            <a:r>
              <a:rPr lang="hr-HR" sz="2000" dirty="0" err="1"/>
              <a:t>Ury</a:t>
            </a:r>
            <a:r>
              <a:rPr lang="hr-HR" sz="2000" dirty="0"/>
              <a:t> </a:t>
            </a:r>
            <a:r>
              <a:rPr lang="hr-HR" sz="2000" dirty="0" err="1"/>
              <a:t>Wiliam</a:t>
            </a:r>
            <a:r>
              <a:rPr lang="hr-HR" sz="2000" dirty="0"/>
              <a:t> (2019.) Kako do da postizanje sporazuma pregovaranjem bez popuštanja. Zagreb: Školska knjiga.</a:t>
            </a:r>
          </a:p>
          <a:p>
            <a:r>
              <a:rPr lang="hr-HR" sz="2000" dirty="0"/>
              <a:t>Dana Daniel (2014.) Rješavanje sukoba. Zagreb: Mate d.o.o.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7785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EC43D9-E73A-4C4A-9AA5-1A5B28583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 kolegija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C3F4DE-B4E3-40EA-893B-597E43CC4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1.	Uvod u odnose s javnošću (OSJ) i strateško razmišljanje</a:t>
            </a:r>
          </a:p>
          <a:p>
            <a:r>
              <a:rPr lang="hr-HR" dirty="0"/>
              <a:t>2.	Uloga odnosa s javnošću u organizacijama</a:t>
            </a:r>
          </a:p>
          <a:p>
            <a:r>
              <a:rPr lang="hr-HR" dirty="0"/>
              <a:t>3.	OSJ u korporativnom sektoru i korporativne komunikacije</a:t>
            </a:r>
          </a:p>
          <a:p>
            <a:r>
              <a:rPr lang="hr-HR" dirty="0"/>
              <a:t>4.	Poslovna uloga OSJ i strategije u organizaciji</a:t>
            </a:r>
          </a:p>
          <a:p>
            <a:r>
              <a:rPr lang="hr-HR" dirty="0"/>
              <a:t>5.	Organizacijska dinamika i OSJ: izgradnja internih odnosa</a:t>
            </a:r>
          </a:p>
          <a:p>
            <a:r>
              <a:rPr lang="hr-HR" dirty="0"/>
              <a:t>6.	Analiza i taktike u strateškom planiranju</a:t>
            </a:r>
          </a:p>
          <a:p>
            <a:r>
              <a:rPr lang="hr-HR" dirty="0"/>
              <a:t>7.	Strateško i organizacijsko vodstvo te upravljanje timom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376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EC43D9-E73A-4C4A-9AA5-1A5B28583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 kolegija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C3F4DE-B4E3-40EA-893B-597E43CC4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8.	SWOT analiza u OSJ</a:t>
            </a:r>
          </a:p>
          <a:p>
            <a:r>
              <a:rPr lang="hr-HR" dirty="0"/>
              <a:t>9.	Upravljanje komunikacijskim rizicima</a:t>
            </a:r>
          </a:p>
          <a:p>
            <a:r>
              <a:rPr lang="hr-HR" dirty="0"/>
              <a:t>10.	Interni odnosi i korporativna kultura te mrežne strategije</a:t>
            </a:r>
          </a:p>
          <a:p>
            <a:r>
              <a:rPr lang="hr-HR" dirty="0"/>
              <a:t>11.	Društveno odgovorno poslovanje (DOP) i OSJ</a:t>
            </a:r>
          </a:p>
          <a:p>
            <a:r>
              <a:rPr lang="hr-HR" dirty="0"/>
              <a:t>12.	Etika struke i komunikacija u društvenoj odgovornosti</a:t>
            </a:r>
          </a:p>
          <a:p>
            <a:r>
              <a:rPr lang="hr-HR" dirty="0"/>
              <a:t>13.	Mjerenje i evaluacija učinaka u OSJ</a:t>
            </a:r>
          </a:p>
          <a:p>
            <a:r>
              <a:rPr lang="hr-HR" dirty="0"/>
              <a:t>14.	OSJ i interdisciplinarnost: Razlike u različitim sektorima</a:t>
            </a:r>
          </a:p>
          <a:p>
            <a:r>
              <a:rPr lang="hr-HR" dirty="0"/>
              <a:t>15.	Evaluacija studenata</a:t>
            </a:r>
          </a:p>
        </p:txBody>
      </p:sp>
    </p:spTree>
    <p:extLst>
      <p:ext uri="{BB962C8B-B14F-4D97-AF65-F5344CB8AC3E}">
        <p14:creationId xmlns:p14="http://schemas.microsoft.com/office/powerpoint/2010/main" val="3159462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Kolokvij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Prvi kolokvij piše se 14. travnja 2025. s početkom u 14.20 sati.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dirty="0"/>
              <a:t>Literatura: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Tomić, Z. (2016.) Odnosi s javnošću, Zagreb: Synopsis. – do 693. stranice</a:t>
            </a: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Drugi kolokvij piše se 2. lipnja 2025. s početkom u 15.50 sati.</a:t>
            </a:r>
          </a:p>
          <a:p>
            <a:r>
              <a:rPr lang="hr-HR" dirty="0"/>
              <a:t>Literatura: </a:t>
            </a:r>
            <a:r>
              <a:rPr lang="pl-PL" dirty="0"/>
              <a:t>Tomić, Z. (2016.) Odnosi s javnošću, Zagreb: Synopsis. – do 1237. </a:t>
            </a:r>
            <a:r>
              <a:rPr lang="pl-PL"/>
              <a:t>stranice</a:t>
            </a:r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743091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368</TotalTime>
  <Words>550</Words>
  <Application>Microsoft Office PowerPoint</Application>
  <PresentationFormat>Široki zaslon</PresentationFormat>
  <Paragraphs>53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Strateško razmišljanje u odnosima s javnošću</vt:lpstr>
      <vt:lpstr>Predstavljanje</vt:lpstr>
      <vt:lpstr>Prava i obaveze studenata</vt:lpstr>
      <vt:lpstr>Praktičan rad</vt:lpstr>
      <vt:lpstr>Obavezna literatura</vt:lpstr>
      <vt:lpstr>Dopunska literatura</vt:lpstr>
      <vt:lpstr>Sadržaj kolegija</vt:lpstr>
      <vt:lpstr>Sadržaj kolegija</vt:lpstr>
      <vt:lpstr>Kolokvij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Danijel Jurković</dc:creator>
  <cp:lastModifiedBy>Danijel Jurković</cp:lastModifiedBy>
  <cp:revision>104</cp:revision>
  <dcterms:created xsi:type="dcterms:W3CDTF">2021-06-08T13:24:55Z</dcterms:created>
  <dcterms:modified xsi:type="dcterms:W3CDTF">2025-03-14T12:27:20Z</dcterms:modified>
</cp:coreProperties>
</file>