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305" r:id="rId2"/>
    <p:sldId id="266" r:id="rId3"/>
    <p:sldId id="262" r:id="rId4"/>
    <p:sldId id="267" r:id="rId5"/>
    <p:sldId id="268" r:id="rId6"/>
    <p:sldId id="269" r:id="rId7"/>
    <p:sldId id="272" r:id="rId8"/>
    <p:sldId id="274" r:id="rId9"/>
    <p:sldId id="283" r:id="rId10"/>
    <p:sldId id="286" r:id="rId11"/>
    <p:sldId id="284" r:id="rId12"/>
    <p:sldId id="285" r:id="rId13"/>
    <p:sldId id="282" r:id="rId14"/>
    <p:sldId id="288" r:id="rId15"/>
    <p:sldId id="289" r:id="rId16"/>
    <p:sldId id="290" r:id="rId17"/>
    <p:sldId id="291" r:id="rId18"/>
    <p:sldId id="273" r:id="rId19"/>
    <p:sldId id="281" r:id="rId20"/>
    <p:sldId id="300" r:id="rId21"/>
    <p:sldId id="275" r:id="rId22"/>
    <p:sldId id="299" r:id="rId23"/>
    <p:sldId id="276" r:id="rId24"/>
    <p:sldId id="277" r:id="rId25"/>
    <p:sldId id="278" r:id="rId26"/>
    <p:sldId id="279" r:id="rId27"/>
    <p:sldId id="280" r:id="rId28"/>
    <p:sldId id="292" r:id="rId29"/>
    <p:sldId id="293" r:id="rId30"/>
    <p:sldId id="294" r:id="rId31"/>
    <p:sldId id="295" r:id="rId32"/>
    <p:sldId id="296" r:id="rId33"/>
    <p:sldId id="297" r:id="rId34"/>
    <p:sldId id="298" r:id="rId35"/>
    <p:sldId id="301" r:id="rId36"/>
    <p:sldId id="304" r:id="rId37"/>
    <p:sldId id="302" r:id="rId3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1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9A2B8-8E68-476C-ABB7-B71742EEF26D}" type="datetimeFigureOut">
              <a:rPr lang="hr-HR" smtClean="0"/>
              <a:t>30.10.2019.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6609E-0272-475A-945C-3A833BC40E4C}" type="slidenum">
              <a:rPr lang="hr-HR" smtClean="0"/>
              <a:t>‹#›</a:t>
            </a:fld>
            <a:endParaRPr lang="hr-HR"/>
          </a:p>
        </p:txBody>
      </p:sp>
    </p:spTree>
    <p:extLst>
      <p:ext uri="{BB962C8B-B14F-4D97-AF65-F5344CB8AC3E}">
        <p14:creationId xmlns:p14="http://schemas.microsoft.com/office/powerpoint/2010/main" val="241093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2</a:t>
            </a:fld>
            <a:endParaRPr lang="hr-HR"/>
          </a:p>
        </p:txBody>
      </p:sp>
    </p:spTree>
    <p:extLst>
      <p:ext uri="{BB962C8B-B14F-4D97-AF65-F5344CB8AC3E}">
        <p14:creationId xmlns:p14="http://schemas.microsoft.com/office/powerpoint/2010/main" val="288725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Kakva</a:t>
            </a:r>
            <a:r>
              <a:rPr lang="hr-HR" baseline="0" dirty="0" smtClean="0"/>
              <a:t> je škola? </a:t>
            </a:r>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3</a:t>
            </a:fld>
            <a:endParaRPr lang="hr-HR"/>
          </a:p>
        </p:txBody>
      </p:sp>
    </p:spTree>
    <p:extLst>
      <p:ext uri="{BB962C8B-B14F-4D97-AF65-F5344CB8AC3E}">
        <p14:creationId xmlns:p14="http://schemas.microsoft.com/office/powerpoint/2010/main" val="25766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jsyvlshfbvlskjhvlkjhxylckjhvlkjchvlkxc</a:t>
            </a:r>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4</a:t>
            </a:fld>
            <a:endParaRPr lang="hr-HR"/>
          </a:p>
        </p:txBody>
      </p:sp>
    </p:spTree>
    <p:extLst>
      <p:ext uri="{BB962C8B-B14F-4D97-AF65-F5344CB8AC3E}">
        <p14:creationId xmlns:p14="http://schemas.microsoft.com/office/powerpoint/2010/main" val="390725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hshsaxysuzsiuzisuius</a:t>
            </a:r>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5</a:t>
            </a:fld>
            <a:endParaRPr lang="hr-HR"/>
          </a:p>
        </p:txBody>
      </p:sp>
    </p:spTree>
    <p:extLst>
      <p:ext uri="{BB962C8B-B14F-4D97-AF65-F5344CB8AC3E}">
        <p14:creationId xmlns:p14="http://schemas.microsoft.com/office/powerpoint/2010/main" val="152606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13</a:t>
            </a:fld>
            <a:endParaRPr lang="hr-HR"/>
          </a:p>
        </p:txBody>
      </p:sp>
    </p:spTree>
    <p:extLst>
      <p:ext uri="{BB962C8B-B14F-4D97-AF65-F5344CB8AC3E}">
        <p14:creationId xmlns:p14="http://schemas.microsoft.com/office/powerpoint/2010/main" val="118091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Dodatno</a:t>
            </a:r>
            <a:r>
              <a:rPr lang="hr-HR" baseline="0" dirty="0" smtClean="0"/>
              <a:t> pojasniti tko je psihoterapeut i za koga je sve namijenjena psihoterapija</a:t>
            </a:r>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18</a:t>
            </a:fld>
            <a:endParaRPr lang="hr-HR"/>
          </a:p>
        </p:txBody>
      </p:sp>
    </p:spTree>
    <p:extLst>
      <p:ext uri="{BB962C8B-B14F-4D97-AF65-F5344CB8AC3E}">
        <p14:creationId xmlns:p14="http://schemas.microsoft.com/office/powerpoint/2010/main" val="148772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Znanstveno utemeljenje</a:t>
            </a:r>
            <a:r>
              <a:rPr lang="hr-HR" baseline="0" dirty="0" smtClean="0"/>
              <a:t> psihodrame</a:t>
            </a:r>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28</a:t>
            </a:fld>
            <a:endParaRPr lang="hr-HR"/>
          </a:p>
        </p:txBody>
      </p:sp>
    </p:spTree>
    <p:extLst>
      <p:ext uri="{BB962C8B-B14F-4D97-AF65-F5344CB8AC3E}">
        <p14:creationId xmlns:p14="http://schemas.microsoft.com/office/powerpoint/2010/main" val="388156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30</a:t>
            </a:fld>
            <a:endParaRPr lang="hr-HR"/>
          </a:p>
        </p:txBody>
      </p:sp>
    </p:spTree>
    <p:extLst>
      <p:ext uri="{BB962C8B-B14F-4D97-AF65-F5344CB8AC3E}">
        <p14:creationId xmlns:p14="http://schemas.microsoft.com/office/powerpoint/2010/main" val="256044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hjgvkhgkhgkh</a:t>
            </a:r>
            <a:endParaRPr lang="hr-HR" dirty="0"/>
          </a:p>
        </p:txBody>
      </p:sp>
      <p:sp>
        <p:nvSpPr>
          <p:cNvPr id="4" name="Slide Number Placeholder 3"/>
          <p:cNvSpPr>
            <a:spLocks noGrp="1"/>
          </p:cNvSpPr>
          <p:nvPr>
            <p:ph type="sldNum" sz="quarter" idx="10"/>
          </p:nvPr>
        </p:nvSpPr>
        <p:spPr/>
        <p:txBody>
          <a:bodyPr/>
          <a:lstStyle/>
          <a:p>
            <a:fld id="{5956609E-0272-475A-945C-3A833BC40E4C}" type="slidenum">
              <a:rPr lang="hr-HR" smtClean="0"/>
              <a:t>34</a:t>
            </a:fld>
            <a:endParaRPr lang="hr-HR"/>
          </a:p>
        </p:txBody>
      </p:sp>
    </p:spTree>
    <p:extLst>
      <p:ext uri="{BB962C8B-B14F-4D97-AF65-F5344CB8AC3E}">
        <p14:creationId xmlns:p14="http://schemas.microsoft.com/office/powerpoint/2010/main" val="38303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6C878E44-6057-4733-9147-387954331BB7}"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337489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6C878E44-6057-4733-9147-387954331BB7}"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15977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6C878E44-6057-4733-9147-387954331BB7}"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97472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6C878E44-6057-4733-9147-387954331BB7}"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260052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78E44-6057-4733-9147-387954331BB7}"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213280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6C878E44-6057-4733-9147-387954331BB7}"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302566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6C878E44-6057-4733-9147-387954331BB7}" type="datetimeFigureOut">
              <a:rPr lang="hr-HR" smtClean="0"/>
              <a:t>30.10.2019.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33000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6C878E44-6057-4733-9147-387954331BB7}" type="datetimeFigureOut">
              <a:rPr lang="hr-HR" smtClean="0"/>
              <a:t>30.10.2019.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428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78E44-6057-4733-9147-387954331BB7}" type="datetimeFigureOut">
              <a:rPr lang="hr-HR" smtClean="0"/>
              <a:t>30.10.2019.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31918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78E44-6057-4733-9147-387954331BB7}"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267974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78E44-6057-4733-9147-387954331BB7}"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65EE02-AEEC-4395-BE02-5E623D511C33}" type="slidenum">
              <a:rPr lang="hr-HR" smtClean="0"/>
              <a:t>‹#›</a:t>
            </a:fld>
            <a:endParaRPr lang="hr-HR"/>
          </a:p>
        </p:txBody>
      </p:sp>
    </p:spTree>
    <p:extLst>
      <p:ext uri="{BB962C8B-B14F-4D97-AF65-F5344CB8AC3E}">
        <p14:creationId xmlns:p14="http://schemas.microsoft.com/office/powerpoint/2010/main" val="228068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64000" r="7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78E44-6057-4733-9147-387954331BB7}" type="datetimeFigureOut">
              <a:rPr lang="hr-HR" smtClean="0"/>
              <a:t>30.10.2019.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5EE02-AEEC-4395-BE02-5E623D511C33}" type="slidenum">
              <a:rPr lang="hr-HR" smtClean="0"/>
              <a:t>‹#›</a:t>
            </a:fld>
            <a:endParaRPr lang="hr-HR"/>
          </a:p>
        </p:txBody>
      </p:sp>
    </p:spTree>
    <p:extLst>
      <p:ext uri="{BB962C8B-B14F-4D97-AF65-F5344CB8AC3E}">
        <p14:creationId xmlns:p14="http://schemas.microsoft.com/office/powerpoint/2010/main" val="1298098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savez-spuh.h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rcak.srce.hr/8100" TargetMode="External"/><Relationship Id="rId2" Type="http://schemas.openxmlformats.org/officeDocument/2006/relationships/hyperlink" Target="https://doi.org/10.21464/mo42.222.937" TargetMode="External"/><Relationship Id="rId1" Type="http://schemas.openxmlformats.org/officeDocument/2006/relationships/slideLayout" Target="../slideLayouts/slideLayout2.xml"/><Relationship Id="rId5" Type="http://schemas.openxmlformats.org/officeDocument/2006/relationships/hyperlink" Target="https://www.zakon.hr/z/1045/Zakon-o-djelatnosti-psihoterapije" TargetMode="External"/><Relationship Id="rId4" Type="http://schemas.openxmlformats.org/officeDocument/2006/relationships/hyperlink" Target="https://www.savez-spuh.hr/spuh/psihoterapija-nije-tabu-brosur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zakon.hr/z/1045/Zakon-o-djelatnosti-psihoterapij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TERAPIJSKA PEDAGOGIJA 1. i 2. dio</a:t>
            </a:r>
            <a:endParaRPr lang="hr-HR" b="1" dirty="0"/>
          </a:p>
        </p:txBody>
      </p:sp>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1533" y="457200"/>
            <a:ext cx="6448015" cy="6448015"/>
          </a:xfrm>
        </p:spPr>
      </p:pic>
      <p:sp>
        <p:nvSpPr>
          <p:cNvPr id="4" name="Rezervirano mjesto teksta 3"/>
          <p:cNvSpPr>
            <a:spLocks noGrp="1"/>
          </p:cNvSpPr>
          <p:nvPr>
            <p:ph type="body" sz="half" idx="2"/>
          </p:nvPr>
        </p:nvSpPr>
        <p:spPr>
          <a:xfrm>
            <a:off x="839788" y="2782528"/>
            <a:ext cx="3932237" cy="3086459"/>
          </a:xfrm>
        </p:spPr>
        <p:txBody>
          <a:bodyPr>
            <a:normAutofit fontScale="77500" lnSpcReduction="20000"/>
          </a:bodyPr>
          <a:lstStyle/>
          <a:p>
            <a:r>
              <a:rPr lang="hr-HR" dirty="0"/>
              <a:t>Hrvatski studiji Sveučilišta u </a:t>
            </a:r>
            <a:r>
              <a:rPr lang="hr-HR" dirty="0" smtClean="0"/>
              <a:t>Zagrebu </a:t>
            </a:r>
          </a:p>
          <a:p>
            <a:r>
              <a:rPr lang="hr-HR" dirty="0" smtClean="0"/>
              <a:t>Odsjek </a:t>
            </a:r>
            <a:r>
              <a:rPr lang="hr-HR" dirty="0"/>
              <a:t>za edukacijske znanosti i naobrazbu nastavnika, ak. god. 2019./2020.</a:t>
            </a:r>
          </a:p>
          <a:p>
            <a:r>
              <a:rPr lang="hr-HR" dirty="0"/>
              <a:t>Doc. dr. </a:t>
            </a:r>
            <a:r>
              <a:rPr lang="hr-HR" dirty="0" err="1"/>
              <a:t>sc</a:t>
            </a:r>
            <a:r>
              <a:rPr lang="hr-HR" dirty="0"/>
              <a:t>. Katarina </a:t>
            </a:r>
            <a:r>
              <a:rPr lang="hr-HR" dirty="0" smtClean="0"/>
              <a:t>Dadić</a:t>
            </a:r>
          </a:p>
          <a:p>
            <a:r>
              <a:rPr lang="hr-HR" dirty="0" smtClean="0"/>
              <a:t>Suradnica na kolegiju: Katarina </a:t>
            </a:r>
            <a:r>
              <a:rPr lang="hr-HR" dirty="0"/>
              <a:t>Orač, prof</a:t>
            </a:r>
            <a:r>
              <a:rPr lang="hr-HR" dirty="0" smtClean="0"/>
              <a:t>.</a:t>
            </a:r>
          </a:p>
          <a:p>
            <a:endParaRPr lang="hr-HR" dirty="0"/>
          </a:p>
          <a:p>
            <a:r>
              <a:rPr lang="hr-HR" b="1" dirty="0" smtClean="0"/>
              <a:t>Poštovani studenti, </a:t>
            </a:r>
          </a:p>
          <a:p>
            <a:r>
              <a:rPr lang="hr-HR" b="1" dirty="0" smtClean="0"/>
              <a:t>Ova je </a:t>
            </a:r>
            <a:r>
              <a:rPr lang="hr-HR" b="1" dirty="0" err="1" smtClean="0"/>
              <a:t>ppt</a:t>
            </a:r>
            <a:r>
              <a:rPr lang="hr-HR" b="1" dirty="0" smtClean="0"/>
              <a:t> prezentacija autorsko djelo, stoga Vas lijepo molimo da istu ne kopirate i distribuirate drugim fizičkim ili pravnim osobama. Namijenjena je isključivo za pomoć pri učenju studentima koji pohađaju kolegij Terapijska pedagogija 1. na Odsjeku za edukacijske znanosti i naobrazbu nastavnika. </a:t>
            </a:r>
            <a:endParaRPr lang="hr-HR" b="1" dirty="0"/>
          </a:p>
          <a:p>
            <a:r>
              <a:rPr lang="hr-HR" b="1" dirty="0">
                <a:solidFill>
                  <a:srgbClr val="FF0000"/>
                </a:solidFill>
              </a:rPr>
              <a:t> </a:t>
            </a:r>
          </a:p>
          <a:p>
            <a:endParaRPr lang="hr-HR" dirty="0"/>
          </a:p>
        </p:txBody>
      </p:sp>
    </p:spTree>
    <p:extLst>
      <p:ext uri="{BB962C8B-B14F-4D97-AF65-F5344CB8AC3E}">
        <p14:creationId xmlns:p14="http://schemas.microsoft.com/office/powerpoint/2010/main" val="1333707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 - LIČNOST</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368208"/>
            <a:ext cx="6172200" cy="4112058"/>
          </a:xfrm>
        </p:spPr>
      </p:pic>
      <p:sp>
        <p:nvSpPr>
          <p:cNvPr id="4" name="Text Placeholder 3"/>
          <p:cNvSpPr>
            <a:spLocks noGrp="1"/>
          </p:cNvSpPr>
          <p:nvPr>
            <p:ph type="body" sz="half" idx="2"/>
          </p:nvPr>
        </p:nvSpPr>
        <p:spPr/>
        <p:txBody>
          <a:bodyPr>
            <a:normAutofit fontScale="77500" lnSpcReduction="20000"/>
          </a:bodyPr>
          <a:lstStyle/>
          <a:p>
            <a:pPr marL="285750" indent="-285750">
              <a:buFont typeface="Wingdings" panose="05000000000000000000" pitchFamily="2" charset="2"/>
              <a:buChar char="Ø"/>
            </a:pPr>
            <a:r>
              <a:rPr lang="hr-HR" dirty="0"/>
              <a:t> 2. id, ego, </a:t>
            </a:r>
            <a:r>
              <a:rPr lang="hr-HR" dirty="0" smtClean="0"/>
              <a:t>super-ego</a:t>
            </a:r>
          </a:p>
          <a:p>
            <a:pPr marL="285750" indent="-285750">
              <a:buFont typeface="Arial" panose="020B0604020202020204" pitchFamily="34" charset="0"/>
              <a:buChar char="•"/>
            </a:pPr>
            <a:r>
              <a:rPr lang="hr-HR" dirty="0" smtClean="0"/>
              <a:t>ID ili ONO – dio psihe od kojeg dolaze slijepi, bezlični, nagonski poticaji koji dovode do neposrednog zadovoljenja primitivnih potreba; impulsi i principi zadovoljstva – 2 atributa; najdublji dio nesvjesnog (zadovoljstvo u odgojnom procesu!); nestrukturiran, stvara konflikte s egom i super egom (pr. </a:t>
            </a:r>
            <a:r>
              <a:rPr lang="hr-HR" dirty="0"/>
              <a:t>p</a:t>
            </a:r>
            <a:r>
              <a:rPr lang="hr-HR" dirty="0" smtClean="0"/>
              <a:t>ubertet).</a:t>
            </a:r>
          </a:p>
          <a:p>
            <a:pPr marL="285750" indent="-285750">
              <a:buFont typeface="Arial" panose="020B0604020202020204" pitchFamily="34" charset="0"/>
              <a:buChar char="•"/>
            </a:pPr>
            <a:r>
              <a:rPr lang="hr-HR" dirty="0" smtClean="0"/>
              <a:t>EGO ili JA – središte sveukupne psihičke aktivnosti; svjesno i dio nesvjesnog; logično mišljenje, mehanizmi obrane – funkcija ega; princip realiteta kao princip zadovoljenja (ključno da odgajatelj bude taj u kojeg je nastupila zamjena, jer se ego usvaja identifikacijom!).</a:t>
            </a:r>
          </a:p>
          <a:p>
            <a:pPr marL="285750" indent="-285750">
              <a:buFont typeface="Arial" panose="020B0604020202020204" pitchFamily="34" charset="0"/>
              <a:buChar char="•"/>
            </a:pPr>
            <a:r>
              <a:rPr lang="hr-HR" dirty="0" smtClean="0"/>
              <a:t>SUPER-EGO ili NAD-JA – nastaje identifikacijom s osobama u okolini; razvija se usvajanjem roditeljskih standarda ili standarda društva na način kako ih opaža ego. On se odvojio od ega i podredio ga sebi (izgrađen u djetinjstvu, ali se neprestano nadograđuje i daje mogućnost stalnog utjecaja na osobu – važnost u odgoju!); sustav poslušnosti za ego, zabranjuje (odgoj!); autoritet temeljen na strahu i poslušnosti; EGO IDEAL – ego je pokoran iz ljubavi, u odgojnom procesu poželjno razvijanje ideala.</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75476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 – STRAH I ANKSIOZNOST</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6538" y="1519237"/>
            <a:ext cx="3365500" cy="3810000"/>
          </a:xfrm>
        </p:spPr>
      </p:pic>
      <p:sp>
        <p:nvSpPr>
          <p:cNvPr id="4" name="Text Placeholder 3"/>
          <p:cNvSpPr>
            <a:spLocks noGrp="1"/>
          </p:cNvSpPr>
          <p:nvPr>
            <p:ph type="body" sz="half" idx="2"/>
          </p:nvPr>
        </p:nvSpPr>
        <p:spPr/>
        <p:txBody>
          <a:bodyPr>
            <a:normAutofit fontScale="77500" lnSpcReduction="20000"/>
          </a:bodyPr>
          <a:lstStyle/>
          <a:p>
            <a:pPr marL="285750" indent="-285750">
              <a:buFont typeface="Arial" panose="020B0604020202020204" pitchFamily="34" charset="0"/>
              <a:buChar char="•"/>
            </a:pPr>
            <a:r>
              <a:rPr lang="hr-HR" dirty="0"/>
              <a:t>t</a:t>
            </a:r>
            <a:r>
              <a:rPr lang="hr-HR" dirty="0" smtClean="0"/>
              <a:t>o </a:t>
            </a:r>
            <a:r>
              <a:rPr lang="hr-HR" dirty="0"/>
              <a:t>su reakcije na opasnost (strah na vanjsku, realnu, a anksioznost na unutarnju, nevidljivu</a:t>
            </a:r>
            <a:r>
              <a:rPr lang="hr-HR" dirty="0" smtClean="0"/>
              <a:t>)</a:t>
            </a:r>
            <a:r>
              <a:rPr lang="hr-HR" dirty="0"/>
              <a:t> </a:t>
            </a:r>
            <a:endParaRPr lang="hr-HR" dirty="0" smtClean="0"/>
          </a:p>
          <a:p>
            <a:pPr marL="285750" indent="-285750">
              <a:buFont typeface="Arial" panose="020B0604020202020204" pitchFamily="34" charset="0"/>
              <a:buChar char="•"/>
            </a:pPr>
            <a:r>
              <a:rPr lang="hr-HR" dirty="0"/>
              <a:t>p</a:t>
            </a:r>
            <a:r>
              <a:rPr lang="hr-HR" dirty="0" smtClean="0"/>
              <a:t>osljedica</a:t>
            </a:r>
            <a:r>
              <a:rPr lang="hr-HR" dirty="0"/>
              <a:t>: borba ili </a:t>
            </a:r>
            <a:r>
              <a:rPr lang="hr-HR" dirty="0" smtClean="0"/>
              <a:t>bijeg</a:t>
            </a:r>
          </a:p>
          <a:p>
            <a:pPr marL="285750" indent="-285750">
              <a:buFont typeface="Arial" panose="020B0604020202020204" pitchFamily="34" charset="0"/>
              <a:buChar char="•"/>
            </a:pPr>
            <a:r>
              <a:rPr lang="hr-HR" dirty="0"/>
              <a:t>a</a:t>
            </a:r>
            <a:r>
              <a:rPr lang="hr-HR" dirty="0" smtClean="0"/>
              <a:t>nksioznost – opasnost prijeti egu, ona je mogućnost njegova rasapa; Bijeg od samog sebe?; reakcija ega kada nešto u razvoju pođe krivo</a:t>
            </a:r>
            <a:endParaRPr lang="hr-HR" dirty="0"/>
          </a:p>
          <a:p>
            <a:pPr marL="285750" indent="-285750">
              <a:buFont typeface="Arial" panose="020B0604020202020204" pitchFamily="34" charset="0"/>
              <a:buChar char="•"/>
            </a:pPr>
            <a:r>
              <a:rPr lang="hr-HR" dirty="0"/>
              <a:t>r</a:t>
            </a:r>
            <a:r>
              <a:rPr lang="hr-HR" dirty="0" smtClean="0"/>
              <a:t>eakcija </a:t>
            </a:r>
            <a:r>
              <a:rPr lang="hr-HR" dirty="0"/>
              <a:t>je psihička i tjelesna, a nestaje kad nestane </a:t>
            </a:r>
            <a:r>
              <a:rPr lang="hr-HR" dirty="0" smtClean="0"/>
              <a:t>opasnost</a:t>
            </a:r>
          </a:p>
          <a:p>
            <a:pPr marL="285750" indent="-285750">
              <a:buFont typeface="Arial" panose="020B0604020202020204" pitchFamily="34" charset="0"/>
              <a:buChar char="•"/>
            </a:pPr>
            <a:r>
              <a:rPr lang="hr-HR" dirty="0" smtClean="0"/>
              <a:t>Kierkegaard </a:t>
            </a:r>
            <a:r>
              <a:rPr lang="hr-HR" dirty="0"/>
              <a:t>i Heidegger- strah kao imanentan ljudskoj prirodi</a:t>
            </a:r>
            <a:r>
              <a:rPr lang="hr-HR" dirty="0" smtClean="0"/>
              <a:t>; sloboda za što?; </a:t>
            </a:r>
            <a:r>
              <a:rPr lang="hr-HR" dirty="0"/>
              <a:t>izolacija; egzistencijalna samoća, pomirenje s </a:t>
            </a:r>
            <a:r>
              <a:rPr lang="hr-HR" dirty="0" smtClean="0"/>
              <a:t>ništavnosti</a:t>
            </a:r>
          </a:p>
          <a:p>
            <a:pPr marL="285750" indent="-285750">
              <a:buFont typeface="Arial" panose="020B0604020202020204" pitchFamily="34" charset="0"/>
              <a:buChar char="•"/>
            </a:pPr>
            <a:r>
              <a:rPr lang="hr-HR" dirty="0"/>
              <a:t>p</a:t>
            </a:r>
            <a:r>
              <a:rPr lang="hr-HR" dirty="0" smtClean="0"/>
              <a:t>edagogija – optimizam buduće spoznaje, optimizam puta k otkrivanju vlastitog određenja</a:t>
            </a:r>
          </a:p>
          <a:p>
            <a:pPr marL="285750" indent="-285750">
              <a:buFont typeface="Arial" panose="020B0604020202020204" pitchFamily="34" charset="0"/>
              <a:buChar char="•"/>
            </a:pPr>
            <a:r>
              <a:rPr lang="hr-HR" dirty="0"/>
              <a:t>o</a:t>
            </a:r>
            <a:r>
              <a:rPr lang="hr-HR" dirty="0" smtClean="0"/>
              <a:t>dgajatelj – spreman na ambivalentnost učenika, znanje proces, istina u razvoju, otkrivanju, u beskonačnosti (op.matematički pojam!)</a:t>
            </a:r>
          </a:p>
          <a:p>
            <a:pPr marL="285750" indent="-285750">
              <a:buFont typeface="Arial" panose="020B0604020202020204" pitchFamily="34" charset="0"/>
              <a:buChar char="•"/>
            </a:pPr>
            <a:r>
              <a:rPr lang="hr-HR" dirty="0" smtClean="0"/>
              <a:t>Freud – trauma porođaja; separacija(John Bolwby)</a:t>
            </a:r>
          </a:p>
          <a:p>
            <a:pPr marL="285750" indent="-285750">
              <a:buFont typeface="Arial" panose="020B0604020202020204" pitchFamily="34" charset="0"/>
              <a:buChar char="•"/>
            </a:pPr>
            <a:r>
              <a:rPr lang="hr-HR" dirty="0"/>
              <a:t>a</a:t>
            </a:r>
            <a:r>
              <a:rPr lang="hr-HR" dirty="0" smtClean="0"/>
              <a:t>nksioznost – posljedica neriješenih konflikata ega s ostalim strukturama ličnosti i s vanjskim realitetom</a:t>
            </a:r>
          </a:p>
          <a:p>
            <a:pPr marL="285750" indent="-285750">
              <a:buFont typeface="Arial" panose="020B0604020202020204" pitchFamily="34" charset="0"/>
              <a:buChar char="•"/>
            </a:pPr>
            <a:r>
              <a:rPr lang="hr-HR" dirty="0"/>
              <a:t>p</a:t>
            </a:r>
            <a:r>
              <a:rPr lang="hr-HR" dirty="0" smtClean="0"/>
              <a:t>sihosomatska oboljenja</a:t>
            </a:r>
            <a:endParaRPr lang="hr-HR" dirty="0"/>
          </a:p>
        </p:txBody>
      </p:sp>
    </p:spTree>
    <p:extLst>
      <p:ext uri="{BB962C8B-B14F-4D97-AF65-F5344CB8AC3E}">
        <p14:creationId xmlns:p14="http://schemas.microsoft.com/office/powerpoint/2010/main" val="83769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 – MEHANIZMI OBRANE</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436789"/>
            <a:ext cx="6172200" cy="3974896"/>
          </a:xfrm>
        </p:spPr>
      </p:pic>
      <p:sp>
        <p:nvSpPr>
          <p:cNvPr id="4" name="Text Placeholder 3"/>
          <p:cNvSpPr>
            <a:spLocks noGrp="1"/>
          </p:cNvSpPr>
          <p:nvPr>
            <p:ph type="body" sz="half" idx="2"/>
          </p:nvPr>
        </p:nvSpPr>
        <p:spPr/>
        <p:txBody>
          <a:bodyPr>
            <a:normAutofit fontScale="77500" lnSpcReduction="20000"/>
          </a:bodyPr>
          <a:lstStyle/>
          <a:p>
            <a:pPr marL="285750" indent="-285750">
              <a:buFont typeface="Arial" panose="020B0604020202020204" pitchFamily="34" charset="0"/>
              <a:buChar char="•"/>
            </a:pPr>
            <a:r>
              <a:rPr lang="hr-HR" dirty="0" smtClean="0"/>
              <a:t>Znak neuspješnog rješavanja konflikata; u nesvjesnom području ličnosti.</a:t>
            </a:r>
          </a:p>
          <a:p>
            <a:pPr marL="285750" indent="-285750">
              <a:buFont typeface="Arial" panose="020B0604020202020204" pitchFamily="34" charset="0"/>
              <a:buChar char="•"/>
            </a:pPr>
            <a:r>
              <a:rPr lang="hr-HR" dirty="0" smtClean="0"/>
              <a:t>Obrane koje je stvorio nesvjesni dio ega osnovni su simptomi mnogih psihičkih bolesti, ali su u manjem intenzitetu zastupljeni i kod zdravih ljudi.</a:t>
            </a:r>
          </a:p>
          <a:p>
            <a:pPr marL="285750" indent="-285750">
              <a:buFont typeface="Arial" panose="020B0604020202020204" pitchFamily="34" charset="0"/>
              <a:buChar char="•"/>
            </a:pPr>
            <a:r>
              <a:rPr lang="hr-HR" dirty="0" smtClean="0"/>
              <a:t>Najvažnije područje za praksu!</a:t>
            </a:r>
          </a:p>
          <a:p>
            <a:pPr marL="285750" indent="-285750">
              <a:buFont typeface="Arial" panose="020B0604020202020204" pitchFamily="34" charset="0"/>
              <a:buChar char="•"/>
            </a:pPr>
            <a:r>
              <a:rPr lang="hr-HR" dirty="0" smtClean="0"/>
              <a:t>Prepoznavanje i pravilno tumačenje mehanizama obrane omogućuje nam da zavirimo „s onu stranu psihičkog života”, da prepoznamo što je zapravo naš sugovornik htio kazati, što znače njegovo ponašanje, šutnja i njegove nenadane promjene.</a:t>
            </a:r>
          </a:p>
          <a:p>
            <a:pPr marL="285750" indent="-285750">
              <a:buFont typeface="Arial" panose="020B0604020202020204" pitchFamily="34" charset="0"/>
              <a:buChar char="•"/>
            </a:pPr>
            <a:r>
              <a:rPr lang="hr-HR" dirty="0" smtClean="0"/>
              <a:t>Mehanizmi obrane su laži (edukatori i edukanti).</a:t>
            </a:r>
          </a:p>
          <a:p>
            <a:pPr marL="285750" indent="-285750">
              <a:buFont typeface="Arial" panose="020B0604020202020204" pitchFamily="34" charset="0"/>
              <a:buChar char="•"/>
            </a:pPr>
            <a:r>
              <a:rPr lang="hr-HR" dirty="0" smtClean="0"/>
              <a:t>Self se identificira s okolinom koja je neznatno elastična i ne odražava sliku djeteta, već samu sebe. Dijete prihvaća odraz koji dobiva; pokušaj razrješenja sukoba između sebe i okoline s već nastalim dijelovima vlastite ličnosti →strah→bijeg→bacanje impulsa u nesvjesno ili prikrivanje istih (u nesvjesnom dijelu ega) (nastavnikova ličnost odgaja, a ne metoda!).</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154021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 - MEHANIZMI OBRANE</a:t>
            </a:r>
            <a:endParaRPr lang="hr-HR" dirty="0"/>
          </a:p>
        </p:txBody>
      </p:sp>
      <p:sp>
        <p:nvSpPr>
          <p:cNvPr id="3" name="Content Placeholder 2"/>
          <p:cNvSpPr>
            <a:spLocks noGrp="1"/>
          </p:cNvSpPr>
          <p:nvPr>
            <p:ph sz="half" idx="1"/>
          </p:nvPr>
        </p:nvSpPr>
        <p:spPr/>
        <p:txBody>
          <a:bodyPr>
            <a:normAutofit fontScale="77500" lnSpcReduction="20000"/>
          </a:bodyPr>
          <a:lstStyle/>
          <a:p>
            <a:pPr marL="342900" lvl="0" indent="-342900" fontAlgn="base">
              <a:lnSpc>
                <a:spcPct val="100000"/>
              </a:lnSpc>
              <a:spcBef>
                <a:spcPct val="20000"/>
              </a:spcBef>
              <a:spcAft>
                <a:spcPct val="0"/>
              </a:spcAft>
              <a:buClr>
                <a:srgbClr val="CCCCFF"/>
              </a:buClr>
              <a:buNone/>
            </a:pPr>
            <a:r>
              <a:rPr lang="hr-HR" i="1" u="sng" kern="0" dirty="0">
                <a:solidFill>
                  <a:srgbClr val="000000"/>
                </a:solidFill>
              </a:rPr>
              <a:t>1.Retroaktivna </a:t>
            </a:r>
            <a:r>
              <a:rPr lang="hr-HR" i="1" u="sng" kern="0" dirty="0" smtClean="0">
                <a:solidFill>
                  <a:srgbClr val="000000"/>
                </a:solidFill>
              </a:rPr>
              <a:t>anulacija</a:t>
            </a:r>
          </a:p>
          <a:p>
            <a:pPr fontAlgn="base">
              <a:lnSpc>
                <a:spcPct val="100000"/>
              </a:lnSpc>
              <a:spcBef>
                <a:spcPct val="20000"/>
              </a:spcBef>
              <a:spcAft>
                <a:spcPct val="0"/>
              </a:spcAft>
              <a:buClr>
                <a:srgbClr val="CCCCFF"/>
              </a:buClr>
            </a:pPr>
            <a:r>
              <a:rPr lang="hr-HR" i="1" kern="0" dirty="0">
                <a:solidFill>
                  <a:srgbClr val="000000"/>
                </a:solidFill>
              </a:rPr>
              <a:t>E</a:t>
            </a:r>
            <a:r>
              <a:rPr lang="hr-HR" i="1" kern="0" dirty="0" smtClean="0">
                <a:solidFill>
                  <a:srgbClr val="000000"/>
                </a:solidFill>
              </a:rPr>
              <a:t>go </a:t>
            </a:r>
            <a:r>
              <a:rPr lang="hr-HR" i="1" kern="0" dirty="0">
                <a:solidFill>
                  <a:srgbClr val="000000"/>
                </a:solidFill>
              </a:rPr>
              <a:t>stvara misli i aktivnost koje su u suprotnosti s onima kakve se zapravo </a:t>
            </a:r>
            <a:r>
              <a:rPr lang="hr-HR" i="1" kern="0" dirty="0" smtClean="0">
                <a:solidFill>
                  <a:srgbClr val="000000"/>
                </a:solidFill>
              </a:rPr>
              <a:t>žele.</a:t>
            </a:r>
          </a:p>
          <a:p>
            <a:pPr fontAlgn="base">
              <a:lnSpc>
                <a:spcPct val="100000"/>
              </a:lnSpc>
              <a:spcBef>
                <a:spcPct val="20000"/>
              </a:spcBef>
              <a:spcAft>
                <a:spcPct val="0"/>
              </a:spcAft>
              <a:buClr>
                <a:srgbClr val="CCCCFF"/>
              </a:buClr>
              <a:buFont typeface="Wingdings" panose="05000000000000000000" pitchFamily="2" charset="2"/>
              <a:buChar char="Ø"/>
            </a:pPr>
            <a:r>
              <a:rPr lang="hr-HR" i="1" kern="0" dirty="0" smtClean="0">
                <a:solidFill>
                  <a:srgbClr val="000000"/>
                </a:solidFill>
              </a:rPr>
              <a:t>„Nećete valjda vjerovati da bih ja...”</a:t>
            </a:r>
            <a:endParaRPr lang="hr-HR" i="1" kern="0" dirty="0">
              <a:solidFill>
                <a:srgbClr val="000000"/>
              </a:solidFill>
            </a:endParaRPr>
          </a:p>
          <a:p>
            <a:pPr lvl="0"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000000"/>
                </a:solidFill>
              </a:rPr>
              <a:t> </a:t>
            </a:r>
            <a:r>
              <a:rPr lang="hr-HR" i="1" kern="0" dirty="0">
                <a:solidFill>
                  <a:srgbClr val="333333"/>
                </a:solidFill>
              </a:rPr>
              <a:t>p</a:t>
            </a:r>
            <a:r>
              <a:rPr lang="hr-HR" i="1" kern="0" dirty="0" smtClean="0">
                <a:solidFill>
                  <a:srgbClr val="333333"/>
                </a:solidFill>
              </a:rPr>
              <a:t>rimjer</a:t>
            </a:r>
            <a:r>
              <a:rPr lang="hr-HR" i="1" kern="0" dirty="0">
                <a:solidFill>
                  <a:srgbClr val="333333"/>
                </a:solidFill>
              </a:rPr>
              <a:t>: krađa u </a:t>
            </a:r>
            <a:r>
              <a:rPr lang="hr-HR" i="1" kern="0" dirty="0" smtClean="0">
                <a:solidFill>
                  <a:srgbClr val="333333"/>
                </a:solidFill>
              </a:rPr>
              <a:t>razredu</a:t>
            </a:r>
          </a:p>
          <a:p>
            <a:pPr lvl="0"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333333"/>
                </a:solidFill>
              </a:rPr>
              <a:t>p</a:t>
            </a:r>
            <a:r>
              <a:rPr lang="hr-HR" i="1" kern="0" dirty="0" smtClean="0">
                <a:solidFill>
                  <a:srgbClr val="333333"/>
                </a:solidFill>
              </a:rPr>
              <a:t>očinitelj=kritičar=pokajnik</a:t>
            </a:r>
            <a:endParaRPr lang="hr-HR" i="1" kern="0" dirty="0">
              <a:solidFill>
                <a:srgbClr val="333333"/>
              </a:solidFill>
            </a:endParaRPr>
          </a:p>
          <a:p>
            <a:pPr marL="342900" lvl="0" indent="-342900" fontAlgn="base">
              <a:lnSpc>
                <a:spcPct val="100000"/>
              </a:lnSpc>
              <a:spcBef>
                <a:spcPct val="20000"/>
              </a:spcBef>
              <a:spcAft>
                <a:spcPct val="0"/>
              </a:spcAft>
              <a:buClr>
                <a:srgbClr val="CCCCFF"/>
              </a:buClr>
              <a:buNone/>
            </a:pPr>
            <a:r>
              <a:rPr lang="hr-HR" i="1" u="sng" kern="0" dirty="0">
                <a:solidFill>
                  <a:srgbClr val="000000"/>
                </a:solidFill>
              </a:rPr>
              <a:t>2.Raskol ili splitting</a:t>
            </a:r>
          </a:p>
          <a:p>
            <a:pPr fontAlgn="base">
              <a:lnSpc>
                <a:spcPct val="100000"/>
              </a:lnSpc>
              <a:spcBef>
                <a:spcPct val="20000"/>
              </a:spcBef>
              <a:spcAft>
                <a:spcPct val="0"/>
              </a:spcAft>
              <a:buClr>
                <a:srgbClr val="CCCCFF"/>
              </a:buClr>
            </a:pPr>
            <a:r>
              <a:rPr lang="hr-HR" i="1" kern="0" dirty="0">
                <a:solidFill>
                  <a:srgbClr val="000000"/>
                </a:solidFill>
              </a:rPr>
              <a:t>Razdvajanje dviju suprotnih pulzija, npr. ljubavi i mržnje.</a:t>
            </a:r>
          </a:p>
          <a:p>
            <a:pPr fontAlgn="base">
              <a:lnSpc>
                <a:spcPct val="100000"/>
              </a:lnSpc>
              <a:spcBef>
                <a:spcPct val="20000"/>
              </a:spcBef>
              <a:spcAft>
                <a:spcPct val="0"/>
              </a:spcAft>
              <a:buClr>
                <a:srgbClr val="CCCCFF"/>
              </a:buClr>
            </a:pPr>
            <a:r>
              <a:rPr lang="hr-HR" i="1" kern="0" dirty="0">
                <a:solidFill>
                  <a:srgbClr val="000000"/>
                </a:solidFill>
              </a:rPr>
              <a:t>Favorizira se razlika između dobra i zla.</a:t>
            </a:r>
          </a:p>
          <a:p>
            <a:pPr lvl="0"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000000"/>
                </a:solidFill>
              </a:rPr>
              <a:t> p</a:t>
            </a:r>
            <a:r>
              <a:rPr lang="hr-HR" i="1" kern="0" dirty="0">
                <a:solidFill>
                  <a:srgbClr val="333333"/>
                </a:solidFill>
              </a:rPr>
              <a:t>rimjer: dobri i loši profesori</a:t>
            </a:r>
          </a:p>
          <a:p>
            <a:endParaRPr lang="hr-HR" dirty="0"/>
          </a:p>
          <a:p>
            <a:endParaRPr lang="hr-HR" dirty="0"/>
          </a:p>
        </p:txBody>
      </p:sp>
      <p:sp>
        <p:nvSpPr>
          <p:cNvPr id="4" name="Content Placeholder 3"/>
          <p:cNvSpPr>
            <a:spLocks noGrp="1"/>
          </p:cNvSpPr>
          <p:nvPr>
            <p:ph sz="half" idx="2"/>
          </p:nvPr>
        </p:nvSpPr>
        <p:spPr/>
        <p:txBody>
          <a:bodyPr>
            <a:normAutofit fontScale="77500" lnSpcReduction="20000"/>
          </a:bodyPr>
          <a:lstStyle/>
          <a:p>
            <a:pPr marL="533400" lvl="0" indent="-533400" fontAlgn="base">
              <a:lnSpc>
                <a:spcPct val="100000"/>
              </a:lnSpc>
              <a:spcBef>
                <a:spcPct val="20000"/>
              </a:spcBef>
              <a:spcAft>
                <a:spcPct val="0"/>
              </a:spcAft>
              <a:buClr>
                <a:srgbClr val="CCCCFF"/>
              </a:buClr>
              <a:buNone/>
            </a:pPr>
            <a:r>
              <a:rPr lang="hr-HR" i="1" u="sng" kern="0" dirty="0">
                <a:solidFill>
                  <a:srgbClr val="000000"/>
                </a:solidFill>
              </a:rPr>
              <a:t>3.Prisilno ponavljanje</a:t>
            </a:r>
          </a:p>
          <a:p>
            <a:pPr lvl="0" fontAlgn="base">
              <a:lnSpc>
                <a:spcPct val="100000"/>
              </a:lnSpc>
              <a:spcBef>
                <a:spcPct val="20000"/>
              </a:spcBef>
              <a:spcAft>
                <a:spcPct val="0"/>
              </a:spcAft>
              <a:buClr>
                <a:srgbClr val="CCCCFF"/>
              </a:buClr>
            </a:pPr>
            <a:r>
              <a:rPr lang="hr-HR" i="1" kern="0" dirty="0">
                <a:solidFill>
                  <a:srgbClr val="000000"/>
                </a:solidFill>
              </a:rPr>
              <a:t>Osoba svjesno zna što ne treba napraviti, ali ipak to čini.</a:t>
            </a:r>
          </a:p>
          <a:p>
            <a:pPr lvl="0"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000000"/>
                </a:solidFill>
              </a:rPr>
              <a:t> p</a:t>
            </a:r>
            <a:r>
              <a:rPr lang="hr-HR" i="1" kern="0" dirty="0">
                <a:solidFill>
                  <a:srgbClr val="333333"/>
                </a:solidFill>
              </a:rPr>
              <a:t>rimjer: simpatična Sanja (17) ostaje bez prijatelja jer ih tjera svojim ponašanjem</a:t>
            </a:r>
          </a:p>
          <a:p>
            <a:pPr marL="342900" lvl="0" indent="-342900" fontAlgn="base">
              <a:lnSpc>
                <a:spcPct val="100000"/>
              </a:lnSpc>
              <a:spcBef>
                <a:spcPct val="20000"/>
              </a:spcBef>
              <a:spcAft>
                <a:spcPct val="0"/>
              </a:spcAft>
              <a:buClr>
                <a:srgbClr val="CCCCFF"/>
              </a:buClr>
              <a:buNone/>
            </a:pPr>
            <a:r>
              <a:rPr lang="hr-HR" i="1" u="sng" kern="0" dirty="0">
                <a:solidFill>
                  <a:srgbClr val="000000"/>
                </a:solidFill>
              </a:rPr>
              <a:t>4.Kondenzacija</a:t>
            </a:r>
          </a:p>
          <a:p>
            <a:pPr lvl="0" fontAlgn="base">
              <a:lnSpc>
                <a:spcPct val="100000"/>
              </a:lnSpc>
              <a:spcBef>
                <a:spcPct val="20000"/>
              </a:spcBef>
              <a:spcAft>
                <a:spcPct val="0"/>
              </a:spcAft>
              <a:buClr>
                <a:srgbClr val="CCCCFF"/>
              </a:buClr>
            </a:pPr>
            <a:r>
              <a:rPr lang="hr-HR" i="1" kern="0" dirty="0">
                <a:solidFill>
                  <a:srgbClr val="000000"/>
                </a:solidFill>
              </a:rPr>
              <a:t>Pojava koja u sebi nosi više različitih elemenata.</a:t>
            </a:r>
          </a:p>
          <a:p>
            <a:pPr lvl="0"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000000"/>
                </a:solidFill>
              </a:rPr>
              <a:t> p</a:t>
            </a:r>
            <a:r>
              <a:rPr lang="hr-HR" i="1" kern="0" dirty="0">
                <a:solidFill>
                  <a:srgbClr val="333333"/>
                </a:solidFill>
              </a:rPr>
              <a:t>rimjer: ubod u leđa može biti agresivan akt, uznemiravanje ili zavođenje, višeznačne riječi u šalama itd.</a:t>
            </a:r>
          </a:p>
          <a:p>
            <a:pPr lvl="0"/>
            <a:endParaRPr lang="hr-HR" dirty="0">
              <a:solidFill>
                <a:prstClr val="black"/>
              </a:solidFill>
            </a:endParaRPr>
          </a:p>
          <a:p>
            <a:pPr lvl="0"/>
            <a:endParaRPr lang="hr-HR" dirty="0">
              <a:solidFill>
                <a:prstClr val="black"/>
              </a:solidFill>
            </a:endParaRPr>
          </a:p>
          <a:p>
            <a:endParaRPr lang="hr-HR" dirty="0"/>
          </a:p>
        </p:txBody>
      </p:sp>
    </p:spTree>
    <p:extLst>
      <p:ext uri="{BB962C8B-B14F-4D97-AF65-F5344CB8AC3E}">
        <p14:creationId xmlns:p14="http://schemas.microsoft.com/office/powerpoint/2010/main" val="395388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normAutofit fontScale="85000" lnSpcReduction="20000"/>
          </a:bodyPr>
          <a:lstStyle/>
          <a:p>
            <a:pPr marL="0" indent="0" fontAlgn="base">
              <a:lnSpc>
                <a:spcPct val="100000"/>
              </a:lnSpc>
              <a:spcBef>
                <a:spcPct val="20000"/>
              </a:spcBef>
              <a:spcAft>
                <a:spcPct val="0"/>
              </a:spcAft>
              <a:buClr>
                <a:srgbClr val="CCCCFF"/>
              </a:buClr>
              <a:buNone/>
            </a:pPr>
            <a:r>
              <a:rPr lang="hr-HR" i="1" u="sng" kern="0" dirty="0" smtClean="0">
                <a:solidFill>
                  <a:srgbClr val="000000"/>
                </a:solidFill>
              </a:rPr>
              <a:t>5.Negacija</a:t>
            </a:r>
          </a:p>
          <a:p>
            <a:pPr fontAlgn="base">
              <a:lnSpc>
                <a:spcPct val="100000"/>
              </a:lnSpc>
              <a:spcBef>
                <a:spcPct val="20000"/>
              </a:spcBef>
              <a:spcAft>
                <a:spcPct val="0"/>
              </a:spcAft>
              <a:buClr>
                <a:srgbClr val="CCCCFF"/>
              </a:buClr>
            </a:pPr>
            <a:r>
              <a:rPr lang="hr-HR" i="1" kern="0" dirty="0">
                <a:solidFill>
                  <a:srgbClr val="000000"/>
                </a:solidFill>
              </a:rPr>
              <a:t>O</a:t>
            </a:r>
            <a:r>
              <a:rPr lang="hr-HR" i="1" kern="0" dirty="0" smtClean="0">
                <a:solidFill>
                  <a:srgbClr val="000000"/>
                </a:solidFill>
              </a:rPr>
              <a:t>soba </a:t>
            </a:r>
            <a:r>
              <a:rPr lang="hr-HR" i="1" kern="0" dirty="0">
                <a:solidFill>
                  <a:srgbClr val="000000"/>
                </a:solidFill>
              </a:rPr>
              <a:t>poriče želju, misao ili osjećaj negirajući da joj oni </a:t>
            </a:r>
            <a:r>
              <a:rPr lang="hr-HR" i="1" kern="0" dirty="0" smtClean="0">
                <a:solidFill>
                  <a:srgbClr val="000000"/>
                </a:solidFill>
              </a:rPr>
              <a:t>pripadaju.</a:t>
            </a:r>
          </a:p>
          <a:p>
            <a:pPr fontAlgn="base">
              <a:lnSpc>
                <a:spcPct val="100000"/>
              </a:lnSpc>
              <a:spcBef>
                <a:spcPct val="20000"/>
              </a:spcBef>
              <a:spcAft>
                <a:spcPct val="0"/>
              </a:spcAft>
              <a:buClr>
                <a:srgbClr val="CCCCFF"/>
              </a:buClr>
            </a:pPr>
            <a:r>
              <a:rPr lang="hr-HR" i="1" kern="0" dirty="0">
                <a:solidFill>
                  <a:srgbClr val="000000"/>
                </a:solidFill>
              </a:rPr>
              <a:t>p</a:t>
            </a:r>
            <a:r>
              <a:rPr lang="hr-HR" i="1" kern="0" dirty="0" smtClean="0">
                <a:solidFill>
                  <a:srgbClr val="333333"/>
                </a:solidFill>
              </a:rPr>
              <a:t>rimjer</a:t>
            </a:r>
            <a:r>
              <a:rPr lang="hr-HR" i="1" kern="0" dirty="0">
                <a:solidFill>
                  <a:srgbClr val="333333"/>
                </a:solidFill>
              </a:rPr>
              <a:t>: “Nisam s tobom zato što mi se sviđaš!”</a:t>
            </a:r>
          </a:p>
          <a:p>
            <a:pPr marL="342900" lvl="0" indent="-342900" fontAlgn="base">
              <a:lnSpc>
                <a:spcPct val="100000"/>
              </a:lnSpc>
              <a:spcBef>
                <a:spcPct val="20000"/>
              </a:spcBef>
              <a:spcAft>
                <a:spcPct val="0"/>
              </a:spcAft>
              <a:buClr>
                <a:srgbClr val="CCCCFF"/>
              </a:buClr>
              <a:buNone/>
            </a:pPr>
            <a:r>
              <a:rPr lang="hr-HR" i="1" u="sng" kern="0" dirty="0">
                <a:solidFill>
                  <a:srgbClr val="000000"/>
                </a:solidFill>
              </a:rPr>
              <a:t>6.Pomak</a:t>
            </a:r>
          </a:p>
          <a:p>
            <a:pPr fontAlgn="base">
              <a:lnSpc>
                <a:spcPct val="100000"/>
              </a:lnSpc>
              <a:spcBef>
                <a:spcPct val="20000"/>
              </a:spcBef>
              <a:spcAft>
                <a:spcPct val="0"/>
              </a:spcAft>
              <a:buClr>
                <a:srgbClr val="CCCCFF"/>
              </a:buClr>
            </a:pPr>
            <a:r>
              <a:rPr lang="hr-HR" i="1" kern="0" dirty="0">
                <a:solidFill>
                  <a:srgbClr val="000000"/>
                </a:solidFill>
              </a:rPr>
              <a:t>Vezivanje emocija za nešto drugo, što nije njen pravi objekt.</a:t>
            </a:r>
          </a:p>
          <a:p>
            <a:pPr lvl="0"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333333"/>
                </a:solidFill>
              </a:rPr>
              <a:t>primjer: zbog privlačnosti profesora učenici vole određeni predmet</a:t>
            </a:r>
          </a:p>
          <a:p>
            <a:endParaRPr lang="hr-HR" dirty="0"/>
          </a:p>
          <a:p>
            <a:endParaRPr lang="hr-HR" dirty="0"/>
          </a:p>
        </p:txBody>
      </p:sp>
      <p:sp>
        <p:nvSpPr>
          <p:cNvPr id="4" name="Content Placeholder 3"/>
          <p:cNvSpPr>
            <a:spLocks noGrp="1"/>
          </p:cNvSpPr>
          <p:nvPr>
            <p:ph sz="half" idx="2"/>
          </p:nvPr>
        </p:nvSpPr>
        <p:spPr/>
        <p:txBody>
          <a:bodyPr>
            <a:normAutofit fontScale="85000" lnSpcReduction="20000"/>
          </a:bodyPr>
          <a:lstStyle/>
          <a:p>
            <a:pPr marL="342900" lvl="0" indent="-342900" fontAlgn="base">
              <a:lnSpc>
                <a:spcPct val="100000"/>
              </a:lnSpc>
              <a:spcBef>
                <a:spcPct val="20000"/>
              </a:spcBef>
              <a:spcAft>
                <a:spcPct val="0"/>
              </a:spcAft>
              <a:buClr>
                <a:srgbClr val="CCCCFF"/>
              </a:buClr>
              <a:buNone/>
            </a:pPr>
            <a:r>
              <a:rPr lang="hr-HR" i="1" u="sng" kern="0" dirty="0">
                <a:solidFill>
                  <a:srgbClr val="000000"/>
                </a:solidFill>
              </a:rPr>
              <a:t>7.Idealizacija</a:t>
            </a:r>
          </a:p>
          <a:p>
            <a:pPr fontAlgn="base">
              <a:lnSpc>
                <a:spcPct val="100000"/>
              </a:lnSpc>
              <a:spcBef>
                <a:spcPct val="20000"/>
              </a:spcBef>
              <a:spcAft>
                <a:spcPct val="0"/>
              </a:spcAft>
              <a:buClr>
                <a:srgbClr val="CCCCFF"/>
              </a:buClr>
            </a:pPr>
            <a:r>
              <a:rPr lang="hr-HR" i="1" kern="0" dirty="0">
                <a:solidFill>
                  <a:srgbClr val="000000"/>
                </a:solidFill>
              </a:rPr>
              <a:t>P</a:t>
            </a:r>
            <a:r>
              <a:rPr lang="hr-HR" i="1" kern="0" dirty="0" smtClean="0">
                <a:solidFill>
                  <a:srgbClr val="000000"/>
                </a:solidFill>
              </a:rPr>
              <a:t>sihički </a:t>
            </a:r>
            <a:r>
              <a:rPr lang="hr-HR" i="1" kern="0" dirty="0">
                <a:solidFill>
                  <a:srgbClr val="000000"/>
                </a:solidFill>
              </a:rPr>
              <a:t>proces kod kojeg se kvalitete i vrijednosti objekta dovode do </a:t>
            </a:r>
            <a:r>
              <a:rPr lang="hr-HR" i="1" kern="0" dirty="0" smtClean="0">
                <a:solidFill>
                  <a:srgbClr val="000000"/>
                </a:solidFill>
              </a:rPr>
              <a:t>savršenstva</a:t>
            </a:r>
          </a:p>
          <a:p>
            <a:pPr fontAlgn="base">
              <a:lnSpc>
                <a:spcPct val="100000"/>
              </a:lnSpc>
              <a:spcBef>
                <a:spcPct val="20000"/>
              </a:spcBef>
              <a:spcAft>
                <a:spcPct val="0"/>
              </a:spcAft>
              <a:buClr>
                <a:srgbClr val="CCCCFF"/>
              </a:buClr>
              <a:buFont typeface="Wingdings" panose="05000000000000000000" pitchFamily="2" charset="2"/>
              <a:buChar char="Ø"/>
            </a:pPr>
            <a:r>
              <a:rPr lang="hr-HR" i="1" kern="0" dirty="0">
                <a:solidFill>
                  <a:srgbClr val="333333"/>
                </a:solidFill>
              </a:rPr>
              <a:t>p</a:t>
            </a:r>
            <a:r>
              <a:rPr lang="hr-HR" i="1" kern="0" dirty="0" smtClean="0">
                <a:solidFill>
                  <a:srgbClr val="333333"/>
                </a:solidFill>
              </a:rPr>
              <a:t>rimjer</a:t>
            </a:r>
            <a:r>
              <a:rPr lang="hr-HR" i="1" kern="0" dirty="0">
                <a:solidFill>
                  <a:srgbClr val="333333"/>
                </a:solidFill>
              </a:rPr>
              <a:t>: idealizacija roditelja kod djece ili slavnih osoba kod </a:t>
            </a:r>
            <a:r>
              <a:rPr lang="hr-HR" i="1" kern="0" dirty="0" smtClean="0">
                <a:solidFill>
                  <a:srgbClr val="333333"/>
                </a:solidFill>
              </a:rPr>
              <a:t>adolescenata</a:t>
            </a:r>
          </a:p>
          <a:p>
            <a:pPr marL="342900" lvl="0" indent="-342900" fontAlgn="base">
              <a:lnSpc>
                <a:spcPct val="100000"/>
              </a:lnSpc>
              <a:spcBef>
                <a:spcPct val="20000"/>
              </a:spcBef>
              <a:spcAft>
                <a:spcPct val="0"/>
              </a:spcAft>
              <a:buClr>
                <a:srgbClr val="CCCCFF"/>
              </a:buClr>
              <a:buNone/>
            </a:pPr>
            <a:r>
              <a:rPr lang="hr-HR" i="1" u="sng" kern="0" dirty="0" smtClean="0">
                <a:solidFill>
                  <a:srgbClr val="000000"/>
                </a:solidFill>
              </a:rPr>
              <a:t>8.Identifikacija</a:t>
            </a:r>
          </a:p>
          <a:p>
            <a:pPr fontAlgn="base">
              <a:lnSpc>
                <a:spcPct val="100000"/>
              </a:lnSpc>
              <a:spcBef>
                <a:spcPct val="20000"/>
              </a:spcBef>
              <a:spcAft>
                <a:spcPct val="0"/>
              </a:spcAft>
              <a:buClr>
                <a:srgbClr val="CCCCFF"/>
              </a:buClr>
            </a:pPr>
            <a:r>
              <a:rPr lang="hr-HR" i="1" kern="0" dirty="0" smtClean="0">
                <a:solidFill>
                  <a:srgbClr val="000000"/>
                </a:solidFill>
              </a:rPr>
              <a:t>Proces </a:t>
            </a:r>
            <a:r>
              <a:rPr lang="hr-HR" i="1" kern="0" dirty="0">
                <a:solidFill>
                  <a:srgbClr val="000000"/>
                </a:solidFill>
              </a:rPr>
              <a:t>kojim subjekt prihvaća neka svojstva drugoga i po tom se modelu </a:t>
            </a:r>
            <a:r>
              <a:rPr lang="hr-HR" i="1" kern="0" dirty="0" smtClean="0">
                <a:solidFill>
                  <a:srgbClr val="000000"/>
                </a:solidFill>
              </a:rPr>
              <a:t>transformira</a:t>
            </a:r>
          </a:p>
          <a:p>
            <a:pPr fontAlgn="base">
              <a:lnSpc>
                <a:spcPct val="100000"/>
              </a:lnSpc>
              <a:spcBef>
                <a:spcPct val="20000"/>
              </a:spcBef>
              <a:spcAft>
                <a:spcPct val="0"/>
              </a:spcAft>
              <a:buClr>
                <a:srgbClr val="CCCCFF"/>
              </a:buClr>
            </a:pPr>
            <a:r>
              <a:rPr lang="hr-HR" i="1" kern="0" dirty="0" smtClean="0">
                <a:solidFill>
                  <a:srgbClr val="000000"/>
                </a:solidFill>
              </a:rPr>
              <a:t>p</a:t>
            </a:r>
            <a:r>
              <a:rPr lang="hr-HR" i="1" kern="0" dirty="0" smtClean="0">
                <a:solidFill>
                  <a:srgbClr val="333333"/>
                </a:solidFill>
              </a:rPr>
              <a:t>rimjer</a:t>
            </a:r>
            <a:r>
              <a:rPr lang="hr-HR" i="1" kern="0" dirty="0">
                <a:solidFill>
                  <a:srgbClr val="333333"/>
                </a:solidFill>
              </a:rPr>
              <a:t>: velik broj učenika s istim frizurama</a:t>
            </a:r>
          </a:p>
          <a:p>
            <a:pPr marL="0" indent="0" fontAlgn="base">
              <a:lnSpc>
                <a:spcPct val="100000"/>
              </a:lnSpc>
              <a:spcBef>
                <a:spcPct val="20000"/>
              </a:spcBef>
              <a:spcAft>
                <a:spcPct val="0"/>
              </a:spcAft>
              <a:buClr>
                <a:srgbClr val="CCCCFF"/>
              </a:buClr>
              <a:buNone/>
            </a:pPr>
            <a:endParaRPr lang="hr-HR" i="1" kern="0" dirty="0">
              <a:solidFill>
                <a:srgbClr val="333333"/>
              </a:solidFill>
              <a:latin typeface="Arial"/>
            </a:endParaRPr>
          </a:p>
          <a:p>
            <a:endParaRPr lang="hr-HR" dirty="0"/>
          </a:p>
        </p:txBody>
      </p:sp>
    </p:spTree>
    <p:extLst>
      <p:ext uri="{BB962C8B-B14F-4D97-AF65-F5344CB8AC3E}">
        <p14:creationId xmlns:p14="http://schemas.microsoft.com/office/powerpoint/2010/main" val="557020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normAutofit fontScale="85000" lnSpcReduction="10000"/>
          </a:bodyPr>
          <a:lstStyle/>
          <a:p>
            <a:pPr marL="342900" lvl="0" indent="-342900" fontAlgn="base">
              <a:spcBef>
                <a:spcPct val="20000"/>
              </a:spcBef>
              <a:spcAft>
                <a:spcPct val="0"/>
              </a:spcAft>
              <a:buClr>
                <a:srgbClr val="CCCCFF"/>
              </a:buClr>
              <a:buNone/>
            </a:pPr>
            <a:r>
              <a:rPr lang="hr-HR" i="1" u="sng" kern="0" dirty="0" smtClean="0">
                <a:solidFill>
                  <a:srgbClr val="000000"/>
                </a:solidFill>
              </a:rPr>
              <a:t>9.Intelektualizacija</a:t>
            </a:r>
          </a:p>
          <a:p>
            <a:pPr lvl="0" fontAlgn="base">
              <a:spcBef>
                <a:spcPct val="20000"/>
              </a:spcBef>
              <a:spcAft>
                <a:spcPct val="0"/>
              </a:spcAft>
              <a:buClr>
                <a:srgbClr val="CCCCFF"/>
              </a:buClr>
            </a:pPr>
            <a:r>
              <a:rPr lang="hr-HR" i="1" u="sng" kern="0" dirty="0">
                <a:solidFill>
                  <a:srgbClr val="000000"/>
                </a:solidFill>
              </a:rPr>
              <a:t>A</a:t>
            </a:r>
            <a:r>
              <a:rPr lang="hr-HR" i="1" kern="0" dirty="0" smtClean="0">
                <a:solidFill>
                  <a:srgbClr val="000000"/>
                </a:solidFill>
              </a:rPr>
              <a:t>naliza </a:t>
            </a:r>
            <a:r>
              <a:rPr lang="hr-HR" i="1" kern="0" dirty="0">
                <a:solidFill>
                  <a:srgbClr val="000000"/>
                </a:solidFill>
              </a:rPr>
              <a:t>nekog problema u čiso intelektualnim pojmovima do te mjere da se zanemare ili isključe </a:t>
            </a:r>
            <a:r>
              <a:rPr lang="hr-HR" i="1" kern="0" dirty="0" smtClean="0">
                <a:solidFill>
                  <a:srgbClr val="000000"/>
                </a:solidFill>
              </a:rPr>
              <a:t>emocije.</a:t>
            </a:r>
          </a:p>
          <a:p>
            <a:pPr lvl="0" fontAlgn="base">
              <a:spcBef>
                <a:spcPct val="20000"/>
              </a:spcBef>
              <a:spcAft>
                <a:spcPct val="0"/>
              </a:spcAft>
              <a:buClr>
                <a:srgbClr val="CCCCFF"/>
              </a:buClr>
              <a:buFont typeface="Wingdings" panose="05000000000000000000" pitchFamily="2" charset="2"/>
              <a:buChar char="Ø"/>
            </a:pPr>
            <a:r>
              <a:rPr lang="hr-HR" i="1" kern="0" dirty="0" smtClean="0">
                <a:solidFill>
                  <a:srgbClr val="000000"/>
                </a:solidFill>
              </a:rPr>
              <a:t>p</a:t>
            </a:r>
            <a:r>
              <a:rPr lang="hr-HR" i="1" kern="0" dirty="0" smtClean="0">
                <a:solidFill>
                  <a:srgbClr val="333333"/>
                </a:solidFill>
              </a:rPr>
              <a:t>rimjer</a:t>
            </a:r>
            <a:r>
              <a:rPr lang="hr-HR" i="1" kern="0" dirty="0">
                <a:solidFill>
                  <a:srgbClr val="333333"/>
                </a:solidFill>
              </a:rPr>
              <a:t>: učenik koji “sve zna”</a:t>
            </a:r>
          </a:p>
          <a:p>
            <a:pPr marL="342900" lvl="0" indent="-342900" fontAlgn="base">
              <a:spcBef>
                <a:spcPct val="20000"/>
              </a:spcBef>
              <a:spcAft>
                <a:spcPct val="0"/>
              </a:spcAft>
              <a:buClr>
                <a:srgbClr val="CCCCFF"/>
              </a:buClr>
              <a:buNone/>
            </a:pPr>
            <a:r>
              <a:rPr lang="hr-HR" i="1" u="sng" kern="0" dirty="0" smtClean="0">
                <a:solidFill>
                  <a:srgbClr val="000000"/>
                </a:solidFill>
              </a:rPr>
              <a:t>10.Izolacija</a:t>
            </a:r>
          </a:p>
          <a:p>
            <a:pPr fontAlgn="base">
              <a:spcBef>
                <a:spcPct val="20000"/>
              </a:spcBef>
              <a:spcAft>
                <a:spcPct val="0"/>
              </a:spcAft>
              <a:buClr>
                <a:srgbClr val="CCCCFF"/>
              </a:buClr>
            </a:pPr>
            <a:r>
              <a:rPr lang="hr-HR" i="1" u="sng" kern="0" dirty="0">
                <a:solidFill>
                  <a:srgbClr val="000000"/>
                </a:solidFill>
              </a:rPr>
              <a:t>O</a:t>
            </a:r>
            <a:r>
              <a:rPr lang="hr-HR" i="1" kern="0" dirty="0" smtClean="0">
                <a:solidFill>
                  <a:srgbClr val="000000"/>
                </a:solidFill>
              </a:rPr>
              <a:t>soba </a:t>
            </a:r>
            <a:r>
              <a:rPr lang="hr-HR" i="1" kern="0" dirty="0">
                <a:solidFill>
                  <a:srgbClr val="000000"/>
                </a:solidFill>
              </a:rPr>
              <a:t>je svjesna svojih emocija, ali ih ne povezuje sa svojim </a:t>
            </a:r>
            <a:r>
              <a:rPr lang="hr-HR" i="1" kern="0" dirty="0" smtClean="0">
                <a:solidFill>
                  <a:srgbClr val="000000"/>
                </a:solidFill>
              </a:rPr>
              <a:t>ponašanjem</a:t>
            </a:r>
          </a:p>
          <a:p>
            <a:pPr fontAlgn="base">
              <a:spcBef>
                <a:spcPct val="20000"/>
              </a:spcBef>
              <a:spcAft>
                <a:spcPct val="0"/>
              </a:spcAft>
              <a:buClr>
                <a:srgbClr val="CCCCFF"/>
              </a:buClr>
              <a:buFont typeface="Wingdings" panose="05000000000000000000" pitchFamily="2" charset="2"/>
              <a:buChar char="Ø"/>
            </a:pPr>
            <a:r>
              <a:rPr lang="hr-HR" i="1" kern="0" dirty="0">
                <a:solidFill>
                  <a:srgbClr val="000000"/>
                </a:solidFill>
              </a:rPr>
              <a:t>p</a:t>
            </a:r>
            <a:r>
              <a:rPr lang="hr-HR" i="1" kern="0" dirty="0" smtClean="0">
                <a:solidFill>
                  <a:srgbClr val="333333"/>
                </a:solidFill>
              </a:rPr>
              <a:t>rimjer</a:t>
            </a:r>
            <a:r>
              <a:rPr lang="hr-HR" i="1" kern="0" dirty="0">
                <a:solidFill>
                  <a:srgbClr val="333333"/>
                </a:solidFill>
              </a:rPr>
              <a:t>: “Ljut sam što su mi s prošlog sata pobjegli svi učenici, ali nisam im zato danas podijelio jedinice</a:t>
            </a:r>
            <a:r>
              <a:rPr lang="hr-HR" i="1" kern="0" dirty="0" smtClean="0">
                <a:solidFill>
                  <a:srgbClr val="333333"/>
                </a:solidFill>
              </a:rPr>
              <a:t>”</a:t>
            </a:r>
          </a:p>
          <a:p>
            <a:pPr fontAlgn="base">
              <a:spcBef>
                <a:spcPct val="20000"/>
              </a:spcBef>
              <a:spcAft>
                <a:spcPct val="0"/>
              </a:spcAft>
              <a:buClr>
                <a:srgbClr val="CCCCFF"/>
              </a:buClr>
            </a:pPr>
            <a:endParaRPr lang="hr-HR" i="1" kern="0" dirty="0">
              <a:solidFill>
                <a:srgbClr val="333333"/>
              </a:solidFill>
              <a:latin typeface="Arial"/>
            </a:endParaRPr>
          </a:p>
          <a:p>
            <a:endParaRPr lang="hr-HR" dirty="0" smtClean="0"/>
          </a:p>
        </p:txBody>
      </p:sp>
      <p:sp>
        <p:nvSpPr>
          <p:cNvPr id="4" name="Content Placeholder 3"/>
          <p:cNvSpPr>
            <a:spLocks noGrp="1"/>
          </p:cNvSpPr>
          <p:nvPr>
            <p:ph sz="half" idx="2"/>
          </p:nvPr>
        </p:nvSpPr>
        <p:spPr/>
        <p:txBody>
          <a:bodyPr>
            <a:normAutofit fontScale="85000" lnSpcReduction="10000"/>
          </a:bodyPr>
          <a:lstStyle/>
          <a:p>
            <a:pPr marL="342900" lvl="0" indent="-342900" fontAlgn="base">
              <a:lnSpc>
                <a:spcPct val="100000"/>
              </a:lnSpc>
              <a:spcBef>
                <a:spcPct val="20000"/>
              </a:spcBef>
              <a:spcAft>
                <a:spcPct val="0"/>
              </a:spcAft>
              <a:buClr>
                <a:srgbClr val="CCCCFF"/>
              </a:buClr>
              <a:buNone/>
            </a:pPr>
            <a:r>
              <a:rPr lang="hr-HR" i="1" u="sng" kern="0" dirty="0">
                <a:solidFill>
                  <a:srgbClr val="000000"/>
                </a:solidFill>
              </a:rPr>
              <a:t>11.Racionalizacija</a:t>
            </a:r>
          </a:p>
          <a:p>
            <a:pPr fontAlgn="base">
              <a:lnSpc>
                <a:spcPct val="100000"/>
              </a:lnSpc>
              <a:spcBef>
                <a:spcPct val="20000"/>
              </a:spcBef>
              <a:spcAft>
                <a:spcPct val="0"/>
              </a:spcAft>
              <a:buClr>
                <a:srgbClr val="CCCCFF"/>
              </a:buClr>
            </a:pPr>
            <a:r>
              <a:rPr lang="hr-HR" i="1" kern="0" dirty="0" smtClean="0">
                <a:solidFill>
                  <a:srgbClr val="000000"/>
                </a:solidFill>
              </a:rPr>
              <a:t>Svome </a:t>
            </a:r>
            <a:r>
              <a:rPr lang="hr-HR" i="1" kern="0" dirty="0">
                <a:solidFill>
                  <a:srgbClr val="000000"/>
                </a:solidFill>
              </a:rPr>
              <a:t>ponašanju dajemo logičko objašnjenje, iako za njega nemamo jasne </a:t>
            </a:r>
            <a:r>
              <a:rPr lang="hr-HR" i="1" kern="0" dirty="0" smtClean="0">
                <a:solidFill>
                  <a:srgbClr val="000000"/>
                </a:solidFill>
              </a:rPr>
              <a:t>motive</a:t>
            </a:r>
          </a:p>
          <a:p>
            <a:pPr fontAlgn="base">
              <a:lnSpc>
                <a:spcPct val="100000"/>
              </a:lnSpc>
              <a:spcBef>
                <a:spcPct val="20000"/>
              </a:spcBef>
              <a:spcAft>
                <a:spcPct val="0"/>
              </a:spcAft>
              <a:buClr>
                <a:srgbClr val="CCCCFF"/>
              </a:buClr>
            </a:pPr>
            <a:r>
              <a:rPr lang="hr-HR" i="1" kern="0" dirty="0">
                <a:solidFill>
                  <a:srgbClr val="000000"/>
                </a:solidFill>
              </a:rPr>
              <a:t>p</a:t>
            </a:r>
            <a:r>
              <a:rPr lang="hr-HR" i="1" kern="0" dirty="0" smtClean="0">
                <a:solidFill>
                  <a:srgbClr val="333333"/>
                </a:solidFill>
              </a:rPr>
              <a:t>rimjer</a:t>
            </a:r>
            <a:r>
              <a:rPr lang="hr-HR" i="1" kern="0" dirty="0">
                <a:solidFill>
                  <a:srgbClr val="333333"/>
                </a:solidFill>
              </a:rPr>
              <a:t>: “Nisam naučio jer...”</a:t>
            </a:r>
          </a:p>
          <a:p>
            <a:pPr marL="342900" lvl="0" indent="-342900" fontAlgn="base">
              <a:lnSpc>
                <a:spcPct val="100000"/>
              </a:lnSpc>
              <a:spcBef>
                <a:spcPct val="20000"/>
              </a:spcBef>
              <a:spcAft>
                <a:spcPct val="0"/>
              </a:spcAft>
              <a:buClr>
                <a:srgbClr val="CCCCFF"/>
              </a:buClr>
              <a:buNone/>
            </a:pPr>
            <a:r>
              <a:rPr lang="hr-HR" i="1" u="sng" kern="0" dirty="0">
                <a:solidFill>
                  <a:srgbClr val="000000"/>
                </a:solidFill>
              </a:rPr>
              <a:t>12.Regresija</a:t>
            </a:r>
          </a:p>
          <a:p>
            <a:pPr fontAlgn="base">
              <a:lnSpc>
                <a:spcPct val="100000"/>
              </a:lnSpc>
              <a:spcBef>
                <a:spcPct val="20000"/>
              </a:spcBef>
              <a:spcAft>
                <a:spcPct val="0"/>
              </a:spcAft>
              <a:buClr>
                <a:srgbClr val="CCCCFF"/>
              </a:buClr>
            </a:pPr>
            <a:r>
              <a:rPr lang="hr-HR" i="1" kern="0" dirty="0">
                <a:solidFill>
                  <a:srgbClr val="000000"/>
                </a:solidFill>
              </a:rPr>
              <a:t>P</a:t>
            </a:r>
            <a:r>
              <a:rPr lang="hr-HR" i="1" kern="0" dirty="0" smtClean="0">
                <a:solidFill>
                  <a:srgbClr val="000000"/>
                </a:solidFill>
              </a:rPr>
              <a:t>ovratak </a:t>
            </a:r>
            <a:r>
              <a:rPr lang="hr-HR" i="1" kern="0" dirty="0">
                <a:solidFill>
                  <a:srgbClr val="000000"/>
                </a:solidFill>
              </a:rPr>
              <a:t>na doba ranijeg psihičkog </a:t>
            </a:r>
            <a:r>
              <a:rPr lang="hr-HR" i="1" kern="0" dirty="0" smtClean="0">
                <a:solidFill>
                  <a:srgbClr val="000000"/>
                </a:solidFill>
              </a:rPr>
              <a:t>razvoja</a:t>
            </a:r>
          </a:p>
          <a:p>
            <a:pPr fontAlgn="base">
              <a:lnSpc>
                <a:spcPct val="100000"/>
              </a:lnSpc>
              <a:spcBef>
                <a:spcPct val="20000"/>
              </a:spcBef>
              <a:spcAft>
                <a:spcPct val="0"/>
              </a:spcAft>
              <a:buClr>
                <a:srgbClr val="CCCCFF"/>
              </a:buClr>
              <a:buFont typeface="Wingdings" panose="05000000000000000000" pitchFamily="2" charset="2"/>
              <a:buChar char="Ø"/>
            </a:pPr>
            <a:r>
              <a:rPr lang="hr-HR" i="1" kern="0" dirty="0" smtClean="0">
                <a:solidFill>
                  <a:srgbClr val="000000"/>
                </a:solidFill>
              </a:rPr>
              <a:t>p</a:t>
            </a:r>
            <a:r>
              <a:rPr lang="hr-HR" i="1" kern="0" dirty="0" smtClean="0">
                <a:solidFill>
                  <a:srgbClr val="333333"/>
                </a:solidFill>
              </a:rPr>
              <a:t>rimjer</a:t>
            </a:r>
            <a:r>
              <a:rPr lang="hr-HR" i="1" kern="0" dirty="0">
                <a:solidFill>
                  <a:srgbClr val="333333"/>
                </a:solidFill>
              </a:rPr>
              <a:t>: reagiranje suzama na lošu ocjenu</a:t>
            </a:r>
          </a:p>
          <a:p>
            <a:endParaRPr lang="hr-HR" dirty="0"/>
          </a:p>
        </p:txBody>
      </p:sp>
    </p:spTree>
    <p:extLst>
      <p:ext uri="{BB962C8B-B14F-4D97-AF65-F5344CB8AC3E}">
        <p14:creationId xmlns:p14="http://schemas.microsoft.com/office/powerpoint/2010/main" val="3994676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 – OSNOVNI PSIHODINAMSKI POJMOVI</a:t>
            </a:r>
            <a:endParaRPr lang="hr-HR" dirty="0"/>
          </a:p>
        </p:txBody>
      </p:sp>
      <p:sp>
        <p:nvSpPr>
          <p:cNvPr id="3" name="Content Placeholder 2"/>
          <p:cNvSpPr>
            <a:spLocks noGrp="1"/>
          </p:cNvSpPr>
          <p:nvPr>
            <p:ph sz="half" idx="1"/>
          </p:nvPr>
        </p:nvSpPr>
        <p:spPr/>
        <p:txBody>
          <a:bodyPr>
            <a:normAutofit fontScale="47500" lnSpcReduction="20000"/>
          </a:bodyPr>
          <a:lstStyle/>
          <a:p>
            <a:r>
              <a:rPr lang="hr-HR" b="1" u="sng" dirty="0" smtClean="0"/>
              <a:t>KONFLIKT</a:t>
            </a:r>
            <a:r>
              <a:rPr lang="hr-HR" dirty="0" smtClean="0"/>
              <a:t> – istodobno djelovanje suprotnih pobuda, želja i tendencija koje se uzajamno isključuju, ili stanje osobe kada su bili aktivirani suprotni impulsi ili suprotne tendencije odgovora; svakodnevne zabrane ili neurotske pojave, npr. između super ega i ida (destruktivni impuls vs. moralna zabrana)</a:t>
            </a:r>
          </a:p>
          <a:p>
            <a:r>
              <a:rPr lang="hr-HR" b="1" u="sng" dirty="0" smtClean="0"/>
              <a:t>KOMPLEKS </a:t>
            </a:r>
            <a:r>
              <a:rPr lang="hr-HR" dirty="0" smtClean="0"/>
              <a:t>– emocionalno obojeni konflikt koji je potisnut u nesvjesno, npr. Edipov kompleks</a:t>
            </a:r>
          </a:p>
          <a:p>
            <a:r>
              <a:rPr lang="hr-HR" b="1" u="sng" dirty="0" smtClean="0"/>
              <a:t>FRUSTRACIJA</a:t>
            </a:r>
            <a:r>
              <a:rPr lang="hr-HR" dirty="0" smtClean="0"/>
              <a:t> – zaustavljanje ili ometanje tekuće aktivnosti upravljene cilju, osjećaj nelagode; najčešće izaziva mehanizme obrane kao </a:t>
            </a:r>
            <a:r>
              <a:rPr lang="hr-HR" i="1" dirty="0" smtClean="0"/>
              <a:t>potiskivanje; npr. </a:t>
            </a:r>
            <a:r>
              <a:rPr lang="hr-HR" dirty="0"/>
              <a:t>n</a:t>
            </a:r>
            <a:r>
              <a:rPr lang="hr-HR" dirty="0" smtClean="0"/>
              <a:t>eprimjereno rješavanje školske traume izaziva odbojnost prema školi i školovanju.</a:t>
            </a:r>
            <a:r>
              <a:rPr lang="hr-HR" dirty="0"/>
              <a:t> </a:t>
            </a:r>
            <a:endParaRPr lang="hr-HR" dirty="0" smtClean="0"/>
          </a:p>
          <a:p>
            <a:r>
              <a:rPr lang="hr-HR" b="1" u="sng" dirty="0" smtClean="0"/>
              <a:t>TRAUMA</a:t>
            </a:r>
            <a:r>
              <a:rPr lang="hr-HR" dirty="0" smtClean="0"/>
              <a:t> </a:t>
            </a:r>
            <a:r>
              <a:rPr lang="hr-HR" dirty="0"/>
              <a:t>– se smatra mučnim i značajnim doživljajem (što je ranije nastala to je značajnija). Taj je doživljaj posljedica naglog porasta potrebe koja se ne može zadovoljiti zbog odsuća objekta. Zbog toga gubitak objekta izaziva anksioznost kao nagovještaj traume, koja će nastupiti porastom potrebe, negdje u budućnosti.</a:t>
            </a:r>
          </a:p>
          <a:p>
            <a:endParaRPr lang="hr-HR" dirty="0"/>
          </a:p>
        </p:txBody>
      </p:sp>
      <p:sp>
        <p:nvSpPr>
          <p:cNvPr id="4" name="Content Placeholder 3"/>
          <p:cNvSpPr>
            <a:spLocks noGrp="1"/>
          </p:cNvSpPr>
          <p:nvPr>
            <p:ph sz="half" idx="2"/>
          </p:nvPr>
        </p:nvSpPr>
        <p:spPr/>
        <p:txBody>
          <a:bodyPr>
            <a:normAutofit fontScale="47500" lnSpcReduction="20000"/>
          </a:bodyPr>
          <a:lstStyle/>
          <a:p>
            <a:r>
              <a:rPr lang="hr-HR" b="1" u="sng" dirty="0" smtClean="0"/>
              <a:t>TRANSFER ILI TRANSFERENCIJA </a:t>
            </a:r>
            <a:r>
              <a:rPr lang="hr-HR" dirty="0" smtClean="0"/>
              <a:t>je nesvjestan pomak emocija s jednog objekta na drugi; prošlost u sadašnjosti, „djetinjstvo u sadašnjosti”; česta ambivalencija prema nastavnicima u adolescenciji. Kada je edukator u stanju prepoznati transfer to je velika pomoć, jer stvaralački usmjeren, pozitivan i uspješno razrađen negativni transfer je izuzetno motivirajući za učenika. Dolazi do emocionalne promjene učenikove ličnosti, što je osnovni zadatak odgojnog procesa.</a:t>
            </a:r>
          </a:p>
          <a:p>
            <a:r>
              <a:rPr lang="hr-HR" b="1" u="sng" dirty="0" smtClean="0"/>
              <a:t>KONTRATRANSFER ILI KONTRATRANSFERENCIJA </a:t>
            </a:r>
            <a:r>
              <a:rPr lang="hr-HR" dirty="0" smtClean="0"/>
              <a:t>– predstavlja buđenje nastavnikovih potisnutih osjećaja u odnosu na učenika, unatoč nastojanju da bude neutralan i objektivan. Kontratransferni otpor rezultat je nastavnikove ličnosti koji se ne može izbjeći, ali se može spoznati i kontrolirati u smislu usmjeravanja u pozitivno smjeru i iskorištavanja njegove energetske nabijenosti za rješavanje zadataka.</a:t>
            </a:r>
          </a:p>
          <a:p>
            <a:pPr>
              <a:buFont typeface="Wingdings" panose="05000000000000000000" pitchFamily="2" charset="2"/>
              <a:buChar char="Ø"/>
            </a:pPr>
            <a:r>
              <a:rPr lang="hr-HR" dirty="0" smtClean="0"/>
              <a:t>Pojam zauzima središnje mjesto u psihoterapijskoj pedagogiji.</a:t>
            </a:r>
          </a:p>
          <a:p>
            <a:pPr>
              <a:buFont typeface="Wingdings" panose="05000000000000000000" pitchFamily="2" charset="2"/>
              <a:buChar char="Ø"/>
            </a:pPr>
            <a:r>
              <a:rPr lang="hr-HR" dirty="0" smtClean="0"/>
              <a:t>Svatko ide tako daleko u edukaciji učenika, koliko mu dopušta njegov kontratransfer.</a:t>
            </a:r>
          </a:p>
          <a:p>
            <a:pPr>
              <a:buFont typeface="Wingdings" panose="05000000000000000000" pitchFamily="2" charset="2"/>
              <a:buChar char="Ø"/>
            </a:pPr>
            <a:r>
              <a:rPr lang="hr-HR" dirty="0" smtClean="0"/>
              <a:t>Otpor kojeg pruža sam edukator! Kada se pretvori u sredstvo edukacije prestaje biti otporom. (npr. </a:t>
            </a:r>
            <a:r>
              <a:rPr lang="hr-HR" dirty="0"/>
              <a:t>n</a:t>
            </a:r>
            <a:r>
              <a:rPr lang="hr-HR" dirty="0" smtClean="0"/>
              <a:t>egativan stav prema određenom učeniku, ukoliko je prepoznat može koristiti nastavniku da preispita i upozna vlastitu ličnost te imperativ da svoje negativne emocije prema učeniku sublimira u razradu didaktičkih principa)</a:t>
            </a:r>
          </a:p>
          <a:p>
            <a:pPr>
              <a:buFont typeface="Wingdings" panose="05000000000000000000" pitchFamily="2" charset="2"/>
              <a:buChar char="Ø"/>
            </a:pPr>
            <a:r>
              <a:rPr lang="hr-HR" dirty="0" smtClean="0"/>
              <a:t>Pozitivan kontratransfer doprinosi većem zalaganju nastavnika u radu s učenicima.</a:t>
            </a:r>
            <a:endParaRPr lang="hr-HR" dirty="0"/>
          </a:p>
        </p:txBody>
      </p:sp>
    </p:spTree>
    <p:extLst>
      <p:ext uri="{BB962C8B-B14F-4D97-AF65-F5344CB8AC3E}">
        <p14:creationId xmlns:p14="http://schemas.microsoft.com/office/powerpoint/2010/main" val="3376909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PSIHOTERAPIJSKA PEDAGOGIJA – OSNOVNI PSIHODINAMSKI POJMOVI</a:t>
            </a:r>
          </a:p>
        </p:txBody>
      </p:sp>
      <p:sp>
        <p:nvSpPr>
          <p:cNvPr id="3" name="Content Placeholder 2"/>
          <p:cNvSpPr>
            <a:spLocks noGrp="1"/>
          </p:cNvSpPr>
          <p:nvPr>
            <p:ph sz="half" idx="1"/>
          </p:nvPr>
        </p:nvSpPr>
        <p:spPr/>
        <p:txBody>
          <a:bodyPr>
            <a:normAutofit fontScale="47500" lnSpcReduction="20000"/>
          </a:bodyPr>
          <a:lstStyle/>
          <a:p>
            <a:r>
              <a:rPr lang="hr-HR" b="1" u="sng" dirty="0" smtClean="0"/>
              <a:t>OTPOR</a:t>
            </a:r>
            <a:r>
              <a:rPr lang="hr-HR" dirty="0" smtClean="0"/>
              <a:t> – suprotstavljanje svakom pokušaju da se nesvjesni sadržaj prebaci u svjesno</a:t>
            </a:r>
          </a:p>
          <a:p>
            <a:pPr>
              <a:buFont typeface="Wingdings" panose="05000000000000000000" pitchFamily="2" charset="2"/>
              <a:buChar char="Ø"/>
            </a:pPr>
            <a:r>
              <a:rPr lang="hr-HR" dirty="0" smtClean="0"/>
              <a:t>nastojimo sačuvati dobar odnos sa strogim super egom uz istodobno ulaganje  nesvjesnih zabranjenih želja – osnova ljudske egzistencije</a:t>
            </a:r>
          </a:p>
          <a:p>
            <a:pPr>
              <a:buFont typeface="Wingdings" panose="05000000000000000000" pitchFamily="2" charset="2"/>
              <a:buChar char="Ø"/>
            </a:pPr>
            <a:r>
              <a:rPr lang="hr-HR" dirty="0" smtClean="0"/>
              <a:t>Obrane su u službi otpora, a otpor je oporba istini.</a:t>
            </a:r>
          </a:p>
          <a:p>
            <a:pPr>
              <a:buFont typeface="Wingdings" panose="05000000000000000000" pitchFamily="2" charset="2"/>
              <a:buChar char="Ø"/>
            </a:pPr>
            <a:r>
              <a:rPr lang="hr-HR" dirty="0" smtClean="0"/>
              <a:t>Zaboravljanje, promjena stava, stvaranje tzv. logičkih sustava, sve je to u službi čuvanja dosadašnjeg stanja, zbog čega mnogi odbacuju kvalitetniju i evolutivno zreliju ličnost (op.znanstvene paradigme – nemir većine prilikom novih otkrića).</a:t>
            </a:r>
          </a:p>
          <a:p>
            <a:r>
              <a:rPr lang="hr-HR" b="1" u="sng" dirty="0" smtClean="0"/>
              <a:t>INTERPRETACIJA </a:t>
            </a:r>
            <a:r>
              <a:rPr lang="hr-HR" dirty="0" smtClean="0"/>
              <a:t>– ima zadatak privući učenikovu pažnju na znakove njegovih otpora da bi se oni oslabili. Učeniku se interpretacijom nepoznatim sadržajima opisuje poznatim izrazima. Priča je najbolji oblik interpretacije</a:t>
            </a:r>
          </a:p>
          <a:p>
            <a:r>
              <a:rPr lang="hr-HR" b="1" u="sng" dirty="0" smtClean="0"/>
              <a:t>KONFRONTACIJA – </a:t>
            </a:r>
            <a:r>
              <a:rPr lang="hr-HR" dirty="0" smtClean="0"/>
              <a:t>suočavanje ili sučeljavanje učenika s njegovim izjavama ili ponašanjem, pri čemu se ne daju interpretacije, već mu se samo još jednom ponovi njihov sadržaj.</a:t>
            </a:r>
          </a:p>
          <a:p>
            <a:r>
              <a:rPr lang="hr-HR" b="1" u="sng" dirty="0" smtClean="0"/>
              <a:t>KLARIFIKACIJA – </a:t>
            </a:r>
            <a:r>
              <a:rPr lang="hr-HR" dirty="0" smtClean="0"/>
              <a:t>kao i konfrontacija, priprema za interpretaciju, time se uklanja dvosmislenost.</a:t>
            </a:r>
          </a:p>
          <a:p>
            <a:r>
              <a:rPr lang="hr-HR" b="1" u="sng" dirty="0" smtClean="0"/>
              <a:t>PRORADA-</a:t>
            </a:r>
            <a:r>
              <a:rPr lang="hr-HR" dirty="0" smtClean="0"/>
              <a:t> pomaže se učeniku da bolje razumije svoje nesvjesno. Riječ je o neprestanoj konfrontaciji s učenikovim konfliktima i ostalim prisutnim sadržajima koji postaju vidljivi kroz učenikove aktivnosti ili njegove rezultate rada.</a:t>
            </a:r>
            <a:endParaRPr lang="hr-HR" b="1" u="sng" dirty="0" smtClean="0"/>
          </a:p>
          <a:p>
            <a:endParaRPr lang="hr-HR" dirty="0"/>
          </a:p>
        </p:txBody>
      </p:sp>
      <p:sp>
        <p:nvSpPr>
          <p:cNvPr id="4" name="Content Placeholder 3"/>
          <p:cNvSpPr>
            <a:spLocks noGrp="1"/>
          </p:cNvSpPr>
          <p:nvPr>
            <p:ph sz="half" idx="2"/>
          </p:nvPr>
        </p:nvSpPr>
        <p:spPr/>
        <p:txBody>
          <a:bodyPr>
            <a:normAutofit fontScale="47500" lnSpcReduction="20000"/>
          </a:bodyPr>
          <a:lstStyle/>
          <a:p>
            <a:r>
              <a:rPr lang="hr-HR" dirty="0"/>
              <a:t>U učenika je po Goldblatu </a:t>
            </a:r>
            <a:r>
              <a:rPr lang="hr-HR" b="1" u="sng" dirty="0"/>
              <a:t>otpor </a:t>
            </a:r>
            <a:r>
              <a:rPr lang="hr-HR" dirty="0"/>
              <a:t>veliki zato što:</a:t>
            </a:r>
          </a:p>
          <a:p>
            <a:pPr>
              <a:buFont typeface="Wingdings" panose="05000000000000000000" pitchFamily="2" charset="2"/>
              <a:buChar char="Ø"/>
            </a:pPr>
            <a:r>
              <a:rPr lang="hr-HR" dirty="0"/>
              <a:t>Nije krenuo u školu po vlastitoj želji, već je u nju doveden.</a:t>
            </a:r>
          </a:p>
          <a:p>
            <a:pPr>
              <a:buFont typeface="Wingdings" panose="05000000000000000000" pitchFamily="2" charset="2"/>
              <a:buChar char="Ø"/>
            </a:pPr>
            <a:r>
              <a:rPr lang="hr-HR" dirty="0"/>
              <a:t>Ne vidi cilj svog školovanja, zbog čega nije spreman na napor u promjeni.</a:t>
            </a:r>
          </a:p>
          <a:p>
            <a:pPr>
              <a:buFont typeface="Wingdings" panose="05000000000000000000" pitchFamily="2" charset="2"/>
              <a:buChar char="Ø"/>
            </a:pPr>
            <a:r>
              <a:rPr lang="hr-HR" dirty="0"/>
              <a:t>Školovanje izravno ugrožava učenikove želje, jer su im školske obaveze suprotstavljene.</a:t>
            </a:r>
          </a:p>
          <a:p>
            <a:pPr>
              <a:buFont typeface="Wingdings" panose="05000000000000000000" pitchFamily="2" charset="2"/>
              <a:buChar char="Ø"/>
            </a:pPr>
            <a:r>
              <a:rPr lang="hr-HR" dirty="0"/>
              <a:t>Tzv. </a:t>
            </a:r>
            <a:r>
              <a:rPr lang="hr-HR" i="1" dirty="0" smtClean="0"/>
              <a:t>acting </a:t>
            </a:r>
            <a:r>
              <a:rPr lang="hr-HR" i="1" dirty="0"/>
              <a:t>out </a:t>
            </a:r>
            <a:r>
              <a:rPr lang="hr-HR" dirty="0"/>
              <a:t>pojava kada se transferna reakcija agira ponašanjem u školske je djece pojačana. Učenik još nije razvio sposobnost mentalne obrade problema, već ih rješava tijelom i akcijom.</a:t>
            </a:r>
          </a:p>
          <a:p>
            <a:pPr>
              <a:buFont typeface="Wingdings" panose="05000000000000000000" pitchFamily="2" charset="2"/>
              <a:buChar char="Ø"/>
            </a:pPr>
            <a:r>
              <a:rPr lang="hr-HR" dirty="0"/>
              <a:t>Dijete upotrebljava nezrele obrane kao što su  npr. </a:t>
            </a:r>
            <a:r>
              <a:rPr lang="hr-HR" i="1" dirty="0"/>
              <a:t>splitting</a:t>
            </a:r>
            <a:r>
              <a:rPr lang="hr-HR" dirty="0"/>
              <a:t> ili projekcija, a takve je obrane teže otkloniti nego one koje pripadaju zrelijoj grupi.</a:t>
            </a:r>
          </a:p>
          <a:p>
            <a:pPr>
              <a:buFont typeface="Wingdings" panose="05000000000000000000" pitchFamily="2" charset="2"/>
              <a:buChar char="Ø"/>
            </a:pPr>
            <a:r>
              <a:rPr lang="hr-HR" dirty="0"/>
              <a:t>Dijete bježi od negativnog transfera čime stvara obranu na obranu ili na impulzivnu reakciju koja se onda teže dovodi u sučeljenje.</a:t>
            </a:r>
          </a:p>
          <a:p>
            <a:pPr>
              <a:buFont typeface="Wingdings" panose="05000000000000000000" pitchFamily="2" charset="2"/>
              <a:buChar char="Ø"/>
            </a:pPr>
            <a:r>
              <a:rPr lang="hr-HR" dirty="0"/>
              <a:t>Učenikova prošlost je vrlo blizu, pa svježina nedavnih frustracija otežava spremnost za suočenje s vlastitim konfliktima.</a:t>
            </a:r>
          </a:p>
          <a:p>
            <a:pPr>
              <a:buFont typeface="Wingdings" panose="05000000000000000000" pitchFamily="2" charset="2"/>
              <a:buChar char="Ø"/>
            </a:pPr>
            <a:r>
              <a:rPr lang="hr-HR" dirty="0"/>
              <a:t>Učenik je veoma sklon eksternalizaciji, probleme često projicira na okolinu, pa je otežano razumijevanje nesporazuma, jer </a:t>
            </a:r>
            <a:r>
              <a:rPr lang="hr-HR" dirty="0" smtClean="0"/>
              <a:t>se </a:t>
            </a:r>
            <a:r>
              <a:rPr lang="hr-HR" dirty="0"/>
              <a:t>za njih uvijek okrivljuje „onaj drugi”.</a:t>
            </a:r>
          </a:p>
          <a:p>
            <a:endParaRPr lang="hr-HR" dirty="0"/>
          </a:p>
        </p:txBody>
      </p:sp>
    </p:spTree>
    <p:extLst>
      <p:ext uri="{BB962C8B-B14F-4D97-AF65-F5344CB8AC3E}">
        <p14:creationId xmlns:p14="http://schemas.microsoft.com/office/powerpoint/2010/main" val="406730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2400" dirty="0" smtClean="0"/>
              <a:t>MOGUĆNOST IMPLEMENTACIJE RAZLIČITIH PSIHOTERAPIJSKIH TEHNIKA I SPOZNAJA U NASTAVU – cjeloživotno obrazovanje</a:t>
            </a:r>
            <a:endParaRPr lang="hr-HR" sz="24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74828" y="988608"/>
            <a:ext cx="2788920" cy="4871258"/>
          </a:xfrm>
        </p:spPr>
      </p:pic>
      <p:sp>
        <p:nvSpPr>
          <p:cNvPr id="4" name="Text Placeholder 3"/>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hr-HR" dirty="0"/>
              <a:t>Savez psihoterapijskih udruga Hrvatske (SPUH) je organizacija usmjerena prema razvoju i promicanju psihoterapije sukladno europskim standardima. Cilj mu je osiguranje uvjeta za uspostavu zvanja psihoterapeuta i ujednačavanje psihoterapijske prakse.</a:t>
            </a:r>
          </a:p>
          <a:p>
            <a:pPr marL="285750" indent="-285750">
              <a:buFont typeface="Arial" panose="020B0604020202020204" pitchFamily="34" charset="0"/>
              <a:buChar char="•"/>
            </a:pPr>
            <a:r>
              <a:rPr lang="hr-HR" dirty="0"/>
              <a:t>Psihoterapijske udruge udružene u Savez psihoterapijskih udruga Hrvatske (SPUH), kao članice Europske Asocijacije za Psihoterapiju (EAP), organiziraju edukacije iz psihoterapije prema europskim standardima nakon završetka kojih se stječe europska diploma (ECP). Udruge rade na zakonodavnom uređenju potrebnom za uspostavu zvanja psihoterapeuta te na promicanju psihoterapije organizacijom: seminara, radionica, promidžbenih aktivnosti i nakladničke </a:t>
            </a:r>
            <a:r>
              <a:rPr lang="hr-HR" dirty="0" smtClean="0"/>
              <a:t>djelatnosti.</a:t>
            </a:r>
          </a:p>
          <a:p>
            <a:pPr marL="285750" indent="-285750">
              <a:buFont typeface="Arial" panose="020B0604020202020204" pitchFamily="34" charset="0"/>
              <a:buChar char="•"/>
            </a:pPr>
            <a:r>
              <a:rPr lang="hr-HR" dirty="0" smtClean="0">
                <a:hlinkClick r:id="rId4"/>
              </a:rPr>
              <a:t>https</a:t>
            </a:r>
            <a:r>
              <a:rPr lang="hr-HR" dirty="0">
                <a:hlinkClick r:id="rId4"/>
              </a:rPr>
              <a:t>://www.savez-spuh.hr/</a:t>
            </a:r>
            <a:endParaRPr lang="hr-HR" dirty="0"/>
          </a:p>
          <a:p>
            <a:endParaRPr lang="hr-HR" dirty="0"/>
          </a:p>
        </p:txBody>
      </p:sp>
    </p:spTree>
    <p:extLst>
      <p:ext uri="{BB962C8B-B14F-4D97-AF65-F5344CB8AC3E}">
        <p14:creationId xmlns:p14="http://schemas.microsoft.com/office/powerpoint/2010/main" val="113454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spTree>
    <p:extLst>
      <p:ext uri="{BB962C8B-B14F-4D97-AF65-F5344CB8AC3E}">
        <p14:creationId xmlns:p14="http://schemas.microsoft.com/office/powerpoint/2010/main" val="92319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hr-HR" sz="1600" b="1" dirty="0" smtClean="0"/>
              <a:t>PEDAGOGIJA </a:t>
            </a:r>
            <a:r>
              <a:rPr lang="hr-HR" sz="1600" b="1" dirty="0"/>
              <a:t>- </a:t>
            </a:r>
            <a:r>
              <a:rPr lang="hr-HR" sz="1600" dirty="0"/>
              <a:t>pedagogija (grč. </a:t>
            </a:r>
            <a:r>
              <a:rPr lang="el-GR" sz="1600" dirty="0"/>
              <a:t>παιδαγωγία: </a:t>
            </a:r>
            <a:r>
              <a:rPr lang="hr-HR" sz="1600" dirty="0"/>
              <a:t>odgoj), društv. znanost koja proučava, istražuje i unaprjeđuje odgoj i obrazovanje, te proučava različite utjecaje na individualni i socijalni razvoj kao i druge čimbenike, procese i sadržaje oblikovanja ljudske osobnosti i identiteta</a:t>
            </a:r>
            <a:r>
              <a:rPr lang="hr-HR" sz="1600" dirty="0" smtClean="0"/>
              <a:t>. (Hrvatska enciklopedija)</a:t>
            </a:r>
            <a:endParaRPr lang="hr-HR" sz="1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6339" y="457200"/>
            <a:ext cx="6757986" cy="5172076"/>
          </a:xfrm>
        </p:spPr>
      </p:pic>
      <p:sp>
        <p:nvSpPr>
          <p:cNvPr id="4"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hr-HR" dirty="0" smtClean="0">
                <a:solidFill>
                  <a:srgbClr val="000000"/>
                </a:solidFill>
                <a:latin typeface="Times New Roman" panose="02020603050405020304" pitchFamily="18" charset="0"/>
                <a:ea typeface="Times New Roman" panose="02020603050405020304" pitchFamily="18" charset="0"/>
              </a:rPr>
              <a:t>Brojne definicije odgoja i obrazovanja.</a:t>
            </a:r>
          </a:p>
          <a:p>
            <a:pPr marL="285750" indent="-285750">
              <a:buFont typeface="Arial" panose="020B0604020202020204" pitchFamily="34" charset="0"/>
              <a:buChar char="•"/>
            </a:pPr>
            <a:r>
              <a:rPr lang="hr-HR" dirty="0" smtClean="0">
                <a:solidFill>
                  <a:srgbClr val="000000"/>
                </a:solidFill>
                <a:latin typeface="Times New Roman" panose="02020603050405020304" pitchFamily="18" charset="0"/>
                <a:ea typeface="Times New Roman" panose="02020603050405020304" pitchFamily="18" charset="0"/>
              </a:rPr>
              <a:t>Postoji</a:t>
            </a:r>
            <a:r>
              <a:rPr lang="hr-HR" dirty="0">
                <a:solidFill>
                  <a:srgbClr val="000000"/>
                </a:solidFill>
                <a:latin typeface="Times New Roman" panose="02020603050405020304" pitchFamily="18" charset="0"/>
                <a:ea typeface="Times New Roman" panose="02020603050405020304" pitchFamily="18" charset="0"/>
              </a:rPr>
              <a:t> suglasnost da je </a:t>
            </a:r>
            <a:r>
              <a:rPr lang="hr-HR" b="1" dirty="0">
                <a:solidFill>
                  <a:srgbClr val="000000"/>
                </a:solidFill>
                <a:latin typeface="Times New Roman" panose="02020603050405020304" pitchFamily="18" charset="0"/>
                <a:ea typeface="Times New Roman" panose="02020603050405020304" pitchFamily="18" charset="0"/>
              </a:rPr>
              <a:t>odgoj specifično ljudska aktivnost u kojoj čovjek postaje čovjekom </a:t>
            </a:r>
            <a:r>
              <a:rPr lang="hr-HR" dirty="0">
                <a:solidFill>
                  <a:srgbClr val="000000"/>
                </a:solidFill>
                <a:latin typeface="Times New Roman" panose="02020603050405020304" pitchFamily="18" charset="0"/>
                <a:ea typeface="Times New Roman" panose="02020603050405020304" pitchFamily="18" charset="0"/>
              </a:rPr>
              <a:t>(Polić, 1993; Vukasović, </a:t>
            </a:r>
            <a:r>
              <a:rPr lang="hr-HR" dirty="0" smtClean="0">
                <a:solidFill>
                  <a:srgbClr val="000000"/>
                </a:solidFill>
                <a:latin typeface="Times New Roman" panose="02020603050405020304" pitchFamily="18" charset="0"/>
                <a:ea typeface="Times New Roman" panose="02020603050405020304" pitchFamily="18" charset="0"/>
              </a:rPr>
              <a:t>1989).</a:t>
            </a:r>
          </a:p>
          <a:p>
            <a:pPr marL="285750" indent="-285750">
              <a:buFont typeface="Arial" panose="020B0604020202020204" pitchFamily="34" charset="0"/>
              <a:buChar char="•"/>
            </a:pPr>
            <a:r>
              <a:rPr lang="hr-HR" b="1" dirty="0" smtClean="0">
                <a:solidFill>
                  <a:srgbClr val="000000"/>
                </a:solidFill>
                <a:latin typeface="Times New Roman" panose="02020603050405020304" pitchFamily="18" charset="0"/>
                <a:ea typeface="Times New Roman" panose="02020603050405020304" pitchFamily="18" charset="0"/>
              </a:rPr>
              <a:t>Odgoj je cjelokupni</a:t>
            </a:r>
            <a:r>
              <a:rPr lang="hr-HR" b="1" dirty="0">
                <a:solidFill>
                  <a:srgbClr val="000000"/>
                </a:solidFill>
                <a:latin typeface="Times New Roman" panose="02020603050405020304" pitchFamily="18" charset="0"/>
                <a:ea typeface="Times New Roman" panose="02020603050405020304" pitchFamily="18" charset="0"/>
              </a:rPr>
              <a:t> proces razvoja čovjeka kao ljudskog </a:t>
            </a:r>
            <a:r>
              <a:rPr lang="hr-HR" b="1" dirty="0" smtClean="0">
                <a:solidFill>
                  <a:srgbClr val="000000"/>
                </a:solidFill>
                <a:latin typeface="Times New Roman" panose="02020603050405020304" pitchFamily="18" charset="0"/>
                <a:ea typeface="Times New Roman" panose="02020603050405020304" pitchFamily="18" charset="0"/>
              </a:rPr>
              <a:t>bića</a:t>
            </a:r>
            <a:r>
              <a:rPr lang="hr-HR" b="1" dirty="0">
                <a:solidFill>
                  <a:srgbClr val="000000"/>
                </a:solidFill>
                <a:latin typeface="Times New Roman" panose="02020603050405020304" pitchFamily="18" charset="0"/>
                <a:ea typeface="Times New Roman" panose="02020603050405020304" pitchFamily="18" charset="0"/>
              </a:rPr>
              <a:t> </a:t>
            </a:r>
            <a:r>
              <a:rPr lang="hr-HR" dirty="0">
                <a:solidFill>
                  <a:srgbClr val="000000"/>
                </a:solidFill>
                <a:latin typeface="Times New Roman" panose="02020603050405020304" pitchFamily="18" charset="0"/>
                <a:ea typeface="Times New Roman" panose="02020603050405020304" pitchFamily="18" charset="0"/>
              </a:rPr>
              <a:t>(Bašić, 2000). </a:t>
            </a:r>
            <a:endParaRPr lang="hr-HR" dirty="0" smtClean="0">
              <a:solidFill>
                <a:srgbClr val="000000"/>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hr-HR" b="1" dirty="0">
                <a:solidFill>
                  <a:srgbClr val="000000"/>
                </a:solidFill>
                <a:latin typeface="Times New Roman" panose="02020603050405020304" pitchFamily="18" charset="0"/>
                <a:ea typeface="Times New Roman" panose="02020603050405020304" pitchFamily="18" charset="0"/>
              </a:rPr>
              <a:t>O</a:t>
            </a:r>
            <a:r>
              <a:rPr lang="hr-HR" b="1" dirty="0" smtClean="0">
                <a:solidFill>
                  <a:srgbClr val="000000"/>
                </a:solidFill>
                <a:latin typeface="Times New Roman" panose="02020603050405020304" pitchFamily="18" charset="0"/>
                <a:ea typeface="Times New Roman" panose="02020603050405020304" pitchFamily="18" charset="0"/>
              </a:rPr>
              <a:t>brazovanje je prijenos </a:t>
            </a:r>
            <a:r>
              <a:rPr lang="hr-HR" b="1" dirty="0">
                <a:solidFill>
                  <a:srgbClr val="000000"/>
                </a:solidFill>
                <a:latin typeface="Times New Roman" panose="02020603050405020304" pitchFamily="18" charset="0"/>
                <a:ea typeface="Times New Roman" panose="02020603050405020304" pitchFamily="18" charset="0"/>
              </a:rPr>
              <a:t>vrijednosti i akumuliranog znanja </a:t>
            </a:r>
            <a:r>
              <a:rPr lang="hr-HR" b="1" dirty="0" smtClean="0">
                <a:solidFill>
                  <a:srgbClr val="000000"/>
                </a:solidFill>
                <a:latin typeface="Times New Roman" panose="02020603050405020304" pitchFamily="18" charset="0"/>
                <a:ea typeface="Times New Roman" panose="02020603050405020304" pitchFamily="18" charset="0"/>
              </a:rPr>
              <a:t>društva </a:t>
            </a:r>
            <a:r>
              <a:rPr lang="hr-HR" dirty="0" smtClean="0">
                <a:solidFill>
                  <a:srgbClr val="000000"/>
                </a:solidFill>
                <a:latin typeface="Times New Roman" panose="02020603050405020304" pitchFamily="18" charset="0"/>
                <a:ea typeface="Times New Roman" panose="02020603050405020304" pitchFamily="18" charset="0"/>
              </a:rPr>
              <a:t>(Enciklopedija Britannica).</a:t>
            </a:r>
          </a:p>
          <a:p>
            <a:pPr marL="285750" indent="-285750">
              <a:buFont typeface="Arial" panose="020B0604020202020204" pitchFamily="34" charset="0"/>
              <a:buChar char="•"/>
            </a:pPr>
            <a:r>
              <a:rPr lang="hr-HR" dirty="0"/>
              <a:t>Obrazovanje definitivno proizlazi iz termina </a:t>
            </a:r>
            <a:r>
              <a:rPr lang="hr-HR" b="1" i="1" dirty="0"/>
              <a:t>educare</a:t>
            </a:r>
            <a:r>
              <a:rPr lang="hr-HR" b="1" dirty="0"/>
              <a:t>, izvoditi (</a:t>
            </a:r>
            <a:r>
              <a:rPr lang="hr-HR" b="1" i="1" dirty="0"/>
              <a:t>educo</a:t>
            </a:r>
            <a:r>
              <a:rPr lang="hr-HR" b="1" dirty="0"/>
              <a:t> 3.)</a:t>
            </a:r>
            <a:r>
              <a:rPr lang="hr-HR" dirty="0"/>
              <a:t> zato što obuhvaća ekspertizu koju pojedinac treba steći. Drugim riječima, cilj je obrazovanju proizvesti neovisan duh, tj. </a:t>
            </a:r>
            <a:r>
              <a:rPr lang="hr-HR" b="1" dirty="0"/>
              <a:t>naučiti biti </a:t>
            </a:r>
            <a:r>
              <a:rPr lang="hr-HR" b="1" dirty="0" smtClean="0"/>
              <a:t>osoba</a:t>
            </a:r>
            <a:r>
              <a:rPr lang="hr-HR" dirty="0"/>
              <a:t> </a:t>
            </a:r>
            <a:r>
              <a:rPr lang="hr-HR" dirty="0" smtClean="0"/>
              <a:t>(Žitinski, 2006).</a:t>
            </a:r>
            <a:endParaRPr lang="hr-HR" dirty="0">
              <a:solidFill>
                <a:srgbClr val="000000"/>
              </a:solidFill>
              <a:latin typeface="Times New Roman" panose="02020603050405020304" pitchFamily="18" charset="0"/>
              <a:ea typeface="Times New Roman" panose="02020603050405020304" pitchFamily="18" charset="0"/>
            </a:endParaRPr>
          </a:p>
          <a:p>
            <a:pPr marL="285750" indent="-285750">
              <a:buFontTx/>
              <a:buChar char="-"/>
            </a:pPr>
            <a:endParaRPr lang="hr-HR" dirty="0"/>
          </a:p>
        </p:txBody>
      </p:sp>
    </p:spTree>
    <p:extLst>
      <p:ext uri="{BB962C8B-B14F-4D97-AF65-F5344CB8AC3E}">
        <p14:creationId xmlns:p14="http://schemas.microsoft.com/office/powerpoint/2010/main" val="1694630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VRIJEME JE ZA PITANJA I KOMENTARE </a:t>
            </a:r>
            <a:r>
              <a:rPr lang="hr-HR" dirty="0" smtClean="0">
                <a:sym typeface="Wingdings" panose="05000000000000000000" pitchFamily="2" charset="2"/>
              </a:rPr>
              <a:t></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235627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TERAPIJSKA PEDAGOGIJA</a:t>
            </a:r>
            <a:endParaRPr lang="hr-HR" dirty="0"/>
          </a:p>
        </p:txBody>
      </p:sp>
      <p:sp>
        <p:nvSpPr>
          <p:cNvPr id="3" name="Content Placeholder 2"/>
          <p:cNvSpPr>
            <a:spLocks noGrp="1"/>
          </p:cNvSpPr>
          <p:nvPr>
            <p:ph idx="1"/>
          </p:nvPr>
        </p:nvSpPr>
        <p:spPr/>
        <p:txBody>
          <a:bodyPr/>
          <a:lstStyle/>
          <a:p>
            <a:pPr marL="0" indent="0" algn="ctr">
              <a:buNone/>
            </a:pPr>
            <a:r>
              <a:rPr lang="hr-HR" dirty="0" smtClean="0"/>
              <a:t>PODJELA PSIHOTERAPIJSKIH PRAVACA </a:t>
            </a:r>
            <a:endParaRPr lang="hr-HR" dirty="0"/>
          </a:p>
        </p:txBody>
      </p:sp>
    </p:spTree>
    <p:extLst>
      <p:ext uri="{BB962C8B-B14F-4D97-AF65-F5344CB8AC3E}">
        <p14:creationId xmlns:p14="http://schemas.microsoft.com/office/powerpoint/2010/main" val="2894094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Carl Gustav Jung</a:t>
            </a:r>
            <a:endParaRPr lang="hr-HR"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5266" y="1495685"/>
            <a:ext cx="6168044" cy="3857105"/>
          </a:xfrm>
        </p:spPr>
      </p:pic>
      <p:sp>
        <p:nvSpPr>
          <p:cNvPr id="4" name="Text Placeholder 3"/>
          <p:cNvSpPr>
            <a:spLocks noGrp="1"/>
          </p:cNvSpPr>
          <p:nvPr>
            <p:ph type="body" sz="half" idx="2"/>
          </p:nvPr>
        </p:nvSpPr>
        <p:spPr/>
        <p:txBody>
          <a:bodyPr>
            <a:normAutofit/>
          </a:bodyPr>
          <a:lstStyle/>
          <a:p>
            <a:r>
              <a:rPr lang="hr-HR" sz="3600" dirty="0" smtClean="0"/>
              <a:t>„Ja </a:t>
            </a:r>
            <a:r>
              <a:rPr lang="hr-HR" sz="3600" dirty="0"/>
              <a:t>nisam ono što mi se dogodilo. Ja sam ono što odaberem </a:t>
            </a:r>
            <a:r>
              <a:rPr lang="hr-HR" sz="3600"/>
              <a:t>postati</a:t>
            </a:r>
            <a:r>
              <a:rPr lang="hr-HR" sz="3600" smtClean="0"/>
              <a:t>.”</a:t>
            </a:r>
            <a:endParaRPr lang="hr-HR" sz="3600" dirty="0"/>
          </a:p>
          <a:p>
            <a:endParaRPr lang="hr-HR" sz="3600" dirty="0"/>
          </a:p>
        </p:txBody>
      </p:sp>
    </p:spTree>
    <p:extLst>
      <p:ext uri="{BB962C8B-B14F-4D97-AF65-F5344CB8AC3E}">
        <p14:creationId xmlns:p14="http://schemas.microsoft.com/office/powerpoint/2010/main" val="1300989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PODJELA PSIHOTERAPIJSKIH PRAVACA</a:t>
            </a:r>
            <a:endParaRPr lang="hr-HR" dirty="0"/>
          </a:p>
        </p:txBody>
      </p:sp>
      <p:sp>
        <p:nvSpPr>
          <p:cNvPr id="3" name="Content Placeholder 2"/>
          <p:cNvSpPr>
            <a:spLocks noGrp="1"/>
          </p:cNvSpPr>
          <p:nvPr>
            <p:ph idx="1"/>
          </p:nvPr>
        </p:nvSpPr>
        <p:spPr/>
        <p:txBody>
          <a:bodyPr/>
          <a:lstStyle/>
          <a:p>
            <a:r>
              <a:rPr lang="hr-HR" dirty="0" smtClean="0">
                <a:solidFill>
                  <a:srgbClr val="7030A0"/>
                </a:solidFill>
              </a:rPr>
              <a:t>Postoji stara šala u psihoterapeutskim krugovima koja veli: </a:t>
            </a:r>
          </a:p>
          <a:p>
            <a:pPr marL="0" indent="0">
              <a:buNone/>
            </a:pPr>
            <a:r>
              <a:rPr lang="hr-HR" dirty="0" smtClean="0">
                <a:solidFill>
                  <a:srgbClr val="7030A0"/>
                </a:solidFill>
              </a:rPr>
              <a:t>„Kada za isti problem tražite savjet kod triju različitih psihoterapeuta, dobit ćete četiri različita mišljenja, oslonjena na pet različitih teorija koje se primjenjuju kroz šest različitih tehnika.”:D</a:t>
            </a:r>
            <a:endParaRPr lang="hr-HR" dirty="0">
              <a:solidFill>
                <a:srgbClr val="7030A0"/>
              </a:solidFill>
            </a:endParaRP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hr-HR" dirty="0" smtClean="0"/>
              <a:t>Danas pobrojeno više od 450 različitih psihoterapijskih tehnika (u velikom broju riječ o modifikacijama neke druge tehnike, a zasnivaju se na istim ili sličnim teorijskim konceptima).</a:t>
            </a:r>
          </a:p>
          <a:p>
            <a:pPr marL="285750" indent="-285750">
              <a:buFont typeface="Arial" panose="020B0604020202020204" pitchFamily="34" charset="0"/>
              <a:buChar char="•"/>
            </a:pPr>
            <a:r>
              <a:rPr lang="hr-HR" dirty="0" smtClean="0"/>
              <a:t>Brojni pravci mogu se podijeliti u četiri ključne skupine koje imaju svoje specifičnosti:</a:t>
            </a:r>
          </a:p>
          <a:p>
            <a:pPr marL="285750" indent="-285750">
              <a:buFont typeface="Wingdings" panose="05000000000000000000" pitchFamily="2" charset="2"/>
              <a:buChar char="Ø"/>
            </a:pPr>
            <a:r>
              <a:rPr lang="hr-HR" dirty="0" smtClean="0"/>
              <a:t>1. psihoanalitičko-psihodinamska škola</a:t>
            </a:r>
          </a:p>
          <a:p>
            <a:pPr marL="285750" indent="-285750">
              <a:buFont typeface="Wingdings" panose="05000000000000000000" pitchFamily="2" charset="2"/>
              <a:buChar char="Ø"/>
            </a:pPr>
            <a:r>
              <a:rPr lang="hr-HR" dirty="0" smtClean="0"/>
              <a:t>2. bihevioralno-kognitivna škola</a:t>
            </a:r>
          </a:p>
          <a:p>
            <a:pPr marL="285750" indent="-285750">
              <a:buFont typeface="Wingdings" panose="05000000000000000000" pitchFamily="2" charset="2"/>
              <a:buChar char="Ø"/>
            </a:pPr>
            <a:r>
              <a:rPr lang="hr-HR" dirty="0" smtClean="0"/>
              <a:t>3. humanističko-egistencijalna škola</a:t>
            </a:r>
          </a:p>
          <a:p>
            <a:pPr marL="285750" indent="-285750">
              <a:buFont typeface="Wingdings" panose="05000000000000000000" pitchFamily="2" charset="2"/>
              <a:buChar char="Ø"/>
            </a:pPr>
            <a:r>
              <a:rPr lang="hr-HR" dirty="0" smtClean="0"/>
              <a:t>4. integrativne psihoterapije</a:t>
            </a:r>
            <a:endParaRPr lang="hr-HR" dirty="0"/>
          </a:p>
        </p:txBody>
      </p:sp>
    </p:spTree>
    <p:extLst>
      <p:ext uri="{BB962C8B-B14F-4D97-AF65-F5344CB8AC3E}">
        <p14:creationId xmlns:p14="http://schemas.microsoft.com/office/powerpoint/2010/main" val="287621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1. PSIHOANALITIČKO PSIHODINAMSKA ŠKOLA</a:t>
            </a:r>
            <a:endParaRPr lang="hr-H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4288" y="1519237"/>
            <a:ext cx="3810000" cy="3810000"/>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hr-HR" dirty="0" smtClean="0"/>
              <a:t>Istražuju prošlost pacijenta/klijenta i nesvjesne psihičke procese u pozadini emocionalnog konflikta.</a:t>
            </a:r>
          </a:p>
          <a:p>
            <a:pPr marL="285750" indent="-285750">
              <a:buFont typeface="Arial" panose="020B0604020202020204" pitchFamily="34" charset="0"/>
              <a:buChar char="•"/>
            </a:pPr>
            <a:r>
              <a:rPr lang="hr-HR" dirty="0" smtClean="0"/>
              <a:t>Traži se odgovor na pitanje zašto postoje simptomi.</a:t>
            </a:r>
          </a:p>
          <a:p>
            <a:pPr marL="285750" indent="-285750">
              <a:buFont typeface="Arial" panose="020B0604020202020204" pitchFamily="34" charset="0"/>
              <a:buChar char="•"/>
            </a:pPr>
            <a:r>
              <a:rPr lang="hr-HR" dirty="0" smtClean="0"/>
              <a:t>Primarno usmjerena liječenju neurotičnih poremećaja, a kod drugih mentalnih poremećaja pristup je obično modificiran ili se radi sa selekcioniranom skupinom pacijenata/klijenata.</a:t>
            </a:r>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755627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 BIHEVIORALNO KOGNITIVNA </a:t>
            </a:r>
            <a:r>
              <a:rPr lang="hr-HR" dirty="0"/>
              <a:t>ŠKOLA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689475"/>
            <a:ext cx="6172200" cy="3469524"/>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hr-HR" dirty="0" smtClean="0"/>
              <a:t>Terapijska je usmjerenost na simptome psihičkih poremećaja.</a:t>
            </a:r>
          </a:p>
          <a:p>
            <a:pPr marL="285750" indent="-285750">
              <a:buFont typeface="Arial" panose="020B0604020202020204" pitchFamily="34" charset="0"/>
              <a:buChar char="•"/>
            </a:pPr>
            <a:r>
              <a:rPr lang="hr-HR" dirty="0" smtClean="0"/>
              <a:t>Pretežno se bavi sadašnjošću, koja uključuje neposrednu prošlost pacijenta/klijenta.</a:t>
            </a:r>
          </a:p>
          <a:p>
            <a:pPr marL="285750" indent="-285750">
              <a:buFont typeface="Arial" panose="020B0604020202020204" pitchFamily="34" charset="0"/>
              <a:buChar char="•"/>
            </a:pPr>
            <a:r>
              <a:rPr lang="hr-HR" dirty="0" smtClean="0"/>
              <a:t>Primjena se odnosi na široke skupine pacijenata/klijenata, osobito one s fobijom, anksioznim simptomima, paničnim napadajima, opsesivno kompulzivnim ponašanjem te pri depresivnim stanjima.</a:t>
            </a:r>
          </a:p>
        </p:txBody>
      </p:sp>
    </p:spTree>
    <p:extLst>
      <p:ext uri="{BB962C8B-B14F-4D97-AF65-F5344CB8AC3E}">
        <p14:creationId xmlns:p14="http://schemas.microsoft.com/office/powerpoint/2010/main" val="526699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3. HUMANISTIČKO EGZISTENCIJALNA ŠKOLA</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hr-HR" dirty="0" smtClean="0"/>
              <a:t>Naglašena je kombinacija sadašnjosti, prošlosti i budućnosti.</a:t>
            </a:r>
          </a:p>
          <a:p>
            <a:pPr marL="285750" indent="-285750">
              <a:buFont typeface="Arial" panose="020B0604020202020204" pitchFamily="34" charset="0"/>
              <a:buChar char="•"/>
            </a:pPr>
            <a:r>
              <a:rPr lang="hr-HR" dirty="0" smtClean="0"/>
              <a:t>Terapija je usmjerena na to kako izazvati promjenu u ponašajnoj sferi i samopoimanju.</a:t>
            </a:r>
          </a:p>
          <a:p>
            <a:pPr marL="285750" indent="-285750">
              <a:buFont typeface="Arial" panose="020B0604020202020204" pitchFamily="34" charset="0"/>
              <a:buChar char="•"/>
            </a:pPr>
            <a:r>
              <a:rPr lang="hr-HR" dirty="0" smtClean="0"/>
              <a:t>Primjenjuje se kod motiviranih skupina pacijenata/klijenata u svrhu poticaja rasta i razvoja te u osoba s nekim poremećajima ličnosti i neurotskim smetnjama.</a:t>
            </a:r>
          </a:p>
        </p:txBody>
      </p:sp>
    </p:spTree>
    <p:extLst>
      <p:ext uri="{BB962C8B-B14F-4D97-AF65-F5344CB8AC3E}">
        <p14:creationId xmlns:p14="http://schemas.microsoft.com/office/powerpoint/2010/main" val="2613181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4. INTEGRATIVNE PSIHOTERAPIJSKE ŠKOLE</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8038" y="2233612"/>
            <a:ext cx="4762500" cy="2381250"/>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hr-HR" dirty="0" smtClean="0"/>
              <a:t>Postoji više integrativnih psihoterapijskih pristupa, koji su proizašli iz različitih psihoterapijskih škola, tako da razni pravci unutar integrativnih psihoterapija nemaju jedinstvenu terapijsku podlogu.</a:t>
            </a:r>
          </a:p>
          <a:p>
            <a:pPr marL="285750" indent="-285750">
              <a:buFont typeface="Arial" panose="020B0604020202020204" pitchFamily="34" charset="0"/>
              <a:buChar char="•"/>
            </a:pPr>
            <a:r>
              <a:rPr lang="hr-HR" dirty="0" smtClean="0"/>
              <a:t>Postoji velika heterogenost u praksi.</a:t>
            </a:r>
          </a:p>
          <a:p>
            <a:pPr marL="285750" indent="-285750">
              <a:buFont typeface="Arial" panose="020B0604020202020204" pitchFamily="34" charset="0"/>
              <a:buChar char="•"/>
            </a:pPr>
            <a:r>
              <a:rPr lang="hr-HR" dirty="0" smtClean="0"/>
              <a:t>Najčešći oblici kombiniranja su psihoanalitički i kognitivno bihevioralni pristupi, psihoanalitički i humanistički itd. Primjenjuje se kod vrlo širokih skupina pacijenata/klijenata.</a:t>
            </a:r>
            <a:endParaRPr lang="hr-HR" dirty="0"/>
          </a:p>
        </p:txBody>
      </p:sp>
    </p:spTree>
    <p:extLst>
      <p:ext uri="{BB962C8B-B14F-4D97-AF65-F5344CB8AC3E}">
        <p14:creationId xmlns:p14="http://schemas.microsoft.com/office/powerpoint/2010/main" val="3870416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PSIHOTERAPIJSKI PRAVCI U HRVATSKOJ</a:t>
            </a:r>
            <a:endParaRPr lang="hr-HR" dirty="0"/>
          </a:p>
        </p:txBody>
      </p:sp>
      <p:sp>
        <p:nvSpPr>
          <p:cNvPr id="3" name="Text Placeholder 2"/>
          <p:cNvSpPr>
            <a:spLocks noGrp="1"/>
          </p:cNvSpPr>
          <p:nvPr>
            <p:ph type="body" idx="1"/>
          </p:nvPr>
        </p:nvSpPr>
        <p:spPr/>
        <p:txBody>
          <a:bodyPr/>
          <a:lstStyle/>
          <a:p>
            <a:r>
              <a:rPr lang="hr-HR" dirty="0" smtClean="0"/>
              <a:t>PSIHODRAMA</a:t>
            </a:r>
            <a:endParaRPr lang="hr-HR" dirty="0"/>
          </a:p>
        </p:txBody>
      </p:sp>
      <p:sp>
        <p:nvSpPr>
          <p:cNvPr id="4" name="Content Placeholder 3"/>
          <p:cNvSpPr>
            <a:spLocks noGrp="1"/>
          </p:cNvSpPr>
          <p:nvPr>
            <p:ph sz="half" idx="2"/>
          </p:nvPr>
        </p:nvSpPr>
        <p:spPr/>
        <p:txBody>
          <a:bodyPr>
            <a:normAutofit fontScale="47500" lnSpcReduction="20000"/>
          </a:bodyPr>
          <a:lstStyle/>
          <a:p>
            <a:pPr indent="-6350">
              <a:lnSpc>
                <a:spcPct val="95000"/>
              </a:lnSpc>
              <a:spcAft>
                <a:spcPts val="0"/>
              </a:spcAft>
            </a:pPr>
            <a:r>
              <a:rPr lang="hr-HR" dirty="0">
                <a:solidFill>
                  <a:srgbClr val="000000"/>
                </a:solidFill>
                <a:latin typeface="Calibri" panose="020F0502020204030204" pitchFamily="34" charset="0"/>
                <a:ea typeface="Calibri" panose="020F0502020204030204" pitchFamily="34" charset="0"/>
              </a:rPr>
              <a:t>Psihodrama je kreativni oblik grupne i individualne psihoterapije koja </a:t>
            </a:r>
            <a:r>
              <a:rPr lang="hr-HR" b="1" dirty="0">
                <a:solidFill>
                  <a:srgbClr val="000000"/>
                </a:solidFill>
                <a:latin typeface="Calibri" panose="020F0502020204030204" pitchFamily="34" charset="0"/>
                <a:ea typeface="Calibri" panose="020F0502020204030204" pitchFamily="34" charset="0"/>
              </a:rPr>
              <a:t>koristi akcijske </a:t>
            </a:r>
            <a:r>
              <a:rPr lang="hr-HR" b="1" dirty="0" smtClean="0">
                <a:solidFill>
                  <a:srgbClr val="000000"/>
                </a:solidFill>
                <a:latin typeface="Calibri" panose="020F0502020204030204" pitchFamily="34" charset="0"/>
                <a:ea typeface="Calibri" panose="020F0502020204030204" pitchFamily="34" charset="0"/>
              </a:rPr>
              <a:t>dramske metode</a:t>
            </a:r>
            <a:r>
              <a:rPr lang="hr-HR" dirty="0" smtClean="0">
                <a:solidFill>
                  <a:srgbClr val="000000"/>
                </a:solidFill>
                <a:latin typeface="Calibri" panose="020F0502020204030204" pitchFamily="34" charset="0"/>
                <a:ea typeface="Calibri" panose="020F0502020204030204" pitchFamily="34" charset="0"/>
              </a:rPr>
              <a:t>.</a:t>
            </a:r>
          </a:p>
          <a:p>
            <a:pPr indent="-6350">
              <a:lnSpc>
                <a:spcPct val="95000"/>
              </a:lnSpc>
              <a:spcAft>
                <a:spcPts val="0"/>
              </a:spcAft>
            </a:pPr>
            <a:r>
              <a:rPr lang="hr-HR" dirty="0" smtClean="0">
                <a:solidFill>
                  <a:srgbClr val="000000"/>
                </a:solidFill>
                <a:latin typeface="Calibri" panose="020F0502020204030204" pitchFamily="34" charset="0"/>
                <a:ea typeface="Calibri" panose="020F0502020204030204" pitchFamily="34" charset="0"/>
              </a:rPr>
              <a:t>Osnovao </a:t>
            </a:r>
            <a:r>
              <a:rPr lang="hr-HR" dirty="0">
                <a:solidFill>
                  <a:srgbClr val="000000"/>
                </a:solidFill>
                <a:latin typeface="Calibri" panose="020F0502020204030204" pitchFamily="34" charset="0"/>
                <a:ea typeface="Calibri" panose="020F0502020204030204" pitchFamily="34" charset="0"/>
              </a:rPr>
              <a:t>ju je </a:t>
            </a:r>
            <a:r>
              <a:rPr lang="hr-HR" dirty="0" smtClean="0">
                <a:solidFill>
                  <a:srgbClr val="000000"/>
                </a:solidFill>
                <a:latin typeface="Calibri" panose="020F0502020204030204" pitchFamily="34" charset="0"/>
                <a:ea typeface="Calibri" panose="020F0502020204030204" pitchFamily="34" charset="0"/>
              </a:rPr>
              <a:t>početkom </a:t>
            </a:r>
            <a:r>
              <a:rPr lang="hr-HR" dirty="0">
                <a:solidFill>
                  <a:srgbClr val="000000"/>
                </a:solidFill>
                <a:latin typeface="Calibri" panose="020F0502020204030204" pitchFamily="34" charset="0"/>
                <a:ea typeface="Calibri" panose="020F0502020204030204" pitchFamily="34" charset="0"/>
              </a:rPr>
              <a:t>20. </a:t>
            </a:r>
            <a:r>
              <a:rPr lang="hr-HR" dirty="0" smtClean="0">
                <a:solidFill>
                  <a:srgbClr val="000000"/>
                </a:solidFill>
                <a:latin typeface="Calibri" panose="020F0502020204030204" pitchFamily="34" charset="0"/>
                <a:ea typeface="Calibri" panose="020F0502020204030204" pitchFamily="34" charset="0"/>
              </a:rPr>
              <a:t>stoljeća bečki liječnik </a:t>
            </a:r>
            <a:r>
              <a:rPr lang="hr-HR" b="1" dirty="0">
                <a:solidFill>
                  <a:srgbClr val="000000"/>
                </a:solidFill>
                <a:latin typeface="Calibri" panose="020F0502020204030204" pitchFamily="34" charset="0"/>
                <a:ea typeface="Calibri" panose="020F0502020204030204" pitchFamily="34" charset="0"/>
              </a:rPr>
              <a:t>Jakob Levy Moreno</a:t>
            </a:r>
            <a:r>
              <a:rPr lang="hr-HR" dirty="0">
                <a:solidFill>
                  <a:srgbClr val="000000"/>
                </a:solidFill>
                <a:latin typeface="Calibri" panose="020F0502020204030204" pitchFamily="34" charset="0"/>
                <a:ea typeface="Calibri" panose="020F0502020204030204" pitchFamily="34" charset="0"/>
              </a:rPr>
              <a:t>, jedan od pionira grupne psihoterapije i začetnik sociometrije. </a:t>
            </a:r>
            <a:endParaRPr lang="hr-HR" dirty="0" smtClean="0">
              <a:solidFill>
                <a:srgbClr val="000000"/>
              </a:solidFill>
              <a:latin typeface="Calibri" panose="020F0502020204030204" pitchFamily="34" charset="0"/>
              <a:ea typeface="Calibri" panose="020F0502020204030204" pitchFamily="34" charset="0"/>
            </a:endParaRPr>
          </a:p>
          <a:p>
            <a:pPr indent="-6350" algn="just">
              <a:lnSpc>
                <a:spcPct val="95000"/>
              </a:lnSpc>
              <a:spcAft>
                <a:spcPts val="0"/>
              </a:spcAft>
            </a:pPr>
            <a:r>
              <a:rPr lang="hr-HR" dirty="0" smtClean="0">
                <a:solidFill>
                  <a:srgbClr val="000000"/>
                </a:solidFill>
                <a:latin typeface="Calibri" panose="020F0502020204030204" pitchFamily="34" charset="0"/>
                <a:ea typeface="Calibri" panose="020F0502020204030204" pitchFamily="34" charset="0"/>
              </a:rPr>
              <a:t>Istražuju se </a:t>
            </a:r>
            <a:r>
              <a:rPr lang="hr-HR" dirty="0">
                <a:solidFill>
                  <a:srgbClr val="000000"/>
                </a:solidFill>
                <a:latin typeface="Calibri" panose="020F0502020204030204" pitchFamily="34" charset="0"/>
                <a:ea typeface="Calibri" panose="020F0502020204030204" pitchFamily="34" charset="0"/>
                <a:cs typeface="Calibri" panose="020F0502020204030204" pitchFamily="34" charset="0"/>
              </a:rPr>
              <a:t>interpersonalni</a:t>
            </a:r>
            <a:r>
              <a:rPr lang="hr-HR" dirty="0">
                <a:solidFill>
                  <a:srgbClr val="000000"/>
                </a:solidFill>
                <a:latin typeface="Calibri" panose="020F0502020204030204" pitchFamily="34" charset="0"/>
                <a:ea typeface="Calibri" panose="020F0502020204030204" pitchFamily="34" charset="0"/>
              </a:rPr>
              <a:t> odnosi i unutarnji svijet pojedinca s ciljem buđenja </a:t>
            </a:r>
            <a:r>
              <a:rPr lang="hr-HR" b="1" dirty="0">
                <a:solidFill>
                  <a:srgbClr val="000000"/>
                </a:solidFill>
                <a:latin typeface="Calibri" panose="020F0502020204030204" pitchFamily="34" charset="0"/>
                <a:ea typeface="Calibri" panose="020F0502020204030204" pitchFamily="34" charset="0"/>
              </a:rPr>
              <a:t>spontanosti</a:t>
            </a:r>
            <a:r>
              <a:rPr lang="hr-HR" dirty="0">
                <a:solidFill>
                  <a:srgbClr val="000000"/>
                </a:solidFill>
                <a:latin typeface="Calibri" panose="020F0502020204030204" pitchFamily="34" charset="0"/>
                <a:ea typeface="Calibri" panose="020F0502020204030204" pitchFamily="34" charset="0"/>
              </a:rPr>
              <a:t> i </a:t>
            </a:r>
            <a:r>
              <a:rPr lang="hr-HR" b="1" dirty="0">
                <a:solidFill>
                  <a:srgbClr val="000000"/>
                </a:solidFill>
                <a:latin typeface="Calibri" panose="020F0502020204030204" pitchFamily="34" charset="0"/>
                <a:ea typeface="Calibri" panose="020F0502020204030204" pitchFamily="34" charset="0"/>
              </a:rPr>
              <a:t>kreativnosti</a:t>
            </a:r>
            <a:r>
              <a:rPr lang="hr-HR" dirty="0">
                <a:solidFill>
                  <a:srgbClr val="000000"/>
                </a:solidFill>
                <a:latin typeface="Calibri" panose="020F0502020204030204" pitchFamily="34" charset="0"/>
                <a:ea typeface="Calibri" panose="020F0502020204030204" pitchFamily="34" charset="0"/>
              </a:rPr>
              <a:t>.</a:t>
            </a:r>
          </a:p>
          <a:p>
            <a:pPr indent="-6350" algn="just">
              <a:lnSpc>
                <a:spcPct val="95000"/>
              </a:lnSpc>
              <a:spcAft>
                <a:spcPts val="0"/>
              </a:spcAft>
            </a:pPr>
            <a:r>
              <a:rPr lang="hr-HR" dirty="0" smtClean="0">
                <a:solidFill>
                  <a:srgbClr val="000000"/>
                </a:solidFill>
                <a:latin typeface="Calibri" panose="020F0502020204030204" pitchFamily="34" charset="0"/>
                <a:ea typeface="Calibri" panose="020F0502020204030204" pitchFamily="34" charset="0"/>
              </a:rPr>
              <a:t>Klijenti </a:t>
            </a:r>
            <a:r>
              <a:rPr lang="hr-HR" dirty="0">
                <a:solidFill>
                  <a:srgbClr val="000000"/>
                </a:solidFill>
                <a:latin typeface="Calibri" panose="020F0502020204030204" pitchFamily="34" charset="0"/>
                <a:ea typeface="Calibri" panose="020F0502020204030204" pitchFamily="34" charset="0"/>
              </a:rPr>
              <a:t>kao najveće dobrobiti najčešće navode vrlo jasne uvide koji su im pomogli da bolje shvate svoje snage te porijeklo vlastitih emocija u odnosu prema značajnim ljudima iz njihovog života. Mnogi dolaze u kontakt s osjećajima koje po prvi put direktno uspijevaju osjetiti, izraziti i otpustiti u sigurnoj okolini, bez straha da će ih netko kazniti, odbaciti ili krivo shvatiti.  </a:t>
            </a:r>
            <a:endParaRPr lang="hr-HR" dirty="0" smtClean="0">
              <a:solidFill>
                <a:srgbClr val="000000"/>
              </a:solidFill>
              <a:latin typeface="Calibri" panose="020F0502020204030204" pitchFamily="34" charset="0"/>
              <a:ea typeface="Calibri" panose="020F0502020204030204" pitchFamily="34" charset="0"/>
            </a:endParaRPr>
          </a:p>
          <a:p>
            <a:pPr indent="-6350" algn="just">
              <a:lnSpc>
                <a:spcPct val="95000"/>
              </a:lnSpc>
              <a:spcAft>
                <a:spcPts val="0"/>
              </a:spcAft>
            </a:pPr>
            <a:r>
              <a:rPr lang="hr-HR" dirty="0" smtClean="0">
                <a:solidFill>
                  <a:srgbClr val="000000"/>
                </a:solidFill>
                <a:latin typeface="Calibri" panose="020F0502020204030204" pitchFamily="34" charset="0"/>
                <a:ea typeface="Calibri" panose="020F0502020204030204" pitchFamily="34" charset="0"/>
              </a:rPr>
              <a:t>Kao </a:t>
            </a:r>
            <a:r>
              <a:rPr lang="hr-HR" dirty="0">
                <a:solidFill>
                  <a:srgbClr val="000000"/>
                </a:solidFill>
                <a:latin typeface="Calibri" panose="020F0502020204030204" pitchFamily="34" charset="0"/>
                <a:ea typeface="Calibri" panose="020F0502020204030204" pitchFamily="34" charset="0"/>
              </a:rPr>
              <a:t>psihoterapijska metoda, psihodrama se provodi u radu s grupama, individualno, s obiteljima, parovima, te djecom i adolescentima. Prikladna je za sve, bez obzira na dob, spol, zanimanje ili terapijsko iskustvo</a:t>
            </a:r>
            <a:r>
              <a:rPr lang="hr-HR" dirty="0" smtClean="0">
                <a:solidFill>
                  <a:srgbClr val="000000"/>
                </a:solidFill>
                <a:latin typeface="Calibri" panose="020F0502020204030204" pitchFamily="34" charset="0"/>
                <a:ea typeface="Calibri" panose="020F0502020204030204" pitchFamily="34" charset="0"/>
              </a:rPr>
              <a:t>.</a:t>
            </a:r>
          </a:p>
          <a:p>
            <a:pPr marL="222250" indent="0" algn="just">
              <a:lnSpc>
                <a:spcPct val="95000"/>
              </a:lnSpc>
              <a:spcAft>
                <a:spcPts val="0"/>
              </a:spcAft>
              <a:buNone/>
            </a:pPr>
            <a:endParaRPr lang="hr-HR" dirty="0">
              <a:solidFill>
                <a:srgbClr val="000000"/>
              </a:solidFill>
              <a:latin typeface="Calibri" panose="020F0502020204030204" pitchFamily="34" charset="0"/>
              <a:ea typeface="Calibri" panose="020F0502020204030204" pitchFamily="34" charset="0"/>
            </a:endParaRPr>
          </a:p>
          <a:p>
            <a:pPr indent="-6350">
              <a:lnSpc>
                <a:spcPct val="95000"/>
              </a:lnSpc>
              <a:spcAft>
                <a:spcPts val="0"/>
              </a:spcAft>
            </a:pPr>
            <a:endParaRPr lang="hr-HR" dirty="0">
              <a:solidFill>
                <a:srgbClr val="000000"/>
              </a:solidFill>
              <a:latin typeface="Calibri" panose="020F0502020204030204" pitchFamily="34" charset="0"/>
              <a:ea typeface="Calibri" panose="020F0502020204030204" pitchFamily="34" charset="0"/>
            </a:endParaRPr>
          </a:p>
          <a:p>
            <a:endParaRPr lang="hr-HR" dirty="0"/>
          </a:p>
        </p:txBody>
      </p:sp>
      <p:sp>
        <p:nvSpPr>
          <p:cNvPr id="5" name="Text Placeholder 4"/>
          <p:cNvSpPr>
            <a:spLocks noGrp="1"/>
          </p:cNvSpPr>
          <p:nvPr>
            <p:ph type="body" sz="quarter" idx="3"/>
          </p:nvPr>
        </p:nvSpPr>
        <p:spPr/>
        <p:txBody>
          <a:bodyPr/>
          <a:lstStyle/>
          <a:p>
            <a:r>
              <a:rPr lang="hr-HR" dirty="0" smtClean="0"/>
              <a:t>GESTALT PSIHOTERAPIJA</a:t>
            </a:r>
            <a:endParaRPr lang="hr-HR" dirty="0"/>
          </a:p>
        </p:txBody>
      </p:sp>
      <p:sp>
        <p:nvSpPr>
          <p:cNvPr id="6" name="Content Placeholder 5"/>
          <p:cNvSpPr>
            <a:spLocks noGrp="1"/>
          </p:cNvSpPr>
          <p:nvPr>
            <p:ph sz="quarter" idx="4"/>
          </p:nvPr>
        </p:nvSpPr>
        <p:spPr/>
        <p:txBody>
          <a:bodyPr>
            <a:normAutofit fontScale="47500" lnSpcReduction="20000"/>
          </a:bodyPr>
          <a:lstStyle/>
          <a:p>
            <a:r>
              <a:rPr lang="hr-HR" dirty="0"/>
              <a:t>Gestalt psihoterapija egzistencijalistički je i fenomenološki pristup utemeljen na pretpostavci da </a:t>
            </a:r>
            <a:r>
              <a:rPr lang="hr-HR" b="1" dirty="0"/>
              <a:t>ljude treba razumjeti u kontekstu njihovog trajnog odnosa s </a:t>
            </a:r>
            <a:r>
              <a:rPr lang="hr-HR" b="1" dirty="0" smtClean="0"/>
              <a:t>okolinom</a:t>
            </a:r>
            <a:r>
              <a:rPr lang="hr-HR" dirty="0" smtClean="0"/>
              <a:t>.</a:t>
            </a:r>
          </a:p>
          <a:p>
            <a:r>
              <a:rPr lang="hr-HR" dirty="0" smtClean="0"/>
              <a:t>Utemeljitelj </a:t>
            </a:r>
            <a:r>
              <a:rPr lang="hr-HR" dirty="0"/>
              <a:t>je psihijatar </a:t>
            </a:r>
            <a:r>
              <a:rPr lang="hr-HR" b="1" dirty="0"/>
              <a:t>Fritz Perls </a:t>
            </a:r>
            <a:r>
              <a:rPr lang="hr-HR" dirty="0"/>
              <a:t>(1893.1970.) zajedno s </a:t>
            </a:r>
            <a:r>
              <a:rPr lang="hr-HR" b="1" dirty="0"/>
              <a:t>Laurom Pearls </a:t>
            </a:r>
            <a:r>
              <a:rPr lang="hr-HR" dirty="0" smtClean="0"/>
              <a:t>i </a:t>
            </a:r>
            <a:r>
              <a:rPr lang="hr-HR" b="1" dirty="0"/>
              <a:t>Paulom Goodmanom</a:t>
            </a:r>
            <a:r>
              <a:rPr lang="hr-HR" dirty="0"/>
              <a:t> 40-tih i 50-tih godina prošlog </a:t>
            </a:r>
            <a:r>
              <a:rPr lang="hr-HR" dirty="0" smtClean="0"/>
              <a:t>stoljeća.</a:t>
            </a:r>
          </a:p>
          <a:p>
            <a:r>
              <a:rPr lang="hr-HR" dirty="0" smtClean="0">
                <a:solidFill>
                  <a:srgbClr val="000000"/>
                </a:solidFill>
                <a:latin typeface="Calibri" panose="020F0502020204030204" pitchFamily="34" charset="0"/>
                <a:ea typeface="Calibri" panose="020F0502020204030204" pitchFamily="34" charset="0"/>
              </a:rPr>
              <a:t>Gestalt </a:t>
            </a:r>
            <a:r>
              <a:rPr lang="hr-HR" dirty="0">
                <a:solidFill>
                  <a:srgbClr val="000000"/>
                </a:solidFill>
                <a:latin typeface="Calibri" panose="020F0502020204030204" pitchFamily="34" charset="0"/>
                <a:ea typeface="Calibri" panose="020F0502020204030204" pitchFamily="34" charset="0"/>
              </a:rPr>
              <a:t>terapija promiče izravno doživljavanje u odnosu klijent - terapeut umjesto apstraktnog razgovora o nekoj situaciji. To znači da je </a:t>
            </a:r>
            <a:r>
              <a:rPr lang="hr-HR" b="1" dirty="0">
                <a:solidFill>
                  <a:srgbClr val="000000"/>
                </a:solidFill>
                <a:latin typeface="Calibri" panose="020F0502020204030204" pitchFamily="34" charset="0"/>
                <a:ea typeface="Calibri" panose="020F0502020204030204" pitchFamily="34" charset="0"/>
              </a:rPr>
              <a:t>gestalt pristup iskustven zato što klijenti osvještavaju što i kako misle, osjećaju i čine u interakciji s terapeutom</a:t>
            </a:r>
            <a:r>
              <a:rPr lang="hr-HR" dirty="0">
                <a:solidFill>
                  <a:srgbClr val="000000"/>
                </a:solidFill>
                <a:latin typeface="Calibri" panose="020F0502020204030204" pitchFamily="34" charset="0"/>
                <a:ea typeface="Calibri" panose="020F0502020204030204" pitchFamily="34" charset="0"/>
              </a:rPr>
              <a:t>. </a:t>
            </a:r>
          </a:p>
          <a:p>
            <a:r>
              <a:rPr lang="hr-HR" dirty="0" smtClean="0">
                <a:solidFill>
                  <a:srgbClr val="000000"/>
                </a:solidFill>
                <a:latin typeface="Calibri" panose="020F0502020204030204" pitchFamily="34" charset="0"/>
                <a:ea typeface="Calibri" panose="020F0502020204030204" pitchFamily="34" charset="0"/>
              </a:rPr>
              <a:t>Cilj </a:t>
            </a:r>
            <a:r>
              <a:rPr lang="hr-HR" dirty="0">
                <a:solidFill>
                  <a:srgbClr val="000000"/>
                </a:solidFill>
                <a:latin typeface="Calibri" panose="020F0502020204030204" pitchFamily="34" charset="0"/>
                <a:ea typeface="Calibri" panose="020F0502020204030204" pitchFamily="34" charset="0"/>
              </a:rPr>
              <a:t>terapije je </a:t>
            </a:r>
            <a:r>
              <a:rPr lang="hr-HR" b="1" dirty="0" smtClean="0">
                <a:solidFill>
                  <a:srgbClr val="000000"/>
                </a:solidFill>
                <a:latin typeface="Calibri" panose="020F0502020204030204" pitchFamily="34" charset="0"/>
                <a:ea typeface="Calibri" panose="020F0502020204030204" pitchFamily="34" charset="0"/>
              </a:rPr>
              <a:t>prihvaćanje </a:t>
            </a:r>
            <a:r>
              <a:rPr lang="hr-HR" b="1" dirty="0">
                <a:solidFill>
                  <a:srgbClr val="000000"/>
                </a:solidFill>
                <a:latin typeface="Calibri" panose="020F0502020204030204" pitchFamily="34" charset="0"/>
                <a:ea typeface="Calibri" panose="020F0502020204030204" pitchFamily="34" charset="0"/>
              </a:rPr>
              <a:t>sebe u svoj punini svog postojanja te pronalaženje podrške unutar sebe</a:t>
            </a:r>
            <a:r>
              <a:rPr lang="hr-HR" dirty="0">
                <a:solidFill>
                  <a:srgbClr val="000000"/>
                </a:solidFill>
                <a:latin typeface="Calibri" panose="020F0502020204030204" pitchFamily="34" charset="0"/>
                <a:ea typeface="Calibri" panose="020F0502020204030204" pitchFamily="34" charset="0"/>
              </a:rPr>
              <a:t>. Klijent čini izbore temeljene na svojim potrebama i željama, a ne izbore za koje pretpostavlja da okolina od njega očekuje i nameće. Takav pristup omogućuje pojedincu da izgradi </a:t>
            </a:r>
            <a:r>
              <a:rPr lang="hr-HR" b="1" dirty="0">
                <a:solidFill>
                  <a:srgbClr val="000000"/>
                </a:solidFill>
                <a:latin typeface="Calibri" panose="020F0502020204030204" pitchFamily="34" charset="0"/>
                <a:ea typeface="Calibri" panose="020F0502020204030204" pitchFamily="34" charset="0"/>
              </a:rPr>
              <a:t>otpornost</a:t>
            </a:r>
            <a:r>
              <a:rPr lang="hr-HR" dirty="0">
                <a:solidFill>
                  <a:srgbClr val="000000"/>
                </a:solidFill>
                <a:latin typeface="Calibri" panose="020F0502020204030204" pitchFamily="34" charset="0"/>
                <a:ea typeface="Calibri" panose="020F0502020204030204" pitchFamily="34" charset="0"/>
              </a:rPr>
              <a:t>, </a:t>
            </a:r>
            <a:r>
              <a:rPr lang="hr-HR" b="1" dirty="0">
                <a:solidFill>
                  <a:srgbClr val="000000"/>
                </a:solidFill>
                <a:latin typeface="Calibri" panose="020F0502020204030204" pitchFamily="34" charset="0"/>
                <a:ea typeface="Calibri" panose="020F0502020204030204" pitchFamily="34" charset="0"/>
              </a:rPr>
              <a:t>lakše i svjesnije se nosi sa svojim osjećajima</a:t>
            </a:r>
            <a:r>
              <a:rPr lang="hr-HR" dirty="0">
                <a:solidFill>
                  <a:srgbClr val="000000"/>
                </a:solidFill>
                <a:latin typeface="Calibri" panose="020F0502020204030204" pitchFamily="34" charset="0"/>
                <a:ea typeface="Calibri" panose="020F0502020204030204" pitchFamily="34" charset="0"/>
              </a:rPr>
              <a:t>, </a:t>
            </a:r>
            <a:r>
              <a:rPr lang="hr-HR" b="1" dirty="0">
                <a:solidFill>
                  <a:srgbClr val="000000"/>
                </a:solidFill>
                <a:latin typeface="Calibri" panose="020F0502020204030204" pitchFamily="34" charset="0"/>
                <a:ea typeface="Calibri" panose="020F0502020204030204" pitchFamily="34" charset="0"/>
              </a:rPr>
              <a:t>mislima i djelovanjima </a:t>
            </a:r>
            <a:r>
              <a:rPr lang="hr-HR" dirty="0">
                <a:solidFill>
                  <a:srgbClr val="000000"/>
                </a:solidFill>
                <a:latin typeface="Calibri" panose="020F0502020204030204" pitchFamily="34" charset="0"/>
                <a:ea typeface="Calibri" panose="020F0502020204030204" pitchFamily="34" charset="0"/>
              </a:rPr>
              <a:t>u teškim životnim izazovima i stresovima te </a:t>
            </a:r>
            <a:r>
              <a:rPr lang="hr-HR" b="1" dirty="0">
                <a:solidFill>
                  <a:srgbClr val="000000"/>
                </a:solidFill>
                <a:latin typeface="Calibri" panose="020F0502020204030204" pitchFamily="34" charset="0"/>
                <a:ea typeface="Calibri" panose="020F0502020204030204" pitchFamily="34" charset="0"/>
              </a:rPr>
              <a:t>jasnije komunicira svoje potrebe </a:t>
            </a:r>
            <a:r>
              <a:rPr lang="hr-HR" dirty="0">
                <a:solidFill>
                  <a:srgbClr val="000000"/>
                </a:solidFill>
                <a:latin typeface="Calibri" panose="020F0502020204030204" pitchFamily="34" charset="0"/>
                <a:ea typeface="Calibri" panose="020F0502020204030204" pitchFamily="34" charset="0"/>
              </a:rPr>
              <a:t>s okolinom.  </a:t>
            </a:r>
          </a:p>
          <a:p>
            <a:r>
              <a:rPr lang="hr-HR" dirty="0" smtClean="0">
                <a:solidFill>
                  <a:srgbClr val="000000"/>
                </a:solidFill>
                <a:latin typeface="Calibri" panose="020F0502020204030204" pitchFamily="34" charset="0"/>
                <a:ea typeface="Calibri" panose="020F0502020204030204" pitchFamily="34" charset="0"/>
              </a:rPr>
              <a:t>Primjenjiva </a:t>
            </a:r>
            <a:r>
              <a:rPr lang="hr-HR" dirty="0">
                <a:solidFill>
                  <a:srgbClr val="000000"/>
                </a:solidFill>
                <a:latin typeface="Calibri" panose="020F0502020204030204" pitchFamily="34" charset="0"/>
                <a:ea typeface="Calibri" panose="020F0502020204030204" pitchFamily="34" charset="0"/>
              </a:rPr>
              <a:t>je u različitim okolnostima kao što su individualni i grupni rad, rad s obiteljima, s djecom, s partnerima, rad u organizacijama, odnosno organizacijski razvoj, coaching, rad u zajednici i pedagoški rad. </a:t>
            </a:r>
          </a:p>
          <a:p>
            <a:pPr indent="-6350" algn="just">
              <a:lnSpc>
                <a:spcPct val="95000"/>
              </a:lnSpc>
              <a:spcAft>
                <a:spcPts val="0"/>
              </a:spcAft>
            </a:pPr>
            <a:endParaRPr lang="hr-HR" dirty="0" smtClean="0">
              <a:solidFill>
                <a:srgbClr val="000000"/>
              </a:solidFill>
              <a:latin typeface="Calibri" panose="020F0502020204030204" pitchFamily="34" charset="0"/>
              <a:ea typeface="Calibri" panose="020F0502020204030204" pitchFamily="34" charset="0"/>
            </a:endParaRPr>
          </a:p>
          <a:p>
            <a:pPr indent="-6350" algn="just">
              <a:lnSpc>
                <a:spcPct val="95000"/>
              </a:lnSpc>
              <a:spcAft>
                <a:spcPts val="0"/>
              </a:spcAft>
            </a:pPr>
            <a:endParaRPr lang="hr-HR" dirty="0">
              <a:solidFill>
                <a:srgbClr val="000000"/>
              </a:solidFill>
              <a:latin typeface="Calibri" panose="020F0502020204030204" pitchFamily="34" charset="0"/>
              <a:ea typeface="Calibri" panose="020F0502020204030204" pitchFamily="34" charset="0"/>
            </a:endParaRPr>
          </a:p>
          <a:p>
            <a:endParaRPr lang="hr-HR" dirty="0"/>
          </a:p>
        </p:txBody>
      </p:sp>
    </p:spTree>
    <p:extLst>
      <p:ext uri="{BB962C8B-B14F-4D97-AF65-F5344CB8AC3E}">
        <p14:creationId xmlns:p14="http://schemas.microsoft.com/office/powerpoint/2010/main" val="3324857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r>
              <a:rPr lang="hr-HR" dirty="0" smtClean="0"/>
              <a:t>OBITELJSKA SISTEMSKA PSIHOTERAPIJA</a:t>
            </a:r>
            <a:endParaRPr lang="hr-HR" dirty="0"/>
          </a:p>
        </p:txBody>
      </p:sp>
      <p:sp>
        <p:nvSpPr>
          <p:cNvPr id="4" name="Content Placeholder 3"/>
          <p:cNvSpPr>
            <a:spLocks noGrp="1"/>
          </p:cNvSpPr>
          <p:nvPr>
            <p:ph sz="half" idx="2"/>
          </p:nvPr>
        </p:nvSpPr>
        <p:spPr/>
        <p:txBody>
          <a:bodyPr>
            <a:normAutofit fontScale="25000" lnSpcReduction="20000"/>
          </a:bodyPr>
          <a:lstStyle/>
          <a:p>
            <a:pPr indent="-6350" algn="just">
              <a:lnSpc>
                <a:spcPct val="95000"/>
              </a:lnSpc>
              <a:spcAft>
                <a:spcPts val="0"/>
              </a:spcAft>
            </a:pPr>
            <a:r>
              <a:rPr lang="hr-HR" sz="5200" dirty="0">
                <a:solidFill>
                  <a:srgbClr val="000000"/>
                </a:solidFill>
                <a:latin typeface="Calibri" panose="020F0502020204030204" pitchFamily="34" charset="0"/>
                <a:ea typeface="Calibri" panose="020F0502020204030204" pitchFamily="34" charset="0"/>
              </a:rPr>
              <a:t>Sistemska obiteljska psihoterapija je psihosocijalna intervencija </a:t>
            </a:r>
            <a:r>
              <a:rPr lang="hr-HR" sz="5200" b="1" dirty="0">
                <a:solidFill>
                  <a:srgbClr val="000000"/>
                </a:solidFill>
                <a:latin typeface="Calibri" panose="020F0502020204030204" pitchFamily="34" charset="0"/>
                <a:ea typeface="Calibri" panose="020F0502020204030204" pitchFamily="34" charset="0"/>
              </a:rPr>
              <a:t>usmjerena na sistem kao cjelinu</a:t>
            </a:r>
            <a:r>
              <a:rPr lang="hr-HR" sz="5200" dirty="0">
                <a:solidFill>
                  <a:srgbClr val="000000"/>
                </a:solidFill>
                <a:latin typeface="Calibri" panose="020F0502020204030204" pitchFamily="34" charset="0"/>
                <a:ea typeface="Calibri" panose="020F0502020204030204" pitchFamily="34" charset="0"/>
              </a:rPr>
              <a:t>, u kontekstu kulturalne, religiozne, socio-ekonomske i političke sredine kojoj pripada. </a:t>
            </a:r>
            <a:r>
              <a:rPr lang="hr-HR" sz="5200" b="1" dirty="0">
                <a:solidFill>
                  <a:srgbClr val="000000"/>
                </a:solidFill>
                <a:latin typeface="Calibri" panose="020F0502020204030204" pitchFamily="34" charset="0"/>
                <a:ea typeface="Calibri" panose="020F0502020204030204" pitchFamily="34" charset="0"/>
              </a:rPr>
              <a:t>Sagledava obitelj kao sistem u promjeni, a individualne obrasce ponašanja razumije kao rezultat interpersonalnih odnosa. </a:t>
            </a:r>
          </a:p>
          <a:p>
            <a:pPr indent="-6350" algn="just">
              <a:lnSpc>
                <a:spcPct val="95000"/>
              </a:lnSpc>
              <a:spcAft>
                <a:spcPts val="0"/>
              </a:spcAft>
            </a:pPr>
            <a:r>
              <a:rPr lang="hr-HR" sz="5200" b="1" dirty="0">
                <a:solidFill>
                  <a:srgbClr val="000000"/>
                </a:solidFill>
                <a:latin typeface="Calibri" panose="020F0502020204030204" pitchFamily="34" charset="0"/>
                <a:ea typeface="Calibri" panose="020F0502020204030204" pitchFamily="34" charset="0"/>
              </a:rPr>
              <a:t> </a:t>
            </a:r>
            <a:r>
              <a:rPr lang="hr-HR" sz="5200" dirty="0" smtClean="0">
                <a:solidFill>
                  <a:srgbClr val="000000"/>
                </a:solidFill>
                <a:latin typeface="Calibri" panose="020F0502020204030204" pitchFamily="34" charset="0"/>
                <a:ea typeface="Calibri" panose="020F0502020204030204" pitchFamily="34" charset="0"/>
              </a:rPr>
              <a:t>Rad terapeuta temelji se </a:t>
            </a:r>
            <a:r>
              <a:rPr lang="hr-HR" sz="5200" dirty="0">
                <a:solidFill>
                  <a:srgbClr val="000000"/>
                </a:solidFill>
                <a:latin typeface="Calibri" panose="020F0502020204030204" pitchFamily="34" charset="0"/>
                <a:ea typeface="Calibri" panose="020F0502020204030204" pitchFamily="34" charset="0"/>
              </a:rPr>
              <a:t>na </a:t>
            </a:r>
            <a:r>
              <a:rPr lang="hr-HR" sz="5200" b="1" dirty="0">
                <a:solidFill>
                  <a:srgbClr val="000000"/>
                </a:solidFill>
                <a:latin typeface="Calibri" panose="020F0502020204030204" pitchFamily="34" charset="0"/>
                <a:ea typeface="Calibri" panose="020F0502020204030204" pitchFamily="34" charset="0"/>
              </a:rPr>
              <a:t>3 važna principa</a:t>
            </a:r>
            <a:r>
              <a:rPr lang="hr-HR" sz="5200" dirty="0">
                <a:solidFill>
                  <a:srgbClr val="000000"/>
                </a:solidFill>
                <a:latin typeface="Calibri" panose="020F0502020204030204" pitchFamily="34" charset="0"/>
                <a:ea typeface="Calibri" panose="020F0502020204030204" pitchFamily="34" charset="0"/>
              </a:rPr>
              <a:t>:  </a:t>
            </a:r>
            <a:endParaRPr lang="hr-HR" sz="5200" dirty="0" smtClean="0">
              <a:solidFill>
                <a:srgbClr val="000000"/>
              </a:solidFill>
              <a:latin typeface="Calibri" panose="020F0502020204030204" pitchFamily="34" charset="0"/>
              <a:ea typeface="Calibri" panose="020F0502020204030204" pitchFamily="34" charset="0"/>
            </a:endParaRPr>
          </a:p>
          <a:p>
            <a:pPr marL="679450" indent="-457200" algn="just">
              <a:lnSpc>
                <a:spcPct val="95000"/>
              </a:lnSpc>
              <a:spcAft>
                <a:spcPts val="0"/>
              </a:spcAft>
              <a:buFont typeface="Wingdings" panose="05000000000000000000" pitchFamily="2" charset="2"/>
              <a:buChar char="Ø"/>
            </a:pPr>
            <a:r>
              <a:rPr lang="hr-HR" sz="5200" b="1" dirty="0" smtClean="0">
                <a:solidFill>
                  <a:srgbClr val="000000"/>
                </a:solidFill>
                <a:latin typeface="Calibri" panose="020F0502020204030204" pitchFamily="34" charset="0"/>
                <a:ea typeface="Calibri" panose="020F0502020204030204" pitchFamily="34" charset="0"/>
              </a:rPr>
              <a:t>Vi </a:t>
            </a:r>
            <a:r>
              <a:rPr lang="hr-HR" sz="5200" b="1" dirty="0">
                <a:solidFill>
                  <a:srgbClr val="000000"/>
                </a:solidFill>
                <a:latin typeface="Calibri" panose="020F0502020204030204" pitchFamily="34" charset="0"/>
                <a:ea typeface="Calibri" panose="020F0502020204030204" pitchFamily="34" charset="0"/>
              </a:rPr>
              <a:t>ste stručnjak </a:t>
            </a:r>
            <a:r>
              <a:rPr lang="hr-HR" sz="5200" dirty="0">
                <a:solidFill>
                  <a:srgbClr val="000000"/>
                </a:solidFill>
                <a:latin typeface="Calibri" panose="020F0502020204030204" pitchFamily="34" charset="0"/>
                <a:ea typeface="Calibri" panose="020F0502020204030204" pitchFamily="34" charset="0"/>
              </a:rPr>
              <a:t>za rješenje svog problema, a ne </a:t>
            </a:r>
            <a:r>
              <a:rPr lang="hr-HR" sz="5200" dirty="0" smtClean="0">
                <a:solidFill>
                  <a:srgbClr val="000000"/>
                </a:solidFill>
                <a:latin typeface="Calibri" panose="020F0502020204030204" pitchFamily="34" charset="0"/>
                <a:ea typeface="Calibri" panose="020F0502020204030204" pitchFamily="34" charset="0"/>
              </a:rPr>
              <a:t>psihoterapeut (pomaže u potrazi za rješenjem).</a:t>
            </a:r>
          </a:p>
          <a:p>
            <a:pPr marL="679450" indent="-457200" algn="just">
              <a:lnSpc>
                <a:spcPct val="95000"/>
              </a:lnSpc>
              <a:spcAft>
                <a:spcPts val="0"/>
              </a:spcAft>
              <a:buFont typeface="Wingdings" panose="05000000000000000000" pitchFamily="2" charset="2"/>
              <a:buChar char="Ø"/>
            </a:pPr>
            <a:r>
              <a:rPr lang="hr-HR" sz="5200" b="1" dirty="0" smtClean="0">
                <a:solidFill>
                  <a:srgbClr val="000000"/>
                </a:solidFill>
                <a:latin typeface="Calibri" panose="020F0502020204030204" pitchFamily="34" charset="0"/>
                <a:ea typeface="Calibri" panose="020F0502020204030204" pitchFamily="34" charset="0"/>
              </a:rPr>
              <a:t>Jasan </a:t>
            </a:r>
            <a:r>
              <a:rPr lang="hr-HR" sz="5200" b="1" dirty="0">
                <a:solidFill>
                  <a:srgbClr val="000000"/>
                </a:solidFill>
                <a:latin typeface="Calibri" panose="020F0502020204030204" pitchFamily="34" charset="0"/>
                <a:ea typeface="Calibri" panose="020F0502020204030204" pitchFamily="34" charset="0"/>
              </a:rPr>
              <a:t>cilj</a:t>
            </a:r>
            <a:r>
              <a:rPr lang="hr-HR" sz="5200" dirty="0">
                <a:solidFill>
                  <a:srgbClr val="000000"/>
                </a:solidFill>
                <a:latin typeface="Calibri" panose="020F0502020204030204" pitchFamily="34" charset="0"/>
                <a:ea typeface="Calibri" panose="020F0502020204030204" pitchFamily="34" charset="0"/>
              </a:rPr>
              <a:t>, veća fokusiranost na </a:t>
            </a:r>
            <a:r>
              <a:rPr lang="hr-HR" sz="5200" b="1" dirty="0">
                <a:solidFill>
                  <a:srgbClr val="000000"/>
                </a:solidFill>
                <a:latin typeface="Calibri" panose="020F0502020204030204" pitchFamily="34" charset="0"/>
                <a:ea typeface="Calibri" panose="020F0502020204030204" pitchFamily="34" charset="0"/>
              </a:rPr>
              <a:t>rješenje</a:t>
            </a:r>
            <a:r>
              <a:rPr lang="hr-HR" sz="5200" dirty="0">
                <a:solidFill>
                  <a:srgbClr val="000000"/>
                </a:solidFill>
                <a:latin typeface="Calibri" panose="020F0502020204030204" pitchFamily="34" charset="0"/>
                <a:ea typeface="Calibri" panose="020F0502020204030204" pitchFamily="34" charset="0"/>
              </a:rPr>
              <a:t> nego na problem i u psihoterapiji vode do željene </a:t>
            </a:r>
            <a:r>
              <a:rPr lang="hr-HR" sz="5200" b="1" dirty="0">
                <a:solidFill>
                  <a:srgbClr val="000000"/>
                </a:solidFill>
                <a:latin typeface="Calibri" panose="020F0502020204030204" pitchFamily="34" charset="0"/>
                <a:ea typeface="Calibri" panose="020F0502020204030204" pitchFamily="34" charset="0"/>
              </a:rPr>
              <a:t>promjene</a:t>
            </a:r>
            <a:r>
              <a:rPr lang="hr-HR" sz="5200" dirty="0">
                <a:solidFill>
                  <a:srgbClr val="000000"/>
                </a:solidFill>
                <a:latin typeface="Calibri" panose="020F0502020204030204" pitchFamily="34" charset="0"/>
                <a:ea typeface="Calibri" panose="020F0502020204030204" pitchFamily="34" charset="0"/>
              </a:rPr>
              <a:t>. </a:t>
            </a:r>
            <a:endParaRPr lang="hr-HR" sz="5200" dirty="0" smtClean="0">
              <a:solidFill>
                <a:srgbClr val="000000"/>
              </a:solidFill>
              <a:latin typeface="Calibri" panose="020F0502020204030204" pitchFamily="34" charset="0"/>
              <a:ea typeface="Calibri" panose="020F0502020204030204" pitchFamily="34" charset="0"/>
            </a:endParaRPr>
          </a:p>
          <a:p>
            <a:pPr marL="679450" indent="-457200" algn="just">
              <a:lnSpc>
                <a:spcPct val="95000"/>
              </a:lnSpc>
              <a:spcAft>
                <a:spcPts val="0"/>
              </a:spcAft>
              <a:buFont typeface="Wingdings" panose="05000000000000000000" pitchFamily="2" charset="2"/>
              <a:buChar char="Ø"/>
            </a:pPr>
            <a:r>
              <a:rPr lang="hr-HR" sz="5200" dirty="0" smtClean="0">
                <a:solidFill>
                  <a:srgbClr val="000000"/>
                </a:solidFill>
                <a:latin typeface="Calibri" panose="020F0502020204030204" pitchFamily="34" charset="0"/>
                <a:ea typeface="Calibri" panose="020F0502020204030204" pitchFamily="34" charset="0"/>
              </a:rPr>
              <a:t>Svaki </a:t>
            </a:r>
            <a:r>
              <a:rPr lang="hr-HR" sz="5200" b="1" dirty="0">
                <a:solidFill>
                  <a:srgbClr val="000000"/>
                </a:solidFill>
                <a:latin typeface="Calibri" panose="020F0502020204030204" pitchFamily="34" charset="0"/>
                <a:ea typeface="Calibri" panose="020F0502020204030204" pitchFamily="34" charset="0"/>
              </a:rPr>
              <a:t>pojedinac je dio sistema</a:t>
            </a:r>
            <a:r>
              <a:rPr lang="hr-HR" sz="5200" dirty="0">
                <a:solidFill>
                  <a:srgbClr val="000000"/>
                </a:solidFill>
                <a:latin typeface="Calibri" panose="020F0502020204030204" pitchFamily="34" charset="0"/>
                <a:ea typeface="Calibri" panose="020F0502020204030204" pitchFamily="34" charset="0"/>
              </a:rPr>
              <a:t>, a najvažniji sistem je </a:t>
            </a:r>
            <a:r>
              <a:rPr lang="hr-HR" sz="5200" b="1" dirty="0">
                <a:solidFill>
                  <a:srgbClr val="000000"/>
                </a:solidFill>
                <a:latin typeface="Calibri" panose="020F0502020204030204" pitchFamily="34" charset="0"/>
                <a:ea typeface="Calibri" panose="020F0502020204030204" pitchFamily="34" charset="0"/>
              </a:rPr>
              <a:t>obitelj</a:t>
            </a:r>
            <a:r>
              <a:rPr lang="hr-HR" sz="5200" dirty="0">
                <a:solidFill>
                  <a:srgbClr val="000000"/>
                </a:solidFill>
                <a:latin typeface="Calibri" panose="020F0502020204030204" pitchFamily="34" charset="0"/>
                <a:ea typeface="Calibri" panose="020F0502020204030204" pitchFamily="34" charset="0"/>
              </a:rPr>
              <a:t>. Također, postoji </a:t>
            </a:r>
            <a:r>
              <a:rPr lang="hr-HR" sz="5200" b="1" dirty="0">
                <a:solidFill>
                  <a:srgbClr val="000000"/>
                </a:solidFill>
                <a:latin typeface="Calibri" panose="020F0502020204030204" pitchFamily="34" charset="0"/>
                <a:ea typeface="Calibri" panose="020F0502020204030204" pitchFamily="34" charset="0"/>
              </a:rPr>
              <a:t>unutarnji sistem </a:t>
            </a:r>
            <a:r>
              <a:rPr lang="hr-HR" sz="5200" dirty="0">
                <a:solidFill>
                  <a:srgbClr val="000000"/>
                </a:solidFill>
                <a:latin typeface="Calibri" panose="020F0502020204030204" pitchFamily="34" charset="0"/>
                <a:ea typeface="Calibri" panose="020F0502020204030204" pitchFamily="34" charset="0"/>
              </a:rPr>
              <a:t>kojeg čine stavovi, vrijednosti i osobnost. Rješenje koje klijent traži mora biti u skladu s vrijednostima sistema, jer će inače klijent sabotirati to rješenje ili će sistem sabotirati osobu. </a:t>
            </a:r>
          </a:p>
          <a:p>
            <a:pPr marL="679450" indent="-457200" algn="just">
              <a:lnSpc>
                <a:spcPct val="95000"/>
              </a:lnSpc>
            </a:pPr>
            <a:r>
              <a:rPr lang="hr-HR" sz="5200" dirty="0" smtClean="0">
                <a:solidFill>
                  <a:srgbClr val="000000"/>
                </a:solidFill>
                <a:latin typeface="Calibri" panose="020F0502020204030204" pitchFamily="34" charset="0"/>
                <a:ea typeface="Calibri" panose="020F0502020204030204" pitchFamily="34" charset="0"/>
              </a:rPr>
              <a:t>Može se realizirati </a:t>
            </a:r>
            <a:r>
              <a:rPr lang="hr-HR" sz="5200" dirty="0">
                <a:solidFill>
                  <a:srgbClr val="000000"/>
                </a:solidFill>
                <a:latin typeface="Calibri" panose="020F0502020204030204" pitchFamily="34" charset="0"/>
                <a:ea typeface="Calibri" panose="020F0502020204030204" pitchFamily="34" charset="0"/>
              </a:rPr>
              <a:t>u različitim formama uključujući  terapijske seanse sa pojedincima, pojedinačnim obiteljima, više </a:t>
            </a:r>
            <a:r>
              <a:rPr lang="hr-HR" sz="5200" dirty="0" smtClean="0">
                <a:solidFill>
                  <a:srgbClr val="000000"/>
                </a:solidFill>
                <a:latin typeface="Calibri" panose="020F0502020204030204" pitchFamily="34" charset="0"/>
                <a:ea typeface="Calibri" panose="020F0502020204030204" pitchFamily="34" charset="0"/>
              </a:rPr>
              <a:t>obitelji itd., a efikasna je u </a:t>
            </a:r>
            <a:r>
              <a:rPr lang="hr-HR" sz="5200" dirty="0">
                <a:solidFill>
                  <a:srgbClr val="000000"/>
                </a:solidFill>
                <a:latin typeface="Calibri" panose="020F0502020204030204" pitchFamily="34" charset="0"/>
                <a:ea typeface="Calibri" panose="020F0502020204030204" pitchFamily="34" charset="0"/>
              </a:rPr>
              <a:t>tretmanu čitavog niza smetnji i problema, a </a:t>
            </a:r>
            <a:r>
              <a:rPr lang="hr-HR" sz="5200" dirty="0" smtClean="0">
                <a:solidFill>
                  <a:srgbClr val="000000"/>
                </a:solidFill>
                <a:latin typeface="Calibri" panose="020F0502020204030204" pitchFamily="34" charset="0"/>
                <a:ea typeface="Calibri" panose="020F0502020204030204" pitchFamily="34" charset="0"/>
              </a:rPr>
              <a:t>teži </a:t>
            </a:r>
            <a:r>
              <a:rPr lang="hr-HR" sz="5200" dirty="0">
                <a:solidFill>
                  <a:srgbClr val="000000"/>
                </a:solidFill>
                <a:latin typeface="Calibri" panose="020F0502020204030204" pitchFamily="34" charset="0"/>
                <a:ea typeface="Calibri" panose="020F0502020204030204" pitchFamily="34" charset="0"/>
              </a:rPr>
              <a:t>ka </a:t>
            </a:r>
            <a:r>
              <a:rPr lang="hr-HR" sz="5200" b="1" dirty="0">
                <a:solidFill>
                  <a:srgbClr val="000000"/>
                </a:solidFill>
                <a:latin typeface="Calibri" panose="020F0502020204030204" pitchFamily="34" charset="0"/>
                <a:ea typeface="Calibri" panose="020F0502020204030204" pitchFamily="34" charset="0"/>
              </a:rPr>
              <a:t>razvoju psihofizičkog ozdravljenja </a:t>
            </a:r>
            <a:r>
              <a:rPr lang="hr-HR" sz="5200" dirty="0">
                <a:solidFill>
                  <a:srgbClr val="000000"/>
                </a:solidFill>
                <a:latin typeface="Calibri" panose="020F0502020204030204" pitchFamily="34" charset="0"/>
                <a:ea typeface="Calibri" panose="020F0502020204030204" pitchFamily="34" charset="0"/>
              </a:rPr>
              <a:t>kod odraslih i djece i </a:t>
            </a:r>
            <a:r>
              <a:rPr lang="hr-HR" sz="5200" b="1" dirty="0">
                <a:solidFill>
                  <a:srgbClr val="000000"/>
                </a:solidFill>
                <a:latin typeface="Calibri" panose="020F0502020204030204" pitchFamily="34" charset="0"/>
                <a:ea typeface="Calibri" panose="020F0502020204030204" pitchFamily="34" charset="0"/>
              </a:rPr>
              <a:t>osnaživanju sistema </a:t>
            </a:r>
            <a:r>
              <a:rPr lang="hr-HR" sz="5200" dirty="0">
                <a:solidFill>
                  <a:srgbClr val="000000"/>
                </a:solidFill>
                <a:latin typeface="Calibri" panose="020F0502020204030204" pitchFamily="34" charset="0"/>
                <a:ea typeface="Calibri" panose="020F0502020204030204" pitchFamily="34" charset="0"/>
              </a:rPr>
              <a:t>kao cjeline. </a:t>
            </a:r>
          </a:p>
          <a:p>
            <a:pPr marL="679450" indent="-457200" algn="just">
              <a:lnSpc>
                <a:spcPct val="95000"/>
              </a:lnSpc>
            </a:pPr>
            <a:endParaRPr lang="hr-HR" dirty="0" smtClean="0">
              <a:solidFill>
                <a:srgbClr val="000000"/>
              </a:solidFill>
              <a:latin typeface="Calibri" panose="020F0502020204030204" pitchFamily="34" charset="0"/>
              <a:ea typeface="Calibri" panose="020F0502020204030204" pitchFamily="34" charset="0"/>
            </a:endParaRPr>
          </a:p>
        </p:txBody>
      </p:sp>
      <p:sp>
        <p:nvSpPr>
          <p:cNvPr id="5" name="Text Placeholder 4"/>
          <p:cNvSpPr>
            <a:spLocks noGrp="1"/>
          </p:cNvSpPr>
          <p:nvPr>
            <p:ph type="body" sz="quarter" idx="3"/>
          </p:nvPr>
        </p:nvSpPr>
        <p:spPr/>
        <p:txBody>
          <a:bodyPr/>
          <a:lstStyle/>
          <a:p>
            <a:r>
              <a:rPr lang="hr-HR" dirty="0" smtClean="0"/>
              <a:t>IMAGO TERAPIJA</a:t>
            </a:r>
            <a:endParaRPr lang="hr-HR" dirty="0"/>
          </a:p>
        </p:txBody>
      </p:sp>
      <p:sp>
        <p:nvSpPr>
          <p:cNvPr id="6" name="Content Placeholder 5"/>
          <p:cNvSpPr>
            <a:spLocks noGrp="1"/>
          </p:cNvSpPr>
          <p:nvPr>
            <p:ph sz="quarter" idx="4"/>
          </p:nvPr>
        </p:nvSpPr>
        <p:spPr/>
        <p:txBody>
          <a:bodyPr>
            <a:normAutofit fontScale="47500" lnSpcReduction="20000"/>
          </a:bodyPr>
          <a:lstStyle/>
          <a:p>
            <a:r>
              <a:rPr lang="hr-HR" dirty="0"/>
              <a:t>Imago terapija odnosa je </a:t>
            </a:r>
            <a:r>
              <a:rPr lang="hr-HR" b="1" dirty="0"/>
              <a:t>humanistički interpersonalni terapijski pristup</a:t>
            </a:r>
            <a:r>
              <a:rPr lang="hr-HR" dirty="0"/>
              <a:t>. Okosnica teorijskog koncepta Imaga </a:t>
            </a:r>
            <a:r>
              <a:rPr lang="hr-HR" b="1" dirty="0"/>
              <a:t>vodi nas u djetinjstvo i natrag</a:t>
            </a:r>
            <a:r>
              <a:rPr lang="hr-HR" dirty="0"/>
              <a:t>. Formiramo se u bliskom emocionalnom odnosu s roditeljima, kada tijekom djetinjstva i odrastanja, uz potvrde i ohrabrenja, zadobivamo i niz povreda. Te povrede i potvrde koje smo zadobili kao i primjer roditeljskog odnosa koji smo gledali  tijekom ranih godina, tvore u našem umu impresionistički senzorni otisak - “Imago”. </a:t>
            </a:r>
            <a:r>
              <a:rPr lang="hr-HR" b="1" dirty="0"/>
              <a:t>Imago je nesvjesni model za buduću intimnu vezu. </a:t>
            </a:r>
          </a:p>
          <a:p>
            <a:r>
              <a:rPr lang="hr-HR" b="1" dirty="0"/>
              <a:t>Naše ponašanje, kao i to kakvi ćemo biti prema drugim bliskim ljudima iz naše neposredne okoline i što ćemo od njih očekivati određuju ti prvi, rani i duboko utisnuti modeli. </a:t>
            </a:r>
            <a:r>
              <a:rPr lang="hr-HR" dirty="0" smtClean="0"/>
              <a:t>Osim </a:t>
            </a:r>
            <a:r>
              <a:rPr lang="hr-HR" dirty="0"/>
              <a:t>što međusobni emocionalni odnos otvara mogućnost iscjeljenja kroz povezivanje, razumijevanje i podršku, podjednako važnu ulogu ima u podcrtavanju i promoviranju posebnosti i različitosti svakog od partnera.  </a:t>
            </a:r>
          </a:p>
          <a:p>
            <a:r>
              <a:rPr lang="hr-HR" dirty="0"/>
              <a:t>Posebno osmišljen i namjerno fokusiran </a:t>
            </a:r>
            <a:r>
              <a:rPr lang="hr-HR" b="1" dirty="0"/>
              <a:t>dijalog između partnera </a:t>
            </a:r>
            <a:r>
              <a:rPr lang="hr-HR" dirty="0"/>
              <a:t>je </a:t>
            </a:r>
            <a:r>
              <a:rPr lang="hr-HR" b="1" dirty="0"/>
              <a:t>bazična pokretačka snaga procesa iscjeljenja, povezivanja i diferencijacije </a:t>
            </a:r>
            <a:r>
              <a:rPr lang="hr-HR" dirty="0"/>
              <a:t>te u krajnjoj liniji osobne transformacije i odrastanja. </a:t>
            </a:r>
            <a:endParaRPr lang="hr-HR" dirty="0" smtClean="0"/>
          </a:p>
          <a:p>
            <a:r>
              <a:rPr lang="hr-HR" dirty="0">
                <a:solidFill>
                  <a:srgbClr val="000000"/>
                </a:solidFill>
                <a:latin typeface="Calibri" panose="020F0502020204030204" pitchFamily="34" charset="0"/>
                <a:ea typeface="Calibri" panose="020F0502020204030204" pitchFamily="34" charset="0"/>
              </a:rPr>
              <a:t>Terapijski pristup se koristi kod bilo kakvih emocionalno  nabijenih blokada u partnerskim, obiteljskim ili prijateljskim odnosima, koji onemogućuju produktivnu komunikaciju i razvoj odnosa. </a:t>
            </a:r>
            <a:endParaRPr lang="hr-HR" dirty="0"/>
          </a:p>
        </p:txBody>
      </p:sp>
    </p:spTree>
    <p:extLst>
      <p:ext uri="{BB962C8B-B14F-4D97-AF65-F5344CB8AC3E}">
        <p14:creationId xmlns:p14="http://schemas.microsoft.com/office/powerpoint/2010/main" val="4282914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Veliki umovi o svom iskustvu školovanja:</a:t>
            </a:r>
            <a:endParaRPr lang="hr-HR"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694" r="8694"/>
          <a:stretch>
            <a:fillRect/>
          </a:stretch>
        </p:blipFill>
        <p:spPr>
          <a:xfrm>
            <a:off x="5180806" y="738551"/>
            <a:ext cx="2705895" cy="2637697"/>
          </a:xfrm>
        </p:spPr>
      </p:pic>
      <p:sp>
        <p:nvSpPr>
          <p:cNvPr id="4" name="Text Placeholder 3"/>
          <p:cNvSpPr>
            <a:spLocks noGrp="1"/>
          </p:cNvSpPr>
          <p:nvPr>
            <p:ph type="body" sz="half" idx="2"/>
          </p:nvPr>
        </p:nvSpPr>
        <p:spPr/>
        <p:txBody>
          <a:bodyPr>
            <a:normAutofit/>
          </a:bodyPr>
          <a:lstStyle/>
          <a:p>
            <a:endParaRPr lang="hr-HR" dirty="0" smtClean="0"/>
          </a:p>
          <a:p>
            <a:endParaRPr lang="hr-HR" dirty="0"/>
          </a:p>
          <a:p>
            <a:r>
              <a:rPr lang="hr-HR" dirty="0" smtClean="0"/>
              <a:t>Mark Twain: „ Nikad nisam miješao moje školovanje s mojim odgojem.”</a:t>
            </a:r>
          </a:p>
          <a:p>
            <a:endParaRPr lang="hr-HR" dirty="0" smtClean="0"/>
          </a:p>
          <a:p>
            <a:r>
              <a:rPr lang="hr-HR" dirty="0" smtClean="0"/>
              <a:t>Winston Churchill: „ Jedino vrijeme kada je prekidan moj odgoj bio je dok sam bio u školi.”</a:t>
            </a:r>
          </a:p>
          <a:p>
            <a:endParaRPr lang="hr-HR" dirty="0" smtClean="0"/>
          </a:p>
          <a:p>
            <a:r>
              <a:rPr lang="hr-HR" dirty="0" smtClean="0"/>
              <a:t>Albert Einstein: „Odgoj je ono što ostaje kad zaboravimo sve ono što smo naučili u školi.”</a:t>
            </a:r>
            <a:endParaRPr lang="hr-HR"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3488" y="1008668"/>
            <a:ext cx="2815963" cy="18962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3541" y="3695307"/>
            <a:ext cx="2601945" cy="2748356"/>
          </a:xfrm>
          <a:prstGeom prst="rect">
            <a:avLst/>
          </a:prstGeom>
        </p:spPr>
      </p:pic>
    </p:spTree>
    <p:extLst>
      <p:ext uri="{BB962C8B-B14F-4D97-AF65-F5344CB8AC3E}">
        <p14:creationId xmlns:p14="http://schemas.microsoft.com/office/powerpoint/2010/main" val="1398793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r>
              <a:rPr lang="hr-HR" dirty="0" smtClean="0"/>
              <a:t>PSIHOTERAPIJA DJECE I ADOLESCENATA</a:t>
            </a:r>
            <a:endParaRPr lang="hr-HR" dirty="0"/>
          </a:p>
        </p:txBody>
      </p:sp>
      <p:sp>
        <p:nvSpPr>
          <p:cNvPr id="4" name="Content Placeholder 3"/>
          <p:cNvSpPr>
            <a:spLocks noGrp="1"/>
          </p:cNvSpPr>
          <p:nvPr>
            <p:ph sz="half" idx="2"/>
          </p:nvPr>
        </p:nvSpPr>
        <p:spPr/>
        <p:txBody>
          <a:bodyPr>
            <a:normAutofit/>
          </a:bodyPr>
          <a:lstStyle/>
          <a:p>
            <a:r>
              <a:rPr lang="hr-HR" sz="1300" dirty="0"/>
              <a:t>Psihoterapija djece i adolescenata bitno se razlikuje od psihoterapije odraslih osoba, a to se naročito odnosi na </a:t>
            </a:r>
            <a:r>
              <a:rPr lang="hr-HR" sz="1300" b="1" dirty="0"/>
              <a:t>ulogu terapeuta te odnos i suradnju s roditeljima </a:t>
            </a:r>
            <a:r>
              <a:rPr lang="hr-HR" sz="1300" dirty="0"/>
              <a:t>jer o suradnji s roditeljima ovisi prihvaćanje same </a:t>
            </a:r>
            <a:r>
              <a:rPr lang="hr-HR" sz="1300" dirty="0" smtClean="0"/>
              <a:t>terapije.</a:t>
            </a:r>
          </a:p>
          <a:p>
            <a:r>
              <a:rPr lang="hr-HR" sz="1300" dirty="0" smtClean="0"/>
              <a:t>Uloga </a:t>
            </a:r>
            <a:r>
              <a:rPr lang="hr-HR" sz="1300" dirty="0"/>
              <a:t>terapeuta u terapiji sa djecom i adolescentima vrlo je kompleksna jer </a:t>
            </a:r>
            <a:r>
              <a:rPr lang="hr-HR" sz="1300" b="1" dirty="0"/>
              <a:t>terapeut kreira sigurnost, preuzima odgovornost za </a:t>
            </a:r>
            <a:r>
              <a:rPr lang="hr-HR" sz="1300" b="1" dirty="0">
                <a:solidFill>
                  <a:srgbClr val="000000"/>
                </a:solidFill>
                <a:latin typeface="Calibri" panose="020F0502020204030204" pitchFamily="34" charset="0"/>
                <a:ea typeface="Calibri" panose="020F0502020204030204" pitchFamily="34" charset="0"/>
              </a:rPr>
              <a:t>granice i etičnost samog procesa, a unutarnji psihički procesi djeteta i odnos s roditeljima unose se i u terapijski odnos. </a:t>
            </a:r>
            <a:endParaRPr lang="hr-HR" sz="1300" b="1" dirty="0" smtClean="0">
              <a:solidFill>
                <a:srgbClr val="000000"/>
              </a:solidFill>
              <a:latin typeface="Calibri" panose="020F0502020204030204" pitchFamily="34" charset="0"/>
              <a:ea typeface="Calibri" panose="020F0502020204030204" pitchFamily="34" charset="0"/>
            </a:endParaRPr>
          </a:p>
          <a:p>
            <a:r>
              <a:rPr lang="hr-HR" sz="1300" dirty="0" smtClean="0">
                <a:solidFill>
                  <a:srgbClr val="000000"/>
                </a:solidFill>
                <a:latin typeface="Calibri" panose="020F0502020204030204" pitchFamily="34" charset="0"/>
                <a:ea typeface="Calibri" panose="020F0502020204030204" pitchFamily="34" charset="0"/>
              </a:rPr>
              <a:t>Program </a:t>
            </a:r>
            <a:r>
              <a:rPr lang="hr-HR" sz="1300" dirty="0">
                <a:solidFill>
                  <a:srgbClr val="000000"/>
                </a:solidFill>
                <a:latin typeface="Calibri" panose="020F0502020204030204" pitchFamily="34" charset="0"/>
                <a:ea typeface="Calibri" panose="020F0502020204030204" pitchFamily="34" charset="0"/>
              </a:rPr>
              <a:t>psihoterapije djece i adolescenata temelji se na razvojnom pristupu djeci i mladima inkorporirajući humanistički i integrativni pristup - Gestalt, TA te Self psihologija, intrasubjektivne teorije i teorije odnosa. Razvojna perspektiva inkorporirana je u radovima Bolbya, Winnicotta, Sterna, Schorea, M. Mahler, M. Klein i drugih.</a:t>
            </a:r>
          </a:p>
          <a:p>
            <a:pPr marL="0" indent="0">
              <a:buNone/>
            </a:pPr>
            <a:endParaRPr lang="hr-HR" sz="1300" dirty="0"/>
          </a:p>
        </p:txBody>
      </p:sp>
      <p:sp>
        <p:nvSpPr>
          <p:cNvPr id="5" name="Text Placeholder 4"/>
          <p:cNvSpPr>
            <a:spLocks noGrp="1"/>
          </p:cNvSpPr>
          <p:nvPr>
            <p:ph type="body" sz="quarter" idx="3"/>
          </p:nvPr>
        </p:nvSpPr>
        <p:spPr/>
        <p:txBody>
          <a:bodyPr/>
          <a:lstStyle/>
          <a:p>
            <a:r>
              <a:rPr lang="hr-HR" dirty="0" smtClean="0"/>
              <a:t>PSIHOTERAPIJA POKRETOM I PLESOM</a:t>
            </a:r>
            <a:endParaRPr lang="hr-HR" dirty="0"/>
          </a:p>
        </p:txBody>
      </p:sp>
      <p:sp>
        <p:nvSpPr>
          <p:cNvPr id="6" name="Content Placeholder 5"/>
          <p:cNvSpPr>
            <a:spLocks noGrp="1"/>
          </p:cNvSpPr>
          <p:nvPr>
            <p:ph sz="quarter" idx="4"/>
          </p:nvPr>
        </p:nvSpPr>
        <p:spPr/>
        <p:txBody>
          <a:bodyPr>
            <a:noAutofit/>
          </a:bodyPr>
          <a:lstStyle/>
          <a:p>
            <a:r>
              <a:rPr lang="hr-HR" sz="1300" dirty="0"/>
              <a:t>Psihoterapija pokretom i plesom (PPP) jedna je od </a:t>
            </a:r>
            <a:r>
              <a:rPr lang="hr-HR" sz="1300" b="1" dirty="0"/>
              <a:t>kreativnih, ekspresivnih terapija </a:t>
            </a:r>
            <a:r>
              <a:rPr lang="hr-HR" sz="1300" dirty="0"/>
              <a:t>koja primjenjuje pokret i ples s ciljem unaprjeđivanja emotivne, kognitivne, socijalne i tjelesne integracije </a:t>
            </a:r>
            <a:r>
              <a:rPr lang="hr-HR" sz="1300" dirty="0" smtClean="0"/>
              <a:t>pojedinca. </a:t>
            </a:r>
          </a:p>
          <a:p>
            <a:r>
              <a:rPr lang="hr-HR" sz="1300" dirty="0" smtClean="0"/>
              <a:t>Temelji </a:t>
            </a:r>
            <a:r>
              <a:rPr lang="hr-HR" sz="1300" dirty="0"/>
              <a:t>se na sljedećih nekoliko teoretskih principa: </a:t>
            </a:r>
            <a:r>
              <a:rPr lang="hr-HR" sz="1300" b="1" dirty="0" smtClean="0"/>
              <a:t>tijelo </a:t>
            </a:r>
            <a:r>
              <a:rPr lang="hr-HR" sz="1300" b="1" dirty="0"/>
              <a:t>i um su </a:t>
            </a:r>
            <a:r>
              <a:rPr lang="hr-HR" sz="1300" b="1" dirty="0" smtClean="0"/>
              <a:t>nerazdvojivi</a:t>
            </a:r>
            <a:r>
              <a:rPr lang="hr-HR" sz="1300" dirty="0"/>
              <a:t>, </a:t>
            </a:r>
            <a:r>
              <a:rPr lang="hr-HR" sz="1300" dirty="0" smtClean="0"/>
              <a:t>a promjene obrazaca kretanja utječu na cjelokupno funkcioniranje; </a:t>
            </a:r>
            <a:r>
              <a:rPr lang="hr-HR" sz="1300" b="1" dirty="0" smtClean="0"/>
              <a:t>tjelesni pokreti odražavaju psihičke </a:t>
            </a:r>
            <a:r>
              <a:rPr lang="hr-HR" sz="1300" b="1" dirty="0"/>
              <a:t>sadržaje i osobnost, a pokret kao veza s dubljim slojevima psihe ima simboličnu funkciju kojom otkriva podsvjesne sadržaje</a:t>
            </a:r>
            <a:r>
              <a:rPr lang="hr-HR" sz="1300" dirty="0"/>
              <a:t>; </a:t>
            </a:r>
            <a:r>
              <a:rPr lang="hr-HR" sz="1300" dirty="0" smtClean="0"/>
              <a:t>spontana </a:t>
            </a:r>
            <a:r>
              <a:rPr lang="hr-HR" sz="1300" dirty="0"/>
              <a:t>improvizacija u pokretu </a:t>
            </a:r>
            <a:r>
              <a:rPr lang="hr-HR" sz="1300" b="1" dirty="0"/>
              <a:t>omogućava klijentu isprobavanje novih načina bivanja i novo iskustvo samoga sebe, odnosa, razmišljanja i </a:t>
            </a:r>
            <a:r>
              <a:rPr lang="hr-HR" sz="1300" b="1" dirty="0" smtClean="0"/>
              <a:t>osjećanja</a:t>
            </a:r>
            <a:r>
              <a:rPr lang="hr-HR" sz="1300" dirty="0" smtClean="0"/>
              <a:t>. </a:t>
            </a:r>
          </a:p>
          <a:p>
            <a:r>
              <a:rPr lang="hr-HR" sz="1300" dirty="0" smtClean="0"/>
              <a:t>PPP </a:t>
            </a:r>
            <a:r>
              <a:rPr lang="hr-HR" sz="1300" dirty="0"/>
              <a:t>je efikasna </a:t>
            </a:r>
            <a:r>
              <a:rPr lang="hr-HR" sz="1300" dirty="0" smtClean="0"/>
              <a:t>terapija i koristi se kod različitog niza poteškoća.</a:t>
            </a:r>
          </a:p>
          <a:p>
            <a:r>
              <a:rPr lang="hr-HR" sz="1300" dirty="0" smtClean="0"/>
              <a:t>Namijenjena je </a:t>
            </a:r>
            <a:r>
              <a:rPr lang="hr-HR" sz="1300" dirty="0"/>
              <a:t>djeci, adolescentima, odraslima i osobama treće životne dobi, onima s posebnim potrebama, a provodi se u grupnom ili individualnom obliku. </a:t>
            </a:r>
          </a:p>
        </p:txBody>
      </p:sp>
    </p:spTree>
    <p:extLst>
      <p:ext uri="{BB962C8B-B14F-4D97-AF65-F5344CB8AC3E}">
        <p14:creationId xmlns:p14="http://schemas.microsoft.com/office/powerpoint/2010/main" val="953157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r>
              <a:rPr lang="hr-HR" dirty="0" smtClean="0"/>
              <a:t>SEKSULANA TERAPIJA</a:t>
            </a:r>
            <a:endParaRPr lang="hr-HR" dirty="0"/>
          </a:p>
        </p:txBody>
      </p:sp>
      <p:sp>
        <p:nvSpPr>
          <p:cNvPr id="4" name="Content Placeholder 3"/>
          <p:cNvSpPr>
            <a:spLocks noGrp="1"/>
          </p:cNvSpPr>
          <p:nvPr>
            <p:ph sz="half" idx="2"/>
          </p:nvPr>
        </p:nvSpPr>
        <p:spPr/>
        <p:txBody>
          <a:bodyPr>
            <a:normAutofit/>
          </a:bodyPr>
          <a:lstStyle/>
          <a:p>
            <a:pPr marL="679450" indent="-457200">
              <a:lnSpc>
                <a:spcPct val="95000"/>
              </a:lnSpc>
              <a:spcAft>
                <a:spcPts val="800"/>
              </a:spcAft>
            </a:pPr>
            <a:r>
              <a:rPr lang="hr-HR" sz="1300" dirty="0">
                <a:solidFill>
                  <a:srgbClr val="000000"/>
                </a:solidFill>
                <a:latin typeface="Calibri" panose="020F0502020204030204" pitchFamily="34" charset="0"/>
                <a:ea typeface="Calibri" panose="020F0502020204030204" pitchFamily="34" charset="0"/>
              </a:rPr>
              <a:t>Hrvatsko društvo za seksualnu terapiju (HDST) osnovano je u Zagrebu, </a:t>
            </a:r>
            <a:r>
              <a:rPr lang="hr-HR" sz="1300" b="1" dirty="0" smtClean="0">
                <a:solidFill>
                  <a:srgbClr val="000000"/>
                </a:solidFill>
                <a:latin typeface="Calibri" panose="020F0502020204030204" pitchFamily="34" charset="0"/>
                <a:ea typeface="Calibri" panose="020F0502020204030204" pitchFamily="34" charset="0"/>
              </a:rPr>
              <a:t>2007. g.</a:t>
            </a:r>
            <a:r>
              <a:rPr lang="hr-HR" sz="1300" dirty="0" smtClean="0">
                <a:solidFill>
                  <a:srgbClr val="000000"/>
                </a:solidFill>
                <a:latin typeface="Calibri" panose="020F0502020204030204" pitchFamily="34" charset="0"/>
                <a:ea typeface="Calibri" panose="020F0502020204030204" pitchFamily="34" charset="0"/>
              </a:rPr>
              <a:t> </a:t>
            </a:r>
          </a:p>
          <a:p>
            <a:pPr marL="679450" indent="-457200">
              <a:lnSpc>
                <a:spcPct val="95000"/>
              </a:lnSpc>
              <a:spcAft>
                <a:spcPts val="800"/>
              </a:spcAft>
            </a:pPr>
            <a:r>
              <a:rPr lang="hr-HR" sz="1300" dirty="0" smtClean="0">
                <a:solidFill>
                  <a:srgbClr val="000000"/>
                </a:solidFill>
                <a:latin typeface="Calibri" panose="020F0502020204030204" pitchFamily="34" charset="0"/>
                <a:ea typeface="Calibri" panose="020F0502020204030204" pitchFamily="34" charset="0"/>
              </a:rPr>
              <a:t>Osnovni </a:t>
            </a:r>
            <a:r>
              <a:rPr lang="hr-HR" sz="1300" dirty="0">
                <a:solidFill>
                  <a:srgbClr val="000000"/>
                </a:solidFill>
                <a:latin typeface="Calibri" panose="020F0502020204030204" pitchFamily="34" charset="0"/>
                <a:ea typeface="Calibri" panose="020F0502020204030204" pitchFamily="34" charset="0"/>
              </a:rPr>
              <a:t>cilj i zadatak Društva je okupljanje i edukacija seksualnih terapeuta te unaprjeđenje seksualnog zdravlja i liječenje seksualnih poremećaja. </a:t>
            </a:r>
            <a:endParaRPr lang="hr-HR" sz="1300" dirty="0" smtClean="0">
              <a:solidFill>
                <a:srgbClr val="000000"/>
              </a:solidFill>
              <a:latin typeface="Calibri" panose="020F0502020204030204" pitchFamily="34" charset="0"/>
              <a:ea typeface="Calibri" panose="020F0502020204030204" pitchFamily="34" charset="0"/>
            </a:endParaRPr>
          </a:p>
          <a:p>
            <a:pPr marL="679450" indent="-457200">
              <a:lnSpc>
                <a:spcPct val="95000"/>
              </a:lnSpc>
              <a:spcAft>
                <a:spcPts val="800"/>
              </a:spcAft>
            </a:pPr>
            <a:r>
              <a:rPr lang="hr-HR" sz="1300" dirty="0" smtClean="0">
                <a:solidFill>
                  <a:srgbClr val="000000"/>
                </a:solidFill>
                <a:latin typeface="Calibri" panose="020F0502020204030204" pitchFamily="34" charset="0"/>
                <a:ea typeface="Calibri" panose="020F0502020204030204" pitchFamily="34" charset="0"/>
              </a:rPr>
              <a:t>Ovo </a:t>
            </a:r>
            <a:r>
              <a:rPr lang="hr-HR" sz="1300" dirty="0">
                <a:solidFill>
                  <a:srgbClr val="000000"/>
                </a:solidFill>
                <a:latin typeface="Calibri" panose="020F0502020204030204" pitchFamily="34" charset="0"/>
                <a:ea typeface="Calibri" panose="020F0502020204030204" pitchFamily="34" charset="0"/>
              </a:rPr>
              <a:t>je </a:t>
            </a:r>
            <a:r>
              <a:rPr lang="hr-HR" sz="1300" b="1" dirty="0">
                <a:solidFill>
                  <a:srgbClr val="000000"/>
                </a:solidFill>
                <a:latin typeface="Calibri" panose="020F0502020204030204" pitchFamily="34" charset="0"/>
                <a:ea typeface="Calibri" panose="020F0502020204030204" pitchFamily="34" charset="0"/>
              </a:rPr>
              <a:t>prvo društvo u Hrvatskoj koje se bavi seksualnim zdravljem i seksualnim poremećajima</a:t>
            </a:r>
            <a:r>
              <a:rPr lang="hr-HR" sz="1300" dirty="0">
                <a:solidFill>
                  <a:srgbClr val="000000"/>
                </a:solidFill>
                <a:latin typeface="Calibri" panose="020F0502020204030204" pitchFamily="34" charset="0"/>
                <a:ea typeface="Calibri" panose="020F0502020204030204" pitchFamily="34" charset="0"/>
              </a:rPr>
              <a:t>, pa su i edukacije koje ono organizira prva stručno-znanstvena zbivanja o ovoj tematici u nas. </a:t>
            </a:r>
            <a:endParaRPr lang="hr-HR" sz="1300" dirty="0" smtClean="0">
              <a:solidFill>
                <a:srgbClr val="000000"/>
              </a:solidFill>
              <a:latin typeface="Calibri" panose="020F0502020204030204" pitchFamily="34" charset="0"/>
              <a:ea typeface="Calibri" panose="020F0502020204030204" pitchFamily="34" charset="0"/>
            </a:endParaRPr>
          </a:p>
          <a:p>
            <a:pPr marL="679450" indent="-457200">
              <a:lnSpc>
                <a:spcPct val="95000"/>
              </a:lnSpc>
              <a:spcAft>
                <a:spcPts val="800"/>
              </a:spcAft>
            </a:pPr>
            <a:r>
              <a:rPr lang="hr-HR" sz="1300" dirty="0">
                <a:solidFill>
                  <a:srgbClr val="000000"/>
                </a:solidFill>
                <a:latin typeface="Calibri" panose="020F0502020204030204" pitchFamily="34" charset="0"/>
                <a:ea typeface="Calibri" panose="020F0502020204030204" pitchFamily="34" charset="0"/>
              </a:rPr>
              <a:t>Seksualna terapija </a:t>
            </a:r>
            <a:r>
              <a:rPr lang="hr-HR" sz="1300" b="1" dirty="0">
                <a:solidFill>
                  <a:srgbClr val="000000"/>
                </a:solidFill>
                <a:latin typeface="Calibri" panose="020F0502020204030204" pitchFamily="34" charset="0"/>
                <a:ea typeface="Calibri" panose="020F0502020204030204" pitchFamily="34" charset="0"/>
              </a:rPr>
              <a:t>obuhvaća sve one postupke i metode koji su usmjereni unaprjeđenju seksualnog zdravlja i liječenju seksualnih problema i poremećaja</a:t>
            </a:r>
            <a:r>
              <a:rPr lang="hr-HR" sz="1300" dirty="0">
                <a:solidFill>
                  <a:srgbClr val="000000"/>
                </a:solidFill>
                <a:latin typeface="Calibri" panose="020F0502020204030204" pitchFamily="34" charset="0"/>
                <a:ea typeface="Calibri" panose="020F0502020204030204" pitchFamily="34" charset="0"/>
              </a:rPr>
              <a:t>. Provode je posebno educirani stručnjaci (seksualni terapeuti) koji su završili odgovarajuću edukaciju. </a:t>
            </a:r>
          </a:p>
        </p:txBody>
      </p:sp>
      <p:sp>
        <p:nvSpPr>
          <p:cNvPr id="5" name="Text Placeholder 4"/>
          <p:cNvSpPr>
            <a:spLocks noGrp="1"/>
          </p:cNvSpPr>
          <p:nvPr>
            <p:ph type="body" sz="quarter" idx="3"/>
          </p:nvPr>
        </p:nvSpPr>
        <p:spPr/>
        <p:txBody>
          <a:bodyPr/>
          <a:lstStyle/>
          <a:p>
            <a:r>
              <a:rPr lang="hr-HR" dirty="0" smtClean="0"/>
              <a:t>KOGNITIVNO BIHEVIORALNA TERAPIJA</a:t>
            </a:r>
            <a:endParaRPr lang="hr-HR" dirty="0"/>
          </a:p>
        </p:txBody>
      </p:sp>
      <p:sp>
        <p:nvSpPr>
          <p:cNvPr id="6" name="Content Placeholder 5"/>
          <p:cNvSpPr>
            <a:spLocks noGrp="1"/>
          </p:cNvSpPr>
          <p:nvPr>
            <p:ph sz="quarter" idx="4"/>
          </p:nvPr>
        </p:nvSpPr>
        <p:spPr/>
        <p:txBody>
          <a:bodyPr>
            <a:noAutofit/>
          </a:bodyPr>
          <a:lstStyle/>
          <a:p>
            <a:r>
              <a:rPr lang="hr-HR" sz="1300" dirty="0" smtClean="0"/>
              <a:t>Kognitivno-bihevioralna </a:t>
            </a:r>
            <a:r>
              <a:rPr lang="hr-HR" sz="1300" dirty="0"/>
              <a:t>terapija je psihoterapijski pristup koji se temelji na ideji da je </a:t>
            </a:r>
            <a:r>
              <a:rPr lang="hr-HR" sz="1300" b="1" dirty="0"/>
              <a:t>način na koji razmišljamo povezan s onim što osjećamo i činimo</a:t>
            </a:r>
            <a:r>
              <a:rPr lang="hr-HR" sz="1300" dirty="0"/>
              <a:t>. Kognitivno-bihevioralni terapeuti stoga </a:t>
            </a:r>
            <a:r>
              <a:rPr lang="hr-HR" sz="1300" b="1" dirty="0"/>
              <a:t>vjeruju da promjena u načinu na koji se ponašamo i interpretiramo događaje može dovesti i do promjene u emocijama.</a:t>
            </a:r>
          </a:p>
          <a:p>
            <a:r>
              <a:rPr lang="hr-HR" sz="1300" dirty="0"/>
              <a:t>U</a:t>
            </a:r>
            <a:r>
              <a:rPr lang="hr-HR" sz="1300" dirty="0" smtClean="0"/>
              <a:t>smjerena </a:t>
            </a:r>
            <a:r>
              <a:rPr lang="hr-HR" sz="1300" dirty="0"/>
              <a:t>je na </a:t>
            </a:r>
            <a:r>
              <a:rPr lang="hr-HR" sz="1300" b="1" dirty="0"/>
              <a:t>sadašnjost</a:t>
            </a:r>
            <a:r>
              <a:rPr lang="hr-HR" sz="1300" dirty="0"/>
              <a:t>, orijentirana je na </a:t>
            </a:r>
            <a:r>
              <a:rPr lang="hr-HR" sz="1300" b="1" dirty="0"/>
              <a:t>rješavanje konkretnog problema</a:t>
            </a:r>
            <a:r>
              <a:rPr lang="hr-HR" sz="1300" dirty="0"/>
              <a:t> i </a:t>
            </a:r>
            <a:r>
              <a:rPr lang="hr-HR" sz="1300" b="1" dirty="0"/>
              <a:t>ograničenog je trajanja</a:t>
            </a:r>
            <a:r>
              <a:rPr lang="hr-HR" sz="1300" dirty="0"/>
              <a:t>. Broj potrebnih susreta ovisi o prirodi i težini klijentove poteškoće. </a:t>
            </a:r>
            <a:endParaRPr lang="hr-HR" sz="1300" dirty="0" smtClean="0"/>
          </a:p>
          <a:p>
            <a:r>
              <a:rPr lang="hr-HR" sz="1300" dirty="0" smtClean="0"/>
              <a:t>Tehnike pomažu klijentu u </a:t>
            </a:r>
            <a:r>
              <a:rPr lang="hr-HR" sz="1300" b="1" dirty="0"/>
              <a:t>osvještavanju nekorisnih misli, istraživanju drugih načina tumačenja situacija i eksperimentiranju s njima</a:t>
            </a:r>
            <a:r>
              <a:rPr lang="hr-HR" sz="1300" dirty="0"/>
              <a:t>. </a:t>
            </a:r>
            <a:r>
              <a:rPr lang="hr-HR" sz="1300" dirty="0" smtClean="0"/>
              <a:t>Krajnji </a:t>
            </a:r>
            <a:r>
              <a:rPr lang="hr-HR" sz="1300" b="1" dirty="0"/>
              <a:t>cilj tretmana je promjena ponašanja</a:t>
            </a:r>
            <a:r>
              <a:rPr lang="hr-HR" sz="1300" dirty="0"/>
              <a:t> te se klijentu pomaže u uklanjanju nepoželjnih ili izgradnji novih, poželjnih oblika ponašanja</a:t>
            </a:r>
            <a:r>
              <a:rPr lang="hr-HR" sz="1300" dirty="0" smtClean="0"/>
              <a:t>.</a:t>
            </a:r>
          </a:p>
          <a:p>
            <a:r>
              <a:rPr lang="hr-HR" sz="1300" dirty="0" smtClean="0"/>
              <a:t>Smatra </a:t>
            </a:r>
            <a:r>
              <a:rPr lang="hr-HR" sz="1300" dirty="0"/>
              <a:t>se terapijom izbora za depresiju, panični poremećaj, različite </a:t>
            </a:r>
            <a:r>
              <a:rPr lang="hr-HR" sz="1300" dirty="0" smtClean="0"/>
              <a:t>fobije, </a:t>
            </a:r>
            <a:r>
              <a:rPr lang="hr-HR" sz="1300" dirty="0"/>
              <a:t>socijalnu </a:t>
            </a:r>
            <a:r>
              <a:rPr lang="hr-HR" sz="1300" dirty="0" smtClean="0"/>
              <a:t>anksioznost, opsesivno kompulzivni poremećaj</a:t>
            </a:r>
            <a:r>
              <a:rPr lang="hr-HR" sz="1300" dirty="0"/>
              <a:t> </a:t>
            </a:r>
            <a:r>
              <a:rPr lang="hr-HR" sz="1300" dirty="0" smtClean="0"/>
              <a:t>itd.</a:t>
            </a:r>
          </a:p>
          <a:p>
            <a:r>
              <a:rPr lang="hr-HR" sz="1300" dirty="0" smtClean="0"/>
              <a:t>Uspješno se primjenjuje </a:t>
            </a:r>
            <a:r>
              <a:rPr lang="hr-HR" sz="1300" dirty="0"/>
              <a:t>u radu s pojedincima i grupama, obiteljima, parovima te djecom i mladima.</a:t>
            </a:r>
          </a:p>
        </p:txBody>
      </p:sp>
    </p:spTree>
    <p:extLst>
      <p:ext uri="{BB962C8B-B14F-4D97-AF65-F5344CB8AC3E}">
        <p14:creationId xmlns:p14="http://schemas.microsoft.com/office/powerpoint/2010/main" val="3757317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r>
              <a:rPr lang="hr-HR" dirty="0" smtClean="0"/>
              <a:t>TERAPIJA IGROM</a:t>
            </a:r>
            <a:endParaRPr lang="hr-HR" dirty="0"/>
          </a:p>
        </p:txBody>
      </p:sp>
      <p:sp>
        <p:nvSpPr>
          <p:cNvPr id="4" name="Content Placeholder 3"/>
          <p:cNvSpPr>
            <a:spLocks noGrp="1"/>
          </p:cNvSpPr>
          <p:nvPr>
            <p:ph sz="half" idx="2"/>
          </p:nvPr>
        </p:nvSpPr>
        <p:spPr/>
        <p:txBody>
          <a:bodyPr>
            <a:noAutofit/>
          </a:bodyPr>
          <a:lstStyle/>
          <a:p>
            <a:r>
              <a:rPr lang="hr-HR" sz="1300" dirty="0"/>
              <a:t>T</a:t>
            </a:r>
            <a:r>
              <a:rPr lang="hr-HR" sz="1300" dirty="0" smtClean="0"/>
              <a:t>erapeutski </a:t>
            </a:r>
            <a:r>
              <a:rPr lang="hr-HR" sz="1300" dirty="0"/>
              <a:t>pravac koji se temelji na </a:t>
            </a:r>
            <a:r>
              <a:rPr lang="hr-HR" sz="1300" b="1" dirty="0"/>
              <a:t>spoznajama o dječjem razvoju</a:t>
            </a:r>
            <a:r>
              <a:rPr lang="hr-HR" sz="1300" dirty="0"/>
              <a:t>. </a:t>
            </a:r>
          </a:p>
          <a:p>
            <a:r>
              <a:rPr lang="hr-HR" sz="1300" dirty="0" smtClean="0"/>
              <a:t>Igra </a:t>
            </a:r>
            <a:r>
              <a:rPr lang="hr-HR" sz="1300" dirty="0"/>
              <a:t>je prirodan </a:t>
            </a:r>
            <a:r>
              <a:rPr lang="hr-HR" sz="1300" dirty="0" smtClean="0"/>
              <a:t>način </a:t>
            </a:r>
            <a:r>
              <a:rPr lang="hr-HR" sz="1300" dirty="0"/>
              <a:t>dječjeg izražavanja i način na koji najbolje funkcionira dječji </a:t>
            </a:r>
            <a:r>
              <a:rPr lang="hr-HR" sz="1300" dirty="0" smtClean="0"/>
              <a:t>mozak. </a:t>
            </a:r>
          </a:p>
          <a:p>
            <a:r>
              <a:rPr lang="hr-HR" sz="1300" dirty="0" smtClean="0"/>
              <a:t>Terapija </a:t>
            </a:r>
            <a:r>
              <a:rPr lang="hr-HR" sz="1300" dirty="0"/>
              <a:t>igrom koristi ovaj prirodan proces da bi pomogla djeci da izraze vlastita iskustva. Istovremeno, djeca uče suočavati se sa teškoćama te uvježbaju kako se nositi sa strahovima i teškim situacijama. Postoje različite vrste terapija igrom, a u neke se intenzivno uključuju i roditelji (Filijalna terapija igrom, Theraplay).</a:t>
            </a:r>
          </a:p>
          <a:p>
            <a:r>
              <a:rPr lang="hr-HR" sz="1300" dirty="0"/>
              <a:t>Terapija igrom vrlo je efikasna kod čitavog niza teškoća: </a:t>
            </a:r>
            <a:r>
              <a:rPr lang="hr-HR" sz="1300" b="1" dirty="0"/>
              <a:t>stresnih životnih događaja ili </a:t>
            </a:r>
            <a:r>
              <a:rPr lang="hr-HR" sz="1300" b="1" dirty="0" smtClean="0"/>
              <a:t>promjena, emocionalnih </a:t>
            </a:r>
            <a:r>
              <a:rPr lang="hr-HR" sz="1300" b="1" dirty="0"/>
              <a:t>ili ponašajnih </a:t>
            </a:r>
            <a:r>
              <a:rPr lang="hr-HR" sz="1300" b="1" dirty="0" smtClean="0"/>
              <a:t>problema </a:t>
            </a:r>
            <a:r>
              <a:rPr lang="hr-HR" sz="1300" dirty="0" smtClean="0"/>
              <a:t>te </a:t>
            </a:r>
            <a:r>
              <a:rPr lang="hr-HR" sz="1300" b="1" dirty="0"/>
              <a:t>razvojnih </a:t>
            </a:r>
            <a:r>
              <a:rPr lang="hr-HR" sz="1300" b="1" dirty="0" smtClean="0"/>
              <a:t>teškoća</a:t>
            </a:r>
          </a:p>
          <a:p>
            <a:r>
              <a:rPr lang="hr-HR" sz="1300" dirty="0" smtClean="0"/>
              <a:t>Prikladna </a:t>
            </a:r>
            <a:r>
              <a:rPr lang="hr-HR" sz="1300" dirty="0"/>
              <a:t>je za djecu od 3-12 godine i njihove obitelji, no uspješno se prilagođava mlađoj i starijoj djeci</a:t>
            </a:r>
            <a:r>
              <a:rPr lang="hr-HR" sz="1300" dirty="0" smtClean="0"/>
              <a:t>.</a:t>
            </a:r>
            <a:endParaRPr lang="hr-HR" sz="1300" dirty="0"/>
          </a:p>
        </p:txBody>
      </p:sp>
      <p:sp>
        <p:nvSpPr>
          <p:cNvPr id="5" name="Text Placeholder 4"/>
          <p:cNvSpPr>
            <a:spLocks noGrp="1"/>
          </p:cNvSpPr>
          <p:nvPr>
            <p:ph type="body" sz="quarter" idx="3"/>
          </p:nvPr>
        </p:nvSpPr>
        <p:spPr/>
        <p:txBody>
          <a:bodyPr/>
          <a:lstStyle/>
          <a:p>
            <a:r>
              <a:rPr lang="hr-HR" dirty="0" smtClean="0"/>
              <a:t>NLPt – NEURO-LINGVISTIČKA PSIHOTERAPIJA</a:t>
            </a:r>
            <a:endParaRPr lang="hr-HR" dirty="0"/>
          </a:p>
        </p:txBody>
      </p:sp>
      <p:sp>
        <p:nvSpPr>
          <p:cNvPr id="6" name="Content Placeholder 5"/>
          <p:cNvSpPr>
            <a:spLocks noGrp="1"/>
          </p:cNvSpPr>
          <p:nvPr>
            <p:ph sz="quarter" idx="4"/>
          </p:nvPr>
        </p:nvSpPr>
        <p:spPr/>
        <p:txBody>
          <a:bodyPr>
            <a:noAutofit/>
          </a:bodyPr>
          <a:lstStyle/>
          <a:p>
            <a:r>
              <a:rPr lang="hr-HR" sz="1300" b="1" u="sng" dirty="0" smtClean="0"/>
              <a:t>NLPt</a:t>
            </a:r>
            <a:r>
              <a:rPr lang="hr-HR" sz="1300" dirty="0" smtClean="0"/>
              <a:t> </a:t>
            </a:r>
            <a:r>
              <a:rPr lang="hr-HR" sz="1300" dirty="0"/>
              <a:t>je </a:t>
            </a:r>
            <a:r>
              <a:rPr lang="hr-HR" sz="1300" b="1" dirty="0"/>
              <a:t>sistemski-integrativna</a:t>
            </a:r>
            <a:r>
              <a:rPr lang="hr-HR" sz="1300" dirty="0"/>
              <a:t> metoda psihoterapije s </a:t>
            </a:r>
            <a:r>
              <a:rPr lang="hr-HR" sz="1300" b="1" dirty="0"/>
              <a:t>kognitivno-imaginativnim</a:t>
            </a:r>
            <a:r>
              <a:rPr lang="hr-HR" sz="1300" dirty="0"/>
              <a:t> pristupom, koja se razvila iz neuro-lingvističkog programiranja (NLP). </a:t>
            </a:r>
            <a:endParaRPr lang="hr-HR" sz="1300" dirty="0" smtClean="0"/>
          </a:p>
          <a:p>
            <a:r>
              <a:rPr lang="hr-HR" sz="1300" b="1" dirty="0" smtClean="0"/>
              <a:t>NLP</a:t>
            </a:r>
            <a:r>
              <a:rPr lang="hr-HR" sz="1300" dirty="0" smtClean="0"/>
              <a:t> </a:t>
            </a:r>
            <a:r>
              <a:rPr lang="hr-HR" sz="1300" dirty="0"/>
              <a:t>je metoda koju su </a:t>
            </a:r>
            <a:r>
              <a:rPr lang="hr-HR" sz="1300" dirty="0" smtClean="0"/>
              <a:t>70 - ih </a:t>
            </a:r>
            <a:r>
              <a:rPr lang="hr-HR" sz="1300" dirty="0"/>
              <a:t>godina 20 st. u SAD-u razvili psiholog </a:t>
            </a:r>
            <a:r>
              <a:rPr lang="hr-HR" sz="1300" b="1" dirty="0"/>
              <a:t>Richard Bandler </a:t>
            </a:r>
            <a:r>
              <a:rPr lang="hr-HR" sz="1300" dirty="0"/>
              <a:t>i profesor lingvistike </a:t>
            </a:r>
            <a:r>
              <a:rPr lang="hr-HR" sz="1300" b="1" dirty="0"/>
              <a:t>John Grinder </a:t>
            </a:r>
            <a:r>
              <a:rPr lang="hr-HR" sz="1300" dirty="0"/>
              <a:t>s ciljem poticanja razvoja ljudskih potencijala. </a:t>
            </a:r>
            <a:endParaRPr lang="hr-HR" sz="1300" dirty="0" smtClean="0"/>
          </a:p>
          <a:p>
            <a:r>
              <a:rPr lang="hr-HR" sz="1300" dirty="0" smtClean="0"/>
              <a:t>Naglasak </a:t>
            </a:r>
            <a:r>
              <a:rPr lang="hr-HR" sz="1300" dirty="0"/>
              <a:t>je na utvrđivanju prvobitne funkcije, tzv</a:t>
            </a:r>
            <a:r>
              <a:rPr lang="hr-HR" sz="1300" dirty="0" smtClean="0"/>
              <a:t>. “</a:t>
            </a:r>
            <a:r>
              <a:rPr lang="hr-HR" sz="1300" b="1" dirty="0"/>
              <a:t>dobre namjere</a:t>
            </a:r>
            <a:r>
              <a:rPr lang="hr-HR" sz="1300" dirty="0"/>
              <a:t>“, koja je subjektivna podloga  simptoma bolesti, tako da stare fiksacije na unutarnje i vanjsko nedjelotvorno ponašanje i stavove budu razriješene i mogu nastati novi, subjektivno i intersubjektivno zdraviji, stavovi i oblici ponašanja. </a:t>
            </a:r>
            <a:endParaRPr lang="hr-HR" sz="1300" dirty="0" smtClean="0"/>
          </a:p>
          <a:p>
            <a:r>
              <a:rPr lang="hr-HR" sz="1300" dirty="0" smtClean="0"/>
              <a:t>«</a:t>
            </a:r>
            <a:r>
              <a:rPr lang="hr-HR" sz="1300" b="1" dirty="0"/>
              <a:t>Ekologija</a:t>
            </a:r>
            <a:r>
              <a:rPr lang="hr-HR" sz="1300" dirty="0"/>
              <a:t>» se u NLPt-u odnosi na uvažavanje cjelokupnog okruženja čovjeka, te su  «ekološki» ciljevi ne samo dobri za samu osobu, već neće izazvati nikakve nepoželjne posljedice u njezinoj radnoj i obiteljskoj sredini, a po mogućnosti i na njih će povoljno utjecati. </a:t>
            </a:r>
            <a:endParaRPr lang="hr-HR" sz="1300" dirty="0" smtClean="0"/>
          </a:p>
          <a:p>
            <a:r>
              <a:rPr lang="hr-HR" sz="1300" dirty="0" smtClean="0"/>
              <a:t>I </a:t>
            </a:r>
            <a:r>
              <a:rPr lang="hr-HR" sz="1300" dirty="0"/>
              <a:t>dugoročna i kratkoročna terapija odvijaju se u okvirima individualnog i grupnog rada. R</a:t>
            </a:r>
            <a:r>
              <a:rPr lang="hr-HR" sz="1300" dirty="0" smtClean="0"/>
              <a:t>adi </a:t>
            </a:r>
            <a:r>
              <a:rPr lang="hr-HR" sz="1300" dirty="0"/>
              <a:t>se s odraslima i djecom. </a:t>
            </a:r>
          </a:p>
        </p:txBody>
      </p:sp>
    </p:spTree>
    <p:extLst>
      <p:ext uri="{BB962C8B-B14F-4D97-AF65-F5344CB8AC3E}">
        <p14:creationId xmlns:p14="http://schemas.microsoft.com/office/powerpoint/2010/main" val="2892160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r>
              <a:rPr lang="hr-HR" dirty="0" smtClean="0"/>
              <a:t>TRANSAKCIJSKA ANALIZA</a:t>
            </a:r>
            <a:endParaRPr lang="hr-HR" dirty="0"/>
          </a:p>
        </p:txBody>
      </p:sp>
      <p:sp>
        <p:nvSpPr>
          <p:cNvPr id="4" name="Content Placeholder 3"/>
          <p:cNvSpPr>
            <a:spLocks noGrp="1"/>
          </p:cNvSpPr>
          <p:nvPr>
            <p:ph sz="half" idx="2"/>
          </p:nvPr>
        </p:nvSpPr>
        <p:spPr/>
        <p:txBody>
          <a:bodyPr>
            <a:noAutofit/>
          </a:bodyPr>
          <a:lstStyle/>
          <a:p>
            <a:r>
              <a:rPr lang="hr-HR" sz="1300" b="1" dirty="0" smtClean="0"/>
              <a:t>TA</a:t>
            </a:r>
            <a:r>
              <a:rPr lang="hr-HR" sz="1300" dirty="0" smtClean="0"/>
              <a:t> je </a:t>
            </a:r>
            <a:r>
              <a:rPr lang="hr-HR" sz="1300" b="1" dirty="0"/>
              <a:t>teorija razvoja ličnosti i sistematska psihoterapija </a:t>
            </a:r>
            <a:r>
              <a:rPr lang="hr-HR" sz="1300" dirty="0"/>
              <a:t>kojoj je cilj </a:t>
            </a:r>
            <a:r>
              <a:rPr lang="hr-HR" sz="1300" b="1" dirty="0"/>
              <a:t>osobni razvoj i </a:t>
            </a:r>
            <a:r>
              <a:rPr lang="hr-HR" sz="1300" b="1" dirty="0" smtClean="0"/>
              <a:t>promjena</a:t>
            </a:r>
            <a:r>
              <a:rPr lang="hr-HR" sz="1300" dirty="0" smtClean="0"/>
              <a:t>, a osnovao ju 1958. g. kanadski psihijatar  </a:t>
            </a:r>
            <a:r>
              <a:rPr lang="hr-HR" sz="1300" b="1" dirty="0" smtClean="0"/>
              <a:t>Eric Berne</a:t>
            </a:r>
            <a:r>
              <a:rPr lang="hr-HR" sz="1300" dirty="0" smtClean="0"/>
              <a:t>.</a:t>
            </a:r>
            <a:endParaRPr lang="hr-HR" sz="1300" b="1" dirty="0" smtClean="0"/>
          </a:p>
          <a:p>
            <a:r>
              <a:rPr lang="hr-HR" sz="1300" dirty="0" smtClean="0"/>
              <a:t>3  </a:t>
            </a:r>
            <a:r>
              <a:rPr lang="hr-HR" sz="1300" dirty="0"/>
              <a:t>filozofske postavke na kojima počiva TA su </a:t>
            </a:r>
            <a:r>
              <a:rPr lang="hr-HR" sz="1300" dirty="0" smtClean="0"/>
              <a:t>: </a:t>
            </a:r>
            <a:r>
              <a:rPr lang="hr-HR" sz="1300" b="1" dirty="0" smtClean="0"/>
              <a:t>svi </a:t>
            </a:r>
            <a:r>
              <a:rPr lang="hr-HR" sz="1300" b="1" dirty="0"/>
              <a:t>su ljudi </a:t>
            </a:r>
            <a:r>
              <a:rPr lang="hr-HR" sz="1300" b="1" dirty="0" smtClean="0"/>
              <a:t>ok</a:t>
            </a:r>
            <a:r>
              <a:rPr lang="hr-HR" sz="1300" dirty="0" smtClean="0"/>
              <a:t>; </a:t>
            </a:r>
            <a:r>
              <a:rPr lang="hr-HR" sz="1300" b="1" dirty="0"/>
              <a:t>svi  imaju sposobnost mišljenja i </a:t>
            </a:r>
            <a:r>
              <a:rPr lang="hr-HR" sz="1300" b="1" dirty="0" smtClean="0"/>
              <a:t>osjećanja</a:t>
            </a:r>
            <a:r>
              <a:rPr lang="hr-HR" sz="1300" dirty="0" smtClean="0"/>
              <a:t>; </a:t>
            </a:r>
            <a:r>
              <a:rPr lang="hr-HR" sz="1300" b="1" dirty="0" smtClean="0"/>
              <a:t>svi </a:t>
            </a:r>
            <a:r>
              <a:rPr lang="hr-HR" sz="1300" b="1" dirty="0"/>
              <a:t>odlučuju o svojoj  </a:t>
            </a:r>
            <a:r>
              <a:rPr lang="hr-HR" sz="1300" b="1" dirty="0" smtClean="0"/>
              <a:t>sudbini sami</a:t>
            </a:r>
            <a:r>
              <a:rPr lang="hr-HR" sz="1300" dirty="0" smtClean="0"/>
              <a:t>.</a:t>
            </a:r>
          </a:p>
          <a:p>
            <a:r>
              <a:rPr lang="hr-HR" sz="1300" dirty="0" smtClean="0"/>
              <a:t>Svaka </a:t>
            </a:r>
            <a:r>
              <a:rPr lang="hr-HR" sz="1300" dirty="0"/>
              <a:t>ličnost sadrži </a:t>
            </a:r>
            <a:r>
              <a:rPr lang="hr-HR" sz="1300" b="1" dirty="0"/>
              <a:t>3 ego </a:t>
            </a:r>
            <a:r>
              <a:rPr lang="hr-HR" sz="1300" b="1" dirty="0" smtClean="0"/>
              <a:t>stanja</a:t>
            </a:r>
            <a:r>
              <a:rPr lang="hr-HR" sz="1300" dirty="0" smtClean="0"/>
              <a:t>: Roditelj, Odrasli i Dijete.</a:t>
            </a:r>
          </a:p>
          <a:p>
            <a:r>
              <a:rPr lang="hr-HR" sz="1300" dirty="0" smtClean="0"/>
              <a:t>Osnovni </a:t>
            </a:r>
            <a:r>
              <a:rPr lang="hr-HR" sz="1300" dirty="0"/>
              <a:t>cilj TA u psihoterapijskom smislu je </a:t>
            </a:r>
            <a:r>
              <a:rPr lang="hr-HR" sz="1300" b="1" dirty="0"/>
              <a:t>postizanje autonomije </a:t>
            </a:r>
            <a:r>
              <a:rPr lang="hr-HR" sz="1300" dirty="0"/>
              <a:t>koja se očituje u oslobađanju i jačanju potencijala za </a:t>
            </a:r>
            <a:r>
              <a:rPr lang="hr-HR" sz="1300" b="1" dirty="0"/>
              <a:t>svjesnost, spontanost </a:t>
            </a:r>
            <a:r>
              <a:rPr lang="hr-HR" sz="1300" dirty="0"/>
              <a:t>i</a:t>
            </a:r>
            <a:r>
              <a:rPr lang="hr-HR" sz="1300" b="1" dirty="0"/>
              <a:t> intimnost</a:t>
            </a:r>
            <a:r>
              <a:rPr lang="hr-HR" sz="1300" dirty="0"/>
              <a:t>. </a:t>
            </a:r>
            <a:endParaRPr lang="hr-HR" sz="1300" dirty="0" smtClean="0"/>
          </a:p>
          <a:p>
            <a:r>
              <a:rPr lang="hr-HR" sz="1300" dirty="0" smtClean="0"/>
              <a:t>TA </a:t>
            </a:r>
            <a:r>
              <a:rPr lang="hr-HR" sz="1300" dirty="0"/>
              <a:t>se može koristiti u liječenju različitih tipova psiholoških poremećaja, od svakodnevnih životnih problema do psihoza. </a:t>
            </a:r>
            <a:endParaRPr lang="hr-HR" sz="1300" dirty="0" smtClean="0"/>
          </a:p>
          <a:p>
            <a:r>
              <a:rPr lang="hr-HR" sz="1300" dirty="0" smtClean="0"/>
              <a:t>Osim </a:t>
            </a:r>
            <a:r>
              <a:rPr lang="hr-HR" sz="1300" dirty="0"/>
              <a:t>kao psihoterapija, TA se koristi i kao savjetodavna, edukacijska i organizacijska metoda pri čemu je koncept isti, dok su ciljevi, metode i tehnike rada specifične za svako područje. TA se može koristiti u individualnoj, grupnoj, obiteljskoj terapiji ili terapiji parova</a:t>
            </a:r>
            <a:r>
              <a:rPr lang="hr-HR" sz="1300" dirty="0" smtClean="0"/>
              <a:t>.</a:t>
            </a:r>
            <a:endParaRPr lang="hr-HR" sz="1300" dirty="0"/>
          </a:p>
        </p:txBody>
      </p:sp>
      <p:sp>
        <p:nvSpPr>
          <p:cNvPr id="5" name="Text Placeholder 4"/>
          <p:cNvSpPr>
            <a:spLocks noGrp="1"/>
          </p:cNvSpPr>
          <p:nvPr>
            <p:ph type="body" sz="quarter" idx="3"/>
          </p:nvPr>
        </p:nvSpPr>
        <p:spPr/>
        <p:txBody>
          <a:bodyPr/>
          <a:lstStyle/>
          <a:p>
            <a:r>
              <a:rPr lang="hr-HR" dirty="0" smtClean="0"/>
              <a:t>KIBERNETIKA PSIHOTERAPIJE</a:t>
            </a:r>
            <a:endParaRPr lang="hr-HR" dirty="0"/>
          </a:p>
        </p:txBody>
      </p:sp>
      <p:sp>
        <p:nvSpPr>
          <p:cNvPr id="6" name="Content Placeholder 5"/>
          <p:cNvSpPr>
            <a:spLocks noGrp="1"/>
          </p:cNvSpPr>
          <p:nvPr>
            <p:ph sz="quarter" idx="4"/>
          </p:nvPr>
        </p:nvSpPr>
        <p:spPr/>
        <p:txBody>
          <a:bodyPr>
            <a:noAutofit/>
          </a:bodyPr>
          <a:lstStyle/>
          <a:p>
            <a:r>
              <a:rPr lang="hr-HR" sz="1300" dirty="0"/>
              <a:t>Škola Kibernetike </a:t>
            </a:r>
            <a:r>
              <a:rPr lang="hr-HR" sz="1300" dirty="0" smtClean="0"/>
              <a:t>psihoterapije </a:t>
            </a:r>
            <a:r>
              <a:rPr lang="hr-HR" sz="1300" dirty="0"/>
              <a:t>formalno je osnovana početkom 1990. godine u </a:t>
            </a:r>
            <a:r>
              <a:rPr lang="hr-HR" sz="1300" dirty="0" smtClean="0"/>
              <a:t>Zagrebu. </a:t>
            </a:r>
            <a:r>
              <a:rPr lang="hr-HR" sz="1300" dirty="0"/>
              <a:t>Registrirana je na odsjeku Psihijatrije Medicinskog Fakulteta u </a:t>
            </a:r>
            <a:r>
              <a:rPr lang="hr-HR" sz="1300" dirty="0" smtClean="0"/>
              <a:t>Zagrebu, a proces  </a:t>
            </a:r>
            <a:r>
              <a:rPr lang="hr-HR" sz="1300" dirty="0"/>
              <a:t>organizacije i osnivanja škole usko je povezan s vizijom i aktivnostima </a:t>
            </a:r>
            <a:r>
              <a:rPr lang="hr-HR" sz="1300" b="1" dirty="0" smtClean="0"/>
              <a:t>prof</a:t>
            </a:r>
            <a:r>
              <a:rPr lang="hr-HR" sz="1300" b="1" dirty="0"/>
              <a:t>. Graham </a:t>
            </a:r>
            <a:r>
              <a:rPr lang="hr-HR" sz="1300" b="1" dirty="0" smtClean="0"/>
              <a:t>Barnes-a </a:t>
            </a:r>
            <a:r>
              <a:rPr lang="hr-HR" sz="1300" dirty="0" smtClean="0"/>
              <a:t>(učitelj TA).</a:t>
            </a:r>
            <a:endParaRPr lang="hr-HR" sz="1300" dirty="0"/>
          </a:p>
          <a:p>
            <a:r>
              <a:rPr lang="hr-HR" sz="1300" dirty="0" smtClean="0"/>
              <a:t>Kibernetika </a:t>
            </a:r>
            <a:r>
              <a:rPr lang="hr-HR" sz="1300" dirty="0"/>
              <a:t>i sistemska terapija je </a:t>
            </a:r>
            <a:r>
              <a:rPr lang="hr-HR" sz="1300" b="1" dirty="0"/>
              <a:t>kontekst za učenje i istraživanje efikasne psihoterapije</a:t>
            </a:r>
            <a:r>
              <a:rPr lang="hr-HR" sz="1300" dirty="0"/>
              <a:t>, </a:t>
            </a:r>
            <a:r>
              <a:rPr lang="hr-HR" sz="1300" b="1" dirty="0"/>
              <a:t>uvažava sva dostupna znanja </a:t>
            </a:r>
            <a:r>
              <a:rPr lang="hr-HR" sz="1300" dirty="0"/>
              <a:t>iz dosadašnjih psihoterapijskih istraživanja, filozofije, etike, estetike, fizike, biokemije, biologije, genetike, medicine, antropologije, informatičkih znanosti, lingvistike, logike, psihologije i </a:t>
            </a:r>
            <a:r>
              <a:rPr lang="hr-HR" sz="1300" dirty="0" smtClean="0"/>
              <a:t>komunikologije i uvijek je </a:t>
            </a:r>
            <a:r>
              <a:rPr lang="hr-HR" sz="1300" b="1" dirty="0"/>
              <a:t>otvorena za različitost koja bi mogla biti u funkciji terapijske promjene</a:t>
            </a:r>
            <a:r>
              <a:rPr lang="hr-HR" sz="1300" dirty="0"/>
              <a:t>. </a:t>
            </a:r>
          </a:p>
          <a:p>
            <a:r>
              <a:rPr lang="hr-HR" sz="1300" dirty="0" smtClean="0"/>
              <a:t> </a:t>
            </a:r>
            <a:r>
              <a:rPr lang="hr-HR" sz="1300" dirty="0"/>
              <a:t>Kroz </a:t>
            </a:r>
            <a:r>
              <a:rPr lang="hr-HR" sz="1300" b="1" dirty="0"/>
              <a:t>dijalošku praksu </a:t>
            </a:r>
            <a:r>
              <a:rPr lang="hr-HR" sz="1300" dirty="0" smtClean="0"/>
              <a:t>koriste procese</a:t>
            </a:r>
            <a:r>
              <a:rPr lang="hr-HR" sz="1300" dirty="0"/>
              <a:t>, kao što su: </a:t>
            </a:r>
            <a:r>
              <a:rPr lang="hr-HR" sz="1300" b="1" dirty="0"/>
              <a:t>hipnoterapija</a:t>
            </a:r>
            <a:r>
              <a:rPr lang="hr-HR" sz="1300" dirty="0"/>
              <a:t>, </a:t>
            </a:r>
            <a:r>
              <a:rPr lang="hr-HR" sz="1300" b="1" dirty="0"/>
              <a:t>rad s ishodima</a:t>
            </a:r>
            <a:r>
              <a:rPr lang="hr-HR" sz="1300" dirty="0"/>
              <a:t>, </a:t>
            </a:r>
            <a:r>
              <a:rPr lang="hr-HR" sz="1300" b="1" dirty="0"/>
              <a:t>rad s resursima, priče i metafore, samorefleksija. </a:t>
            </a:r>
          </a:p>
          <a:p>
            <a:r>
              <a:rPr lang="hr-HR" sz="1300" dirty="0"/>
              <a:t>T</a:t>
            </a:r>
            <a:r>
              <a:rPr lang="hr-HR" sz="1300" dirty="0" smtClean="0"/>
              <a:t>erapijski </a:t>
            </a:r>
            <a:r>
              <a:rPr lang="hr-HR" sz="1300" dirty="0"/>
              <a:t>rad zasnovan na kibernetici i sistemskoj terapiji uvijek je </a:t>
            </a:r>
            <a:r>
              <a:rPr lang="hr-HR" sz="1300" b="1" dirty="0"/>
              <a:t>otvoren, kreativni čin, vođen ka unaprijed definiranim ishodima kao ciljevima terapijske promjene. </a:t>
            </a:r>
            <a:endParaRPr lang="hr-HR" sz="1300" b="1" dirty="0" smtClean="0"/>
          </a:p>
          <a:p>
            <a:r>
              <a:rPr lang="hr-HR" sz="1300" dirty="0" smtClean="0"/>
              <a:t>Koristi se kao individualna, partnerska i grupna terapija.</a:t>
            </a:r>
          </a:p>
        </p:txBody>
      </p:sp>
    </p:spTree>
    <p:extLst>
      <p:ext uri="{BB962C8B-B14F-4D97-AF65-F5344CB8AC3E}">
        <p14:creationId xmlns:p14="http://schemas.microsoft.com/office/powerpoint/2010/main" val="3929005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r>
              <a:rPr lang="hr-HR" dirty="0" smtClean="0"/>
              <a:t>REALITETNA PSIHOTERAPIJA</a:t>
            </a:r>
            <a:endParaRPr lang="hr-HR" dirty="0"/>
          </a:p>
        </p:txBody>
      </p:sp>
      <p:sp>
        <p:nvSpPr>
          <p:cNvPr id="4" name="Content Placeholder 3"/>
          <p:cNvSpPr>
            <a:spLocks noGrp="1"/>
          </p:cNvSpPr>
          <p:nvPr>
            <p:ph sz="half" idx="2"/>
          </p:nvPr>
        </p:nvSpPr>
        <p:spPr/>
        <p:txBody>
          <a:bodyPr>
            <a:normAutofit fontScale="25000" lnSpcReduction="20000"/>
          </a:bodyPr>
          <a:lstStyle/>
          <a:p>
            <a:r>
              <a:rPr lang="hr-HR" sz="5200" dirty="0" smtClean="0"/>
              <a:t>Realitetna </a:t>
            </a:r>
            <a:r>
              <a:rPr lang="hr-HR" sz="5200" dirty="0"/>
              <a:t>terapija, čiji je autor </a:t>
            </a:r>
            <a:r>
              <a:rPr lang="hr-HR" sz="5200" b="1" dirty="0"/>
              <a:t>dr. William Glasser </a:t>
            </a:r>
            <a:r>
              <a:rPr lang="hr-HR" sz="5200" dirty="0"/>
              <a:t>(klinički psiholog i psihijatar), psihoterapijska je i savjetodavna metoda. Osnovana je na teoretskoj postavci (</a:t>
            </a:r>
            <a:r>
              <a:rPr lang="hr-HR" sz="5200" b="1" dirty="0"/>
              <a:t>Teorija izbora</a:t>
            </a:r>
            <a:r>
              <a:rPr lang="hr-HR" sz="5200" dirty="0"/>
              <a:t>) da su </a:t>
            </a:r>
            <a:r>
              <a:rPr lang="hr-HR" sz="5200" b="1" dirty="0"/>
              <a:t>sva živa bića intrinzično motivirana</a:t>
            </a:r>
            <a:r>
              <a:rPr lang="hr-HR" sz="5200" dirty="0"/>
              <a:t>, kako je </a:t>
            </a:r>
            <a:r>
              <a:rPr lang="hr-HR" sz="5200" b="1" dirty="0"/>
              <a:t>svako naše ponašanje naš najbolji pokušaj da u danom trenutku zadovoljimo jednu ili više psiholoških ili fizioloških potreba.</a:t>
            </a:r>
            <a:r>
              <a:rPr lang="hr-HR" sz="5200" dirty="0"/>
              <a:t> </a:t>
            </a:r>
            <a:endParaRPr lang="hr-HR" sz="5200" dirty="0" smtClean="0"/>
          </a:p>
          <a:p>
            <a:r>
              <a:rPr lang="hr-HR" sz="5200" dirty="0" smtClean="0"/>
              <a:t>Jedino </a:t>
            </a:r>
            <a:r>
              <a:rPr lang="hr-HR" sz="5200" dirty="0"/>
              <a:t>ponašanje koje možemo kontrolirati jest naše </a:t>
            </a:r>
            <a:r>
              <a:rPr lang="hr-HR" sz="5200" dirty="0" smtClean="0"/>
              <a:t>ponašanje.</a:t>
            </a:r>
          </a:p>
          <a:p>
            <a:r>
              <a:rPr lang="hr-HR" sz="5200" dirty="0" smtClean="0"/>
              <a:t>Realitetna </a:t>
            </a:r>
            <a:r>
              <a:rPr lang="hr-HR" sz="5200" dirty="0"/>
              <a:t>terapija pomaže ljudima pronaći </a:t>
            </a:r>
            <a:r>
              <a:rPr lang="hr-HR" sz="5200" b="1" dirty="0"/>
              <a:t>najbolje načine zadovoljavanja potreba, evaluirati ponašanje, načiniti bolje izbore </a:t>
            </a:r>
            <a:r>
              <a:rPr lang="hr-HR" sz="5200" dirty="0"/>
              <a:t>– sada i u budućnosti. Pomaže klijentima </a:t>
            </a:r>
            <a:r>
              <a:rPr lang="hr-HR" sz="5200" b="1" dirty="0"/>
              <a:t>razumjeti vlastite želje i povezati ih s cjelokupnim ponašanjem.  </a:t>
            </a:r>
          </a:p>
          <a:p>
            <a:r>
              <a:rPr lang="hr-HR" sz="5200" dirty="0"/>
              <a:t>Realitetni terapeut će svoju terapiju usmjeriti na </a:t>
            </a:r>
            <a:r>
              <a:rPr lang="hr-HR" sz="5200" b="1" dirty="0"/>
              <a:t>sadašnjost</a:t>
            </a:r>
            <a:r>
              <a:rPr lang="hr-HR" sz="5200" dirty="0"/>
              <a:t>, na </a:t>
            </a:r>
            <a:r>
              <a:rPr lang="hr-HR" sz="5200" b="1" dirty="0"/>
              <a:t>aktualne odnose </a:t>
            </a:r>
            <a:r>
              <a:rPr lang="hr-HR" sz="5200" dirty="0"/>
              <a:t>i na </a:t>
            </a:r>
            <a:r>
              <a:rPr lang="hr-HR" sz="5200" b="1" dirty="0"/>
              <a:t>svjesno odabrana ponašanja</a:t>
            </a:r>
            <a:r>
              <a:rPr lang="hr-HR" sz="5200" dirty="0"/>
              <a:t>. </a:t>
            </a:r>
            <a:endParaRPr lang="hr-HR" sz="5200" dirty="0" smtClean="0"/>
          </a:p>
          <a:p>
            <a:r>
              <a:rPr lang="hr-HR" sz="5200" dirty="0" smtClean="0"/>
              <a:t>Jedna </a:t>
            </a:r>
            <a:r>
              <a:rPr lang="hr-HR" sz="5200" dirty="0"/>
              <a:t>od postavki realitetne terapije jest da smo </a:t>
            </a:r>
            <a:r>
              <a:rPr lang="hr-HR" sz="5200" b="1" dirty="0"/>
              <a:t>svi mi produkt naše prošlosti</a:t>
            </a:r>
            <a:r>
              <a:rPr lang="hr-HR" sz="5200" dirty="0"/>
              <a:t>, a njena smo </a:t>
            </a:r>
            <a:r>
              <a:rPr lang="hr-HR" sz="5200" b="1" dirty="0"/>
              <a:t>žrtva samo ako to sami odaberemo</a:t>
            </a:r>
            <a:r>
              <a:rPr lang="hr-HR" sz="5200" dirty="0" smtClean="0"/>
              <a:t>.</a:t>
            </a:r>
          </a:p>
          <a:p>
            <a:r>
              <a:rPr lang="hr-HR" sz="5200" dirty="0"/>
              <a:t>Realitetna terapija namijenjena je osobama koje imaju različite poteškoće iz područja mentalnog zdravlja </a:t>
            </a:r>
            <a:r>
              <a:rPr lang="hr-HR" sz="5200" dirty="0" smtClean="0"/>
              <a:t>ili poteškoće </a:t>
            </a:r>
            <a:r>
              <a:rPr lang="hr-HR" sz="5200" dirty="0"/>
              <a:t>koje se odnose na životne krize, partnerske probleme, obiteljske probleme, traumatične događaje i ostalo. </a:t>
            </a:r>
            <a:endParaRPr lang="hr-HR" sz="5200" dirty="0" smtClean="0"/>
          </a:p>
          <a:p>
            <a:r>
              <a:rPr lang="hr-HR" sz="5200" dirty="0" smtClean="0"/>
              <a:t>Provodi </a:t>
            </a:r>
            <a:r>
              <a:rPr lang="hr-HR" sz="5200" dirty="0"/>
              <a:t>se individualno, grupno, s parovima, obiteljima i adolescentima.</a:t>
            </a:r>
          </a:p>
          <a:p>
            <a:endParaRPr lang="hr-HR" dirty="0"/>
          </a:p>
        </p:txBody>
      </p:sp>
      <p:sp>
        <p:nvSpPr>
          <p:cNvPr id="5" name="Text Placeholder 4"/>
          <p:cNvSpPr>
            <a:spLocks noGrp="1"/>
          </p:cNvSpPr>
          <p:nvPr>
            <p:ph type="body" sz="quarter" idx="3"/>
          </p:nvPr>
        </p:nvSpPr>
        <p:spPr/>
        <p:txBody>
          <a:bodyPr/>
          <a:lstStyle/>
          <a:p>
            <a:r>
              <a:rPr lang="hr-HR" dirty="0" smtClean="0"/>
              <a:t>LOGOTERAPIJA</a:t>
            </a:r>
            <a:endParaRPr lang="hr-HR" dirty="0"/>
          </a:p>
        </p:txBody>
      </p:sp>
      <p:sp>
        <p:nvSpPr>
          <p:cNvPr id="6" name="Content Placeholder 5"/>
          <p:cNvSpPr>
            <a:spLocks noGrp="1"/>
          </p:cNvSpPr>
          <p:nvPr>
            <p:ph sz="quarter" idx="4"/>
          </p:nvPr>
        </p:nvSpPr>
        <p:spPr/>
        <p:txBody>
          <a:bodyPr>
            <a:noAutofit/>
          </a:bodyPr>
          <a:lstStyle/>
          <a:p>
            <a:r>
              <a:rPr lang="hr-HR" sz="1300" b="1" dirty="0" smtClean="0"/>
              <a:t>Viktor Frankl </a:t>
            </a:r>
            <a:r>
              <a:rPr lang="hr-HR" sz="1200" dirty="0" smtClean="0"/>
              <a:t>- osnivač</a:t>
            </a:r>
          </a:p>
          <a:p>
            <a:r>
              <a:rPr lang="hr-HR" sz="1200" dirty="0" smtClean="0"/>
              <a:t>Doslovno </a:t>
            </a:r>
            <a:r>
              <a:rPr lang="hr-HR" sz="1200" dirty="0"/>
              <a:t>značenje = </a:t>
            </a:r>
            <a:r>
              <a:rPr lang="hr-HR" sz="1200" b="1" dirty="0"/>
              <a:t>liječenje smislom</a:t>
            </a:r>
            <a:r>
              <a:rPr lang="hr-HR" sz="1200" dirty="0" smtClean="0"/>
              <a:t>.</a:t>
            </a:r>
            <a:endParaRPr lang="hr-HR" sz="1200" dirty="0"/>
          </a:p>
          <a:p>
            <a:r>
              <a:rPr lang="hr-HR" sz="1200" dirty="0" smtClean="0"/>
              <a:t>Logoterapija </a:t>
            </a:r>
            <a:r>
              <a:rPr lang="hr-HR" sz="1200" b="1" dirty="0"/>
              <a:t>odgovara na vječno čovjekovo pitanje o smislu egzistencije</a:t>
            </a:r>
            <a:r>
              <a:rPr lang="hr-HR" sz="1200" dirty="0"/>
              <a:t>, </a:t>
            </a:r>
            <a:r>
              <a:rPr lang="hr-HR" sz="1200" b="1" dirty="0"/>
              <a:t>smislu trpljenja, smislu svekolikog doživljavanja i stvaranja</a:t>
            </a:r>
            <a:r>
              <a:rPr lang="hr-HR" sz="1200" dirty="0"/>
              <a:t>. Bolesnom čovjeku odgovara na pitanje: ‘Zašto se to dogodilo baš meni?’ </a:t>
            </a:r>
            <a:endParaRPr lang="hr-HR" sz="1200" dirty="0" smtClean="0"/>
          </a:p>
          <a:p>
            <a:r>
              <a:rPr lang="hr-HR" sz="1200" dirty="0" smtClean="0"/>
              <a:t>Logoterapija </a:t>
            </a:r>
            <a:r>
              <a:rPr lang="hr-HR" sz="1200" dirty="0"/>
              <a:t>kao psihoterapijski pravac unosi u psihoterapiju </a:t>
            </a:r>
            <a:r>
              <a:rPr lang="hr-HR" sz="1200" dirty="0" smtClean="0"/>
              <a:t>spoznaju </a:t>
            </a:r>
            <a:r>
              <a:rPr lang="hr-HR" sz="1200" dirty="0"/>
              <a:t>da, uz tijelesnu i psihičku dimenziju, čovjek posjeduje i treću – duhovnu (noetičku) dimenziju</a:t>
            </a:r>
            <a:r>
              <a:rPr lang="hr-HR" sz="1200" dirty="0" smtClean="0"/>
              <a:t>.</a:t>
            </a:r>
            <a:endParaRPr lang="hr-HR" sz="1200" dirty="0"/>
          </a:p>
          <a:p>
            <a:r>
              <a:rPr lang="hr-HR" sz="1200" dirty="0"/>
              <a:t>Drugu je novost Frankl donio u odnosu na pristup pacijentu. Čovjek može pronaći </a:t>
            </a:r>
            <a:r>
              <a:rPr lang="hr-HR" sz="1200" b="1" dirty="0"/>
              <a:t>smisao samo u budućnosti</a:t>
            </a:r>
            <a:r>
              <a:rPr lang="hr-HR" sz="1200" dirty="0"/>
              <a:t>. Stoga je logoterapija </a:t>
            </a:r>
            <a:r>
              <a:rPr lang="hr-HR" sz="1200" b="1" dirty="0"/>
              <a:t>manje retrospektivna </a:t>
            </a:r>
            <a:r>
              <a:rPr lang="hr-HR" sz="1200" dirty="0"/>
              <a:t>(manje istražuje pacijentovu prošlost) i </a:t>
            </a:r>
            <a:r>
              <a:rPr lang="hr-HR" sz="1200" b="1" dirty="0"/>
              <a:t>manje introspektivna </a:t>
            </a:r>
            <a:r>
              <a:rPr lang="hr-HR" sz="1200" dirty="0"/>
              <a:t>(manje ispituje pacijentovu savjest), nego što se to obično čini u psihoanalizi. U žarištu logoterapije pretežno stoji </a:t>
            </a:r>
            <a:r>
              <a:rPr lang="hr-HR" sz="1200" b="1" dirty="0"/>
              <a:t>budućnost pacijenta</a:t>
            </a:r>
            <a:r>
              <a:rPr lang="hr-HR" sz="1200" dirty="0"/>
              <a:t>, odnosno – zadaci i smisao što ih pacijent u svojoj budućnosti tek treba ispuniti. U ovom smislu </a:t>
            </a:r>
            <a:r>
              <a:rPr lang="hr-HR" sz="1200" b="1" dirty="0"/>
              <a:t>Logoterapija je motivacijska disciplina</a:t>
            </a:r>
            <a:r>
              <a:rPr lang="hr-HR" sz="1200" dirty="0" smtClean="0"/>
              <a:t>.</a:t>
            </a:r>
            <a:endParaRPr lang="hr-HR" sz="1200" dirty="0"/>
          </a:p>
          <a:p>
            <a:r>
              <a:rPr lang="hr-HR" sz="1200" dirty="0" smtClean="0"/>
              <a:t>U terapiji </a:t>
            </a:r>
            <a:r>
              <a:rPr lang="hr-HR" sz="1200" dirty="0"/>
              <a:t>je potrebno zahvatiti i psihofizičko i duhovno područje. Ipak, logoterapiju možemo uspješno primjenjivati kao nezavisnu psihoterapiju usmjerenu na smisao. </a:t>
            </a:r>
          </a:p>
        </p:txBody>
      </p:sp>
    </p:spTree>
    <p:extLst>
      <p:ext uri="{BB962C8B-B14F-4D97-AF65-F5344CB8AC3E}">
        <p14:creationId xmlns:p14="http://schemas.microsoft.com/office/powerpoint/2010/main" val="1021100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PITANJA? KOMENTARI?</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847" y="1555424"/>
            <a:ext cx="5891753" cy="5222448"/>
          </a:xfrm>
        </p:spPr>
      </p:pic>
    </p:spTree>
    <p:extLst>
      <p:ext uri="{BB962C8B-B14F-4D97-AF65-F5344CB8AC3E}">
        <p14:creationId xmlns:p14="http://schemas.microsoft.com/office/powerpoint/2010/main" val="102930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Popis korištene literature:</a:t>
            </a:r>
            <a:endParaRPr lang="hr-HR" dirty="0"/>
          </a:p>
        </p:txBody>
      </p:sp>
      <p:sp>
        <p:nvSpPr>
          <p:cNvPr id="3" name="Content Placeholder 2"/>
          <p:cNvSpPr>
            <a:spLocks noGrp="1"/>
          </p:cNvSpPr>
          <p:nvPr>
            <p:ph idx="1"/>
          </p:nvPr>
        </p:nvSpPr>
        <p:spPr/>
        <p:txBody>
          <a:bodyPr>
            <a:normAutofit fontScale="70000" lnSpcReduction="20000"/>
          </a:bodyPr>
          <a:lstStyle/>
          <a:p>
            <a:pPr indent="-6350" algn="just">
              <a:lnSpc>
                <a:spcPct val="111000"/>
              </a:lnSpc>
              <a:spcAft>
                <a:spcPts val="170"/>
              </a:spcAft>
            </a:pPr>
            <a:r>
              <a:rPr lang="hr-HR" dirty="0"/>
              <a:t>Bognar, B. (2015). Čovjek i odgoj. </a:t>
            </a:r>
            <a:r>
              <a:rPr lang="hr-HR" i="1" dirty="0"/>
              <a:t>Metodički ogledi, 22</a:t>
            </a:r>
            <a:r>
              <a:rPr lang="hr-HR" dirty="0"/>
              <a:t> (2), 9-37. </a:t>
            </a:r>
            <a:r>
              <a:rPr lang="hr-HR" dirty="0">
                <a:hlinkClick r:id="rId2"/>
              </a:rPr>
              <a:t>https://</a:t>
            </a:r>
            <a:r>
              <a:rPr lang="hr-HR" dirty="0" smtClean="0">
                <a:hlinkClick r:id="rId2"/>
              </a:rPr>
              <a:t>doi.org/10.21464/mo42.222.937</a:t>
            </a:r>
            <a:endParaRPr lang="hr-HR" dirty="0" smtClean="0">
              <a:solidFill>
                <a:srgbClr val="000000"/>
              </a:solidFill>
              <a:ea typeface="Times New Roman" panose="02020603050405020304" pitchFamily="18" charset="0"/>
            </a:endParaRPr>
          </a:p>
          <a:p>
            <a:pPr indent="-6350" algn="just">
              <a:lnSpc>
                <a:spcPct val="111000"/>
              </a:lnSpc>
              <a:spcAft>
                <a:spcPts val="170"/>
              </a:spcAft>
            </a:pPr>
            <a:r>
              <a:rPr lang="hr-HR" dirty="0" smtClean="0">
                <a:solidFill>
                  <a:srgbClr val="000000"/>
                </a:solidFill>
                <a:ea typeface="Times New Roman" panose="02020603050405020304" pitchFamily="18" charset="0"/>
              </a:rPr>
              <a:t>Gruden, Z. (1994). </a:t>
            </a:r>
            <a:r>
              <a:rPr lang="hr-HR" i="1" dirty="0" smtClean="0">
                <a:solidFill>
                  <a:srgbClr val="000000"/>
                </a:solidFill>
                <a:ea typeface="Times New Roman" panose="02020603050405020304" pitchFamily="18" charset="0"/>
              </a:rPr>
              <a:t>Psihoterapijska pedagogija</a:t>
            </a:r>
            <a:r>
              <a:rPr lang="hr-HR" dirty="0" smtClean="0">
                <a:solidFill>
                  <a:srgbClr val="000000"/>
                </a:solidFill>
                <a:ea typeface="Times New Roman" panose="02020603050405020304" pitchFamily="18" charset="0"/>
              </a:rPr>
              <a:t>. Zagreb: Medicinska naklada.</a:t>
            </a:r>
          </a:p>
          <a:p>
            <a:pPr indent="-6350" algn="just">
              <a:lnSpc>
                <a:spcPct val="111000"/>
              </a:lnSpc>
              <a:spcAft>
                <a:spcPts val="170"/>
              </a:spcAft>
            </a:pPr>
            <a:r>
              <a:rPr lang="hr-HR" dirty="0"/>
              <a:t>Jukić V., Pisk Z., ur. (2008). Psihoterapija : škole i psihoterapijski pravci u Hrvatskoj danas. Zagreb: Medicinska naklada.</a:t>
            </a:r>
          </a:p>
          <a:p>
            <a:pPr indent="-6350" algn="just">
              <a:lnSpc>
                <a:spcPct val="111000"/>
              </a:lnSpc>
              <a:spcAft>
                <a:spcPts val="170"/>
              </a:spcAft>
            </a:pPr>
            <a:r>
              <a:rPr lang="hr-HR" dirty="0"/>
              <a:t>Kozarić-Kovačić D., Frančišković T., ur. (2014). Psihoterapijski pravci. Zagreb: Medicinska naklada.</a:t>
            </a:r>
          </a:p>
          <a:p>
            <a:pPr indent="-6350" algn="just">
              <a:lnSpc>
                <a:spcPct val="111000"/>
              </a:lnSpc>
              <a:spcAft>
                <a:spcPts val="170"/>
              </a:spcAft>
            </a:pPr>
            <a:r>
              <a:rPr lang="hr-HR" dirty="0" smtClean="0">
                <a:solidFill>
                  <a:srgbClr val="000000"/>
                </a:solidFill>
                <a:ea typeface="Times New Roman" panose="02020603050405020304" pitchFamily="18" charset="0"/>
              </a:rPr>
              <a:t>Thomas, G. (2015). </a:t>
            </a:r>
            <a:r>
              <a:rPr lang="hr-HR" i="1" dirty="0" smtClean="0">
                <a:solidFill>
                  <a:srgbClr val="000000"/>
                </a:solidFill>
                <a:ea typeface="Times New Roman" panose="02020603050405020304" pitchFamily="18" charset="0"/>
              </a:rPr>
              <a:t>Kratak uvod u pedagogiju.</a:t>
            </a:r>
            <a:r>
              <a:rPr lang="hr-HR" dirty="0" smtClean="0">
                <a:solidFill>
                  <a:srgbClr val="000000"/>
                </a:solidFill>
                <a:ea typeface="Times New Roman" panose="02020603050405020304" pitchFamily="18" charset="0"/>
              </a:rPr>
              <a:t>Zagreb: Educa.</a:t>
            </a:r>
          </a:p>
          <a:p>
            <a:pPr indent="-6350" algn="just">
              <a:lnSpc>
                <a:spcPct val="111000"/>
              </a:lnSpc>
              <a:spcAft>
                <a:spcPts val="170"/>
              </a:spcAft>
            </a:pPr>
            <a:r>
              <a:rPr lang="pl-PL" dirty="0" smtClean="0">
                <a:solidFill>
                  <a:srgbClr val="272727"/>
                </a:solidFill>
              </a:rPr>
              <a:t>Žitinski, M. (</a:t>
            </a:r>
            <a:r>
              <a:rPr lang="pl-PL" dirty="0">
                <a:solidFill>
                  <a:srgbClr val="272727"/>
                </a:solidFill>
              </a:rPr>
              <a:t>2006). O</a:t>
            </a:r>
            <a:r>
              <a:rPr lang="pl-PL" dirty="0" smtClean="0">
                <a:solidFill>
                  <a:srgbClr val="272727"/>
                </a:solidFill>
              </a:rPr>
              <a:t>brazovanje je moralni pojam.</a:t>
            </a:r>
            <a:r>
              <a:rPr lang="pl-PL" dirty="0">
                <a:solidFill>
                  <a:srgbClr val="272727"/>
                </a:solidFill>
              </a:rPr>
              <a:t> </a:t>
            </a:r>
            <a:r>
              <a:rPr lang="pl-PL" i="1" dirty="0">
                <a:solidFill>
                  <a:srgbClr val="272727"/>
                </a:solidFill>
              </a:rPr>
              <a:t>N</a:t>
            </a:r>
            <a:r>
              <a:rPr lang="pl-PL" i="1" dirty="0" smtClean="0">
                <a:solidFill>
                  <a:srgbClr val="272727"/>
                </a:solidFill>
              </a:rPr>
              <a:t>aše more, 53</a:t>
            </a:r>
            <a:r>
              <a:rPr lang="pl-PL" dirty="0">
                <a:solidFill>
                  <a:srgbClr val="272727"/>
                </a:solidFill>
              </a:rPr>
              <a:t> (3-4), 140-147. Preuzeto s </a:t>
            </a:r>
            <a:r>
              <a:rPr lang="pl-PL" dirty="0">
                <a:solidFill>
                  <a:srgbClr val="272727"/>
                </a:solidFill>
                <a:hlinkClick r:id="rId3"/>
              </a:rPr>
              <a:t>https://</a:t>
            </a:r>
            <a:r>
              <a:rPr lang="pl-PL" dirty="0" smtClean="0">
                <a:solidFill>
                  <a:srgbClr val="272727"/>
                </a:solidFill>
                <a:hlinkClick r:id="rId3"/>
              </a:rPr>
              <a:t>hrcak.srce.hr/8100</a:t>
            </a:r>
            <a:endParaRPr lang="pl-PL" dirty="0">
              <a:solidFill>
                <a:srgbClr val="272727"/>
              </a:solidFill>
            </a:endParaRPr>
          </a:p>
          <a:p>
            <a:pPr indent="-6350" algn="just">
              <a:lnSpc>
                <a:spcPct val="111000"/>
              </a:lnSpc>
              <a:spcAft>
                <a:spcPts val="170"/>
              </a:spcAft>
            </a:pPr>
            <a:r>
              <a:rPr lang="hr-HR" dirty="0" smtClean="0">
                <a:hlinkClick r:id="rId4"/>
              </a:rPr>
              <a:t>https</a:t>
            </a:r>
            <a:r>
              <a:rPr lang="hr-HR" dirty="0">
                <a:hlinkClick r:id="rId4"/>
              </a:rPr>
              <a:t>://</a:t>
            </a:r>
            <a:r>
              <a:rPr lang="hr-HR" dirty="0" smtClean="0">
                <a:hlinkClick r:id="rId4"/>
              </a:rPr>
              <a:t>www.savez-spuh.hr/spuh/psihoterapija-nije-tabu-brosura/</a:t>
            </a:r>
            <a:endParaRPr lang="hr-HR" dirty="0"/>
          </a:p>
          <a:p>
            <a:pPr indent="-6350" algn="just">
              <a:lnSpc>
                <a:spcPct val="111000"/>
              </a:lnSpc>
              <a:spcAft>
                <a:spcPts val="170"/>
              </a:spcAft>
            </a:pPr>
            <a:r>
              <a:rPr lang="hr-HR" dirty="0" smtClean="0">
                <a:solidFill>
                  <a:prstClr val="black"/>
                </a:solidFill>
                <a:hlinkClick r:id="rId5"/>
              </a:rPr>
              <a:t>https</a:t>
            </a:r>
            <a:r>
              <a:rPr lang="hr-HR" dirty="0">
                <a:solidFill>
                  <a:prstClr val="black"/>
                </a:solidFill>
                <a:hlinkClick r:id="rId5"/>
              </a:rPr>
              <a:t>://</a:t>
            </a:r>
            <a:r>
              <a:rPr lang="hr-HR" dirty="0" smtClean="0">
                <a:solidFill>
                  <a:prstClr val="black"/>
                </a:solidFill>
                <a:hlinkClick r:id="rId5"/>
              </a:rPr>
              <a:t>www.zakon.hr/z/1045/Zakon-o-djelatnosti-psihoterapije</a:t>
            </a:r>
            <a:endParaRPr lang="hr-HR" dirty="0" smtClean="0">
              <a:solidFill>
                <a:prstClr val="black"/>
              </a:solidFill>
            </a:endParaRPr>
          </a:p>
          <a:p>
            <a:pPr marL="222250" indent="0" algn="just">
              <a:lnSpc>
                <a:spcPct val="111000"/>
              </a:lnSpc>
              <a:spcAft>
                <a:spcPts val="170"/>
              </a:spcAft>
              <a:buNone/>
            </a:pPr>
            <a:endParaRPr lang="hr-HR" dirty="0">
              <a:solidFill>
                <a:prstClr val="black"/>
              </a:solidFill>
            </a:endParaRPr>
          </a:p>
          <a:p>
            <a:pPr lvl="0"/>
            <a:endParaRPr lang="hr-HR" dirty="0"/>
          </a:p>
          <a:p>
            <a:pPr indent="-6350" algn="just">
              <a:lnSpc>
                <a:spcPct val="111000"/>
              </a:lnSpc>
              <a:spcAft>
                <a:spcPts val="170"/>
              </a:spcAft>
            </a:pPr>
            <a:endParaRPr lang="hr-HR" dirty="0" smtClean="0"/>
          </a:p>
          <a:p>
            <a:pPr indent="-6350" algn="just">
              <a:lnSpc>
                <a:spcPct val="111000"/>
              </a:lnSpc>
              <a:spcAft>
                <a:spcPts val="170"/>
              </a:spcAft>
            </a:pPr>
            <a:endParaRPr lang="hr-HR" dirty="0"/>
          </a:p>
          <a:p>
            <a:pPr indent="-6350" algn="just">
              <a:lnSpc>
                <a:spcPct val="111000"/>
              </a:lnSpc>
              <a:spcAft>
                <a:spcPts val="170"/>
              </a:spcAft>
            </a:pPr>
            <a:endParaRPr lang="hr-HR" dirty="0" smtClean="0">
              <a:ea typeface="Times New Roman" panose="02020603050405020304" pitchFamily="18" charset="0"/>
            </a:endParaRPr>
          </a:p>
          <a:p>
            <a:pPr indent="-6350" algn="just">
              <a:lnSpc>
                <a:spcPct val="111000"/>
              </a:lnSpc>
              <a:spcAft>
                <a:spcPts val="170"/>
              </a:spcAft>
            </a:pPr>
            <a:endParaRPr lang="hr-HR" dirty="0">
              <a:solidFill>
                <a:srgbClr val="000000"/>
              </a:solidFill>
              <a:latin typeface="Times New Roman" panose="02020603050405020304" pitchFamily="18" charset="0"/>
              <a:ea typeface="Times New Roman" panose="02020603050405020304" pitchFamily="18" charset="0"/>
            </a:endParaRPr>
          </a:p>
          <a:p>
            <a:pPr marL="0" indent="0">
              <a:buNone/>
            </a:pPr>
            <a:endParaRPr lang="hr-HR" dirty="0" smtClean="0"/>
          </a:p>
        </p:txBody>
      </p:sp>
    </p:spTree>
    <p:extLst>
      <p:ext uri="{BB962C8B-B14F-4D97-AF65-F5344CB8AC3E}">
        <p14:creationId xmlns:p14="http://schemas.microsoft.com/office/powerpoint/2010/main" val="652809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JOŠ NEKE INTERESANTNE KNJIGE :D</a:t>
            </a:r>
            <a:endParaRPr lang="hr-HR" dirty="0"/>
          </a:p>
        </p:txBody>
      </p:sp>
      <p:sp>
        <p:nvSpPr>
          <p:cNvPr id="3" name="Content Placeholder 2"/>
          <p:cNvSpPr>
            <a:spLocks noGrp="1"/>
          </p:cNvSpPr>
          <p:nvPr>
            <p:ph sz="half" idx="1"/>
          </p:nvPr>
        </p:nvSpPr>
        <p:spPr/>
        <p:txBody>
          <a:bodyPr>
            <a:normAutofit/>
          </a:bodyPr>
          <a:lstStyle/>
          <a:p>
            <a:pPr lvl="0" indent="-6350" algn="just">
              <a:lnSpc>
                <a:spcPct val="111000"/>
              </a:lnSpc>
              <a:spcAft>
                <a:spcPts val="170"/>
              </a:spcAft>
            </a:pPr>
            <a:r>
              <a:rPr lang="hr-HR" sz="2000" dirty="0" smtClean="0">
                <a:solidFill>
                  <a:srgbClr val="000000"/>
                </a:solidFill>
                <a:ea typeface="Times New Roman" panose="02020603050405020304" pitchFamily="18" charset="0"/>
              </a:rPr>
              <a:t>Frankl, V. E. (2010).</a:t>
            </a:r>
            <a:r>
              <a:rPr lang="hr-HR" sz="2000" i="1" dirty="0" smtClean="0"/>
              <a:t> </a:t>
            </a:r>
            <a:r>
              <a:rPr lang="hr-HR" sz="2000" i="1" dirty="0"/>
              <a:t>Čovjekovo traganje za </a:t>
            </a:r>
            <a:r>
              <a:rPr lang="hr-HR" sz="2000" i="1" dirty="0" smtClean="0"/>
              <a:t>smislom</a:t>
            </a:r>
            <a:r>
              <a:rPr lang="hr-HR" sz="2000" dirty="0" smtClean="0"/>
              <a:t>. </a:t>
            </a:r>
            <a:r>
              <a:rPr lang="hr-HR" sz="2000" dirty="0" smtClean="0">
                <a:solidFill>
                  <a:srgbClr val="000000"/>
                </a:solidFill>
                <a:ea typeface="Times New Roman" panose="02020603050405020304" pitchFamily="18" charset="0"/>
              </a:rPr>
              <a:t>Zagreb</a:t>
            </a:r>
            <a:r>
              <a:rPr lang="hr-HR" sz="2000" dirty="0">
                <a:solidFill>
                  <a:srgbClr val="000000"/>
                </a:solidFill>
                <a:ea typeface="Times New Roman" panose="02020603050405020304" pitchFamily="18" charset="0"/>
              </a:rPr>
              <a:t>: </a:t>
            </a:r>
            <a:r>
              <a:rPr lang="hr-HR" sz="2000" dirty="0" smtClean="0">
                <a:solidFill>
                  <a:srgbClr val="000000"/>
                </a:solidFill>
                <a:ea typeface="Times New Roman" panose="02020603050405020304" pitchFamily="18" charset="0"/>
              </a:rPr>
              <a:t>Planetopija.</a:t>
            </a:r>
          </a:p>
          <a:p>
            <a:pPr lvl="0" indent="-6350" algn="just">
              <a:lnSpc>
                <a:spcPct val="111000"/>
              </a:lnSpc>
              <a:spcAft>
                <a:spcPts val="170"/>
              </a:spcAft>
            </a:pPr>
            <a:r>
              <a:rPr lang="hr-HR" sz="2000" dirty="0" smtClean="0"/>
              <a:t>Harris, T. A. (2016). </a:t>
            </a:r>
            <a:r>
              <a:rPr lang="hr-HR" sz="2000" i="1" dirty="0"/>
              <a:t>Ja sam O.K., ti si O.K</a:t>
            </a:r>
            <a:r>
              <a:rPr lang="hr-HR" sz="2000" i="1" dirty="0" smtClean="0"/>
              <a:t>. Zagreb: </a:t>
            </a:r>
            <a:r>
              <a:rPr lang="hr-HR" sz="2000" dirty="0"/>
              <a:t>Mozaik </a:t>
            </a:r>
            <a:r>
              <a:rPr lang="hr-HR" sz="2000" dirty="0" smtClean="0"/>
              <a:t>knjiga.</a:t>
            </a:r>
            <a:endParaRPr lang="hr-HR" sz="2000" dirty="0">
              <a:solidFill>
                <a:srgbClr val="000000"/>
              </a:solidFill>
            </a:endParaRPr>
          </a:p>
          <a:p>
            <a:pPr lvl="0" indent="-6350" algn="just">
              <a:lnSpc>
                <a:spcPct val="111000"/>
              </a:lnSpc>
              <a:spcAft>
                <a:spcPts val="170"/>
              </a:spcAft>
            </a:pPr>
            <a:r>
              <a:rPr lang="hr-HR" sz="2000" dirty="0" smtClean="0"/>
              <a:t>Noè, S. (2016). </a:t>
            </a:r>
            <a:r>
              <a:rPr lang="hr-HR" sz="2000" i="1" dirty="0"/>
              <a:t>Zabranjeno </a:t>
            </a:r>
            <a:r>
              <a:rPr lang="hr-HR" sz="2000" i="1" dirty="0" smtClean="0"/>
              <a:t>kukanje. </a:t>
            </a:r>
            <a:r>
              <a:rPr lang="hr-HR" sz="2000" dirty="0" smtClean="0"/>
              <a:t>Zagreb: Verbum.</a:t>
            </a:r>
            <a:endParaRPr lang="hr-HR" sz="2000" dirty="0" smtClean="0">
              <a:solidFill>
                <a:srgbClr val="000000"/>
              </a:solidFill>
            </a:endParaRPr>
          </a:p>
          <a:p>
            <a:pPr lvl="0" indent="-6350" algn="just">
              <a:lnSpc>
                <a:spcPct val="111000"/>
              </a:lnSpc>
              <a:spcAft>
                <a:spcPts val="170"/>
              </a:spcAft>
            </a:pPr>
            <a:r>
              <a:rPr lang="hr-HR" sz="2000" dirty="0" smtClean="0"/>
              <a:t>Bucay, J. (2019). </a:t>
            </a:r>
            <a:r>
              <a:rPr lang="nb-NO" sz="2000" i="1" dirty="0"/>
              <a:t>Klasične priče da se bolje </a:t>
            </a:r>
            <a:r>
              <a:rPr lang="nb-NO" sz="2000" i="1" dirty="0" smtClean="0"/>
              <a:t>spoznaš</a:t>
            </a:r>
            <a:r>
              <a:rPr lang="hr-HR" sz="2000" dirty="0" smtClean="0"/>
              <a:t>. Zagreb: Fraktura.</a:t>
            </a:r>
          </a:p>
          <a:p>
            <a:r>
              <a:rPr lang="hr-HR" sz="2000" dirty="0" smtClean="0"/>
              <a:t>Juul, J. (2012). </a:t>
            </a:r>
            <a:r>
              <a:rPr lang="en-US" sz="2000" i="1" dirty="0"/>
              <a:t>No!: The Art of Saying No! with a Clear </a:t>
            </a:r>
            <a:r>
              <a:rPr lang="en-US" sz="2000" i="1" dirty="0" smtClean="0"/>
              <a:t>Conscience</a:t>
            </a:r>
            <a:r>
              <a:rPr lang="hr-HR" sz="2000" dirty="0" smtClean="0"/>
              <a:t>. UK: AuthorHouse. </a:t>
            </a:r>
          </a:p>
          <a:p>
            <a:endParaRPr lang="hr-HR" sz="2000"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6399" y="2139885"/>
            <a:ext cx="4508631" cy="3384222"/>
          </a:xfrm>
        </p:spPr>
      </p:pic>
    </p:spTree>
    <p:extLst>
      <p:ext uri="{BB962C8B-B14F-4D97-AF65-F5344CB8AC3E}">
        <p14:creationId xmlns:p14="http://schemas.microsoft.com/office/powerpoint/2010/main" val="19035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hr-HR" dirty="0" smtClean="0"/>
              <a:t>PSIHOTERAPIJA</a:t>
            </a:r>
            <a:endParaRPr lang="hr-HR"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1105" y="987425"/>
            <a:ext cx="4096365" cy="4873625"/>
          </a:xfrm>
        </p:spPr>
      </p:pic>
      <p:sp>
        <p:nvSpPr>
          <p:cNvPr id="4" name="Text Placeholder 3"/>
          <p:cNvSpPr>
            <a:spLocks noGrp="1"/>
          </p:cNvSpPr>
          <p:nvPr>
            <p:ph type="body" sz="half" idx="2"/>
          </p:nvPr>
        </p:nvSpPr>
        <p:spPr/>
        <p:txBody>
          <a:bodyPr>
            <a:normAutofit fontScale="85000" lnSpcReduction="20000"/>
          </a:bodyPr>
          <a:lstStyle/>
          <a:p>
            <a:pPr marL="285750" lvl="0" indent="-285750">
              <a:buFont typeface="Arial" panose="020B0604020202020204" pitchFamily="34" charset="0"/>
              <a:buChar char="•"/>
            </a:pPr>
            <a:r>
              <a:rPr lang="hr-HR" b="1" dirty="0" smtClean="0">
                <a:solidFill>
                  <a:prstClr val="black"/>
                </a:solidFill>
              </a:rPr>
              <a:t>Psihoterapija</a:t>
            </a:r>
            <a:r>
              <a:rPr lang="hr-HR" dirty="0" smtClean="0">
                <a:solidFill>
                  <a:prstClr val="black"/>
                </a:solidFill>
              </a:rPr>
              <a:t> </a:t>
            </a:r>
            <a:r>
              <a:rPr lang="hr-HR" dirty="0">
                <a:solidFill>
                  <a:prstClr val="black"/>
                </a:solidFill>
              </a:rPr>
              <a:t>je tretman problema emocionalne prirode psihološkim putem u kojem educirana osoba namjerno uspostavlja profesionalan terapijski odnos i koristi stručne postupke u svrhu uklanjanja, modificiranja ili ublažavanja intenziteta postojećih psihičkih simptoma/poteškoća, u svrhu promjene poremećenih shema ponašanja i poticanje pozitivnog razvoja ličnosti djeteta, adolescenta i odrasle osobe te obuhvaća: </a:t>
            </a:r>
            <a:endParaRPr lang="hr-HR" dirty="0" smtClean="0">
              <a:solidFill>
                <a:prstClr val="black"/>
              </a:solidFill>
            </a:endParaRPr>
          </a:p>
          <a:p>
            <a:pPr marL="285750" lvl="0" indent="-285750">
              <a:buFont typeface="Wingdings" panose="05000000000000000000" pitchFamily="2" charset="2"/>
              <a:buChar char="ü"/>
            </a:pPr>
            <a:r>
              <a:rPr lang="hr-HR" sz="1500" dirty="0">
                <a:solidFill>
                  <a:prstClr val="black"/>
                </a:solidFill>
              </a:rPr>
              <a:t>psihoterapiju koja podrazumijeva uspostavljanje terapijskog odnosa radi postizanja pozitivnih promjena u smislu mijenjanja obrasca ponašanja i reagiranja uspostavljajući vezu s nesvjesnim motivima, mislima i </a:t>
            </a:r>
            <a:r>
              <a:rPr lang="hr-HR" sz="1500" dirty="0" smtClean="0">
                <a:solidFill>
                  <a:prstClr val="black"/>
                </a:solidFill>
              </a:rPr>
              <a:t>osjećajima;</a:t>
            </a:r>
            <a:endParaRPr lang="hr-HR" sz="1500" dirty="0">
              <a:solidFill>
                <a:prstClr val="black"/>
              </a:solidFill>
            </a:endParaRPr>
          </a:p>
          <a:p>
            <a:pPr marL="285750" lvl="0" indent="-285750">
              <a:buFont typeface="Wingdings" panose="05000000000000000000" pitchFamily="2" charset="2"/>
              <a:buChar char="ü"/>
            </a:pPr>
            <a:r>
              <a:rPr lang="hr-HR" sz="1500" dirty="0">
                <a:solidFill>
                  <a:prstClr val="black"/>
                </a:solidFill>
              </a:rPr>
              <a:t>savjetovanje koje podrazumijeva uspostavljanje terapijskog odnosa kojemu je cilj prorada aktualnih poteškoća radi pronalaženja najboljeg rješenja u skladu s potrebama osobe u savjetovanju, a pri tome se ne radi na proradi nesvjesnih motivacija aktualnih emocionalnih </a:t>
            </a:r>
            <a:r>
              <a:rPr lang="hr-HR" sz="1500" dirty="0" smtClean="0">
                <a:solidFill>
                  <a:prstClr val="black"/>
                </a:solidFill>
              </a:rPr>
              <a:t>poteškoća.</a:t>
            </a:r>
          </a:p>
          <a:p>
            <a:pPr marL="228600" lvl="0" indent="-228600">
              <a:buFont typeface="Wingdings" panose="05000000000000000000" pitchFamily="2" charset="2"/>
              <a:buChar char="v"/>
            </a:pPr>
            <a:r>
              <a:rPr lang="hr-HR" sz="1500" dirty="0" smtClean="0">
                <a:solidFill>
                  <a:prstClr val="black"/>
                </a:solidFill>
              </a:rPr>
              <a:t>(</a:t>
            </a:r>
            <a:r>
              <a:rPr lang="hr-HR" sz="1500" dirty="0">
                <a:solidFill>
                  <a:prstClr val="black"/>
                </a:solidFill>
                <a:hlinkClick r:id="rId4"/>
              </a:rPr>
              <a:t>https://www.zakon.hr/z/1045/Zakon-o-djelatnosti-psihoterapije</a:t>
            </a:r>
            <a:r>
              <a:rPr lang="hr-HR" sz="1500" dirty="0">
                <a:solidFill>
                  <a:prstClr val="black"/>
                </a:solidFill>
              </a:rPr>
              <a:t>)</a:t>
            </a:r>
          </a:p>
          <a:p>
            <a:pPr lvl="0"/>
            <a:endParaRPr lang="hr-HR" dirty="0"/>
          </a:p>
          <a:p>
            <a:endParaRPr lang="hr-HR" dirty="0"/>
          </a:p>
        </p:txBody>
      </p:sp>
    </p:spTree>
    <p:extLst>
      <p:ext uri="{BB962C8B-B14F-4D97-AF65-F5344CB8AC3E}">
        <p14:creationId xmlns:p14="http://schemas.microsoft.com/office/powerpoint/2010/main" val="860386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JOŠ NEKE DEFINICIJE...</a:t>
            </a:r>
            <a:endParaRPr lang="hr-HR"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3248" y="1197673"/>
            <a:ext cx="5212080" cy="4453128"/>
          </a:xfrm>
        </p:spPr>
      </p:pic>
      <p:sp>
        <p:nvSpPr>
          <p:cNvPr id="4" name="Text Placeholder 3"/>
          <p:cNvSpPr>
            <a:spLocks noGrp="1"/>
          </p:cNvSpPr>
          <p:nvPr>
            <p:ph type="body" sz="half" idx="2"/>
          </p:nvPr>
        </p:nvSpPr>
        <p:spPr/>
        <p:txBody>
          <a:bodyPr>
            <a:normAutofit fontScale="92500" lnSpcReduction="10000"/>
          </a:bodyPr>
          <a:lstStyle/>
          <a:p>
            <a:pPr marL="285750" lvl="0" indent="-285750">
              <a:buFont typeface="Arial" panose="020B0604020202020204" pitchFamily="34" charset="0"/>
              <a:buChar char="•"/>
            </a:pPr>
            <a:r>
              <a:rPr lang="hr-HR" dirty="0">
                <a:solidFill>
                  <a:prstClr val="black"/>
                </a:solidFill>
              </a:rPr>
              <a:t>Fredman i suradnici (Clarkson, 1998) su definirali psihoterapiju kao „formu tretiranja mentalnih bolesti i poremećaja u ponašanju kojem trenirana osoba uspostavlja profesionalni kontakt </a:t>
            </a:r>
            <a:r>
              <a:rPr lang="hr-HR" dirty="0" smtClean="0">
                <a:solidFill>
                  <a:prstClr val="black"/>
                </a:solidFill>
              </a:rPr>
              <a:t>s </a:t>
            </a:r>
            <a:r>
              <a:rPr lang="hr-HR" dirty="0">
                <a:solidFill>
                  <a:prstClr val="black"/>
                </a:solidFill>
              </a:rPr>
              <a:t>pacijentom i kroz definiranu terapeutsku komunikaciju, verbalnu i </a:t>
            </a:r>
            <a:r>
              <a:rPr lang="hr-HR" dirty="0" smtClean="0">
                <a:solidFill>
                  <a:prstClr val="black"/>
                </a:solidFill>
              </a:rPr>
              <a:t>neverbalnu, </a:t>
            </a:r>
            <a:r>
              <a:rPr lang="hr-HR" dirty="0">
                <a:solidFill>
                  <a:prstClr val="black"/>
                </a:solidFill>
              </a:rPr>
              <a:t>namjerava iskorijeniti, olakšati, ublažiti, umanjiti emocionalni poremećaj, okrenuti ili promijeniti maladaptivne obrasce </a:t>
            </a:r>
            <a:r>
              <a:rPr lang="hr-HR" dirty="0" smtClean="0">
                <a:solidFill>
                  <a:prstClr val="black"/>
                </a:solidFill>
              </a:rPr>
              <a:t>ponašanja </a:t>
            </a:r>
            <a:r>
              <a:rPr lang="hr-HR" dirty="0">
                <a:solidFill>
                  <a:prstClr val="black"/>
                </a:solidFill>
              </a:rPr>
              <a:t>i </a:t>
            </a:r>
            <a:r>
              <a:rPr lang="hr-HR" dirty="0" smtClean="0">
                <a:solidFill>
                  <a:prstClr val="black"/>
                </a:solidFill>
              </a:rPr>
              <a:t>ohrabriti  </a:t>
            </a:r>
            <a:r>
              <a:rPr lang="hr-HR" dirty="0">
                <a:solidFill>
                  <a:prstClr val="black"/>
                </a:solidFill>
              </a:rPr>
              <a:t>rast i razvoj osobnosti”.</a:t>
            </a:r>
          </a:p>
          <a:p>
            <a:pPr marL="285750" lvl="0" indent="-285750">
              <a:buFont typeface="Arial" panose="020B0604020202020204" pitchFamily="34" charset="0"/>
              <a:buChar char="•"/>
            </a:pPr>
            <a:r>
              <a:rPr lang="hr-HR" dirty="0">
                <a:solidFill>
                  <a:prstClr val="black"/>
                </a:solidFill>
              </a:rPr>
              <a:t>Također Holmes i Lindley (Clarkson,1998.) ističu definiciju psihoterapije kao „sistematska upotreba odnosa između terapeuta i pacijenta- suprotno od farmakoloških ili socijalnih </a:t>
            </a:r>
            <a:r>
              <a:rPr lang="hr-HR" dirty="0" smtClean="0">
                <a:solidFill>
                  <a:prstClr val="black"/>
                </a:solidFill>
              </a:rPr>
              <a:t>metoda - s </a:t>
            </a:r>
            <a:r>
              <a:rPr lang="hr-HR" dirty="0">
                <a:solidFill>
                  <a:prstClr val="black"/>
                </a:solidFill>
              </a:rPr>
              <a:t>ciljem produciranja promjena u kogniciji, osjećajima i ponašanju”.</a:t>
            </a:r>
          </a:p>
          <a:p>
            <a:endParaRPr lang="hr-HR" dirty="0"/>
          </a:p>
        </p:txBody>
      </p:sp>
    </p:spTree>
    <p:extLst>
      <p:ext uri="{BB962C8B-B14F-4D97-AF65-F5344CB8AC3E}">
        <p14:creationId xmlns:p14="http://schemas.microsoft.com/office/powerpoint/2010/main" val="1088333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NEUROZNANOST O PSIHOTERAPIJI</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986" y="1300898"/>
            <a:ext cx="5137608" cy="3978111"/>
          </a:xfrm>
        </p:spPr>
      </p:pic>
      <p:sp>
        <p:nvSpPr>
          <p:cNvPr id="4" name="Text Placeholder 3"/>
          <p:cNvSpPr>
            <a:spLocks noGrp="1"/>
          </p:cNvSpPr>
          <p:nvPr>
            <p:ph type="body" sz="half" idx="2"/>
          </p:nvPr>
        </p:nvSpPr>
        <p:spPr/>
        <p:txBody>
          <a:bodyPr>
            <a:normAutofit fontScale="85000" lnSpcReduction="20000"/>
          </a:bodyPr>
          <a:lstStyle/>
          <a:p>
            <a:pPr marL="228600" lvl="0" indent="-228600">
              <a:buFont typeface="Arial" panose="020B0604020202020204" pitchFamily="34" charset="0"/>
              <a:buChar char="•"/>
            </a:pPr>
            <a:r>
              <a:rPr lang="hr-HR" sz="1500" dirty="0" smtClean="0">
                <a:solidFill>
                  <a:prstClr val="black"/>
                </a:solidFill>
              </a:rPr>
              <a:t>Nobelovac, psihijatar i neuroznanstvenik </a:t>
            </a:r>
            <a:r>
              <a:rPr lang="hr-HR" sz="1500" dirty="0">
                <a:solidFill>
                  <a:prstClr val="black"/>
                </a:solidFill>
              </a:rPr>
              <a:t>Eric R. Kandel (1999.) piše: „Kada terapeut razgovara s pacijentom i pacijent sluša, terapeut ne stvara samo kontakt pogledom i glasom, nego pokreće i čitavu neuronsku mrežu u svojem mozgu što ima indirektan i, valja se nadati, dugotrajan učinak na neuronsku mrežu pacijentova mozga; a vrlo vjerojatno i obratno. Zasad, dok </a:t>
            </a:r>
            <a:r>
              <a:rPr lang="hr-HR" sz="1500" dirty="0" smtClean="0">
                <a:solidFill>
                  <a:prstClr val="black"/>
                </a:solidFill>
              </a:rPr>
              <a:t>riječi </a:t>
            </a:r>
            <a:r>
              <a:rPr lang="hr-HR" sz="1500" dirty="0">
                <a:solidFill>
                  <a:prstClr val="black"/>
                </a:solidFill>
              </a:rPr>
              <a:t>stvaraju promjene u umu našeg pacijenta, vjerojatno je da ovakve psihoterapijske intervencije stvaraju promjene i u pacijentovu mozgu</a:t>
            </a:r>
            <a:r>
              <a:rPr lang="hr-HR" sz="1500" dirty="0" smtClean="0">
                <a:solidFill>
                  <a:prstClr val="black"/>
                </a:solidFill>
              </a:rPr>
              <a:t>.”</a:t>
            </a:r>
          </a:p>
          <a:p>
            <a:pPr marL="228600" lvl="0" indent="-228600">
              <a:buFont typeface="Arial" panose="020B0604020202020204" pitchFamily="34" charset="0"/>
              <a:buChar char="•"/>
            </a:pPr>
            <a:r>
              <a:rPr lang="hr-HR" sz="1500" dirty="0">
                <a:solidFill>
                  <a:prstClr val="black"/>
                </a:solidFill>
              </a:rPr>
              <a:t>Kada psihoterapija rezultira smanjenjem intenziteta simptoma, mozak je na neki način promijenjen.</a:t>
            </a:r>
          </a:p>
          <a:p>
            <a:pPr marL="228600" lvl="0" indent="-228600">
              <a:buFont typeface="Arial" panose="020B0604020202020204" pitchFamily="34" charset="0"/>
              <a:buChar char="•"/>
            </a:pPr>
            <a:r>
              <a:rPr lang="hr-HR" sz="1500" dirty="0">
                <a:solidFill>
                  <a:prstClr val="black"/>
                </a:solidFill>
              </a:rPr>
              <a:t>Danas se na psihološke procese i mozak više ne gleda kao na nešto manje znanstveno od tjelesnih procesa.</a:t>
            </a:r>
          </a:p>
          <a:p>
            <a:pPr marL="228600" lvl="0" indent="-228600">
              <a:buFont typeface="Arial" panose="020B0604020202020204" pitchFamily="34" charset="0"/>
              <a:buChar char="•"/>
            </a:pPr>
            <a:r>
              <a:rPr lang="hr-HR" sz="1500" dirty="0">
                <a:solidFill>
                  <a:prstClr val="black"/>
                </a:solidFill>
              </a:rPr>
              <a:t>Kandel (2001.) ističe da strukturne veze između živčanih </a:t>
            </a:r>
            <a:r>
              <a:rPr lang="hr-HR" sz="1500" dirty="0" smtClean="0">
                <a:solidFill>
                  <a:prstClr val="black"/>
                </a:solidFill>
              </a:rPr>
              <a:t>stanica mogu </a:t>
            </a:r>
            <a:r>
              <a:rPr lang="hr-HR" sz="1500" dirty="0">
                <a:solidFill>
                  <a:prstClr val="black"/>
                </a:solidFill>
              </a:rPr>
              <a:t>kroz učenje biti promijenjene, a da na aktivnost gena može utjecati čak i okolina. Mozak je plastičan i zadržava sposobnost učenja i razvoja tijekom cijelog života</a:t>
            </a:r>
            <a:r>
              <a:rPr lang="hr-HR" sz="1500" dirty="0" smtClean="0">
                <a:solidFill>
                  <a:prstClr val="black"/>
                </a:solidFill>
              </a:rPr>
              <a:t>.</a:t>
            </a:r>
          </a:p>
          <a:p>
            <a:pPr lvl="0"/>
            <a:r>
              <a:rPr lang="hr-HR" sz="1500" dirty="0" smtClean="0">
                <a:solidFill>
                  <a:prstClr val="black"/>
                </a:solidFill>
              </a:rPr>
              <a:t>      (Gregurek, 2014)</a:t>
            </a:r>
            <a:endParaRPr lang="hr-HR" sz="1500" dirty="0">
              <a:solidFill>
                <a:prstClr val="black"/>
              </a:solidFill>
            </a:endParaRPr>
          </a:p>
          <a:p>
            <a:pPr marL="228600" lvl="0" indent="-228600">
              <a:buFont typeface="Arial" panose="020B0604020202020204" pitchFamily="34" charset="0"/>
              <a:buChar char="•"/>
            </a:pPr>
            <a:endParaRPr lang="hr-HR" sz="1500" dirty="0">
              <a:solidFill>
                <a:prstClr val="black"/>
              </a:solidFill>
            </a:endParaRPr>
          </a:p>
          <a:p>
            <a:pPr marL="228600" lvl="0" indent="-228600">
              <a:buFont typeface="Arial" panose="020B0604020202020204" pitchFamily="34" charset="0"/>
              <a:buChar char="•"/>
            </a:pPr>
            <a:endParaRPr lang="hr-HR" sz="1500" dirty="0">
              <a:solidFill>
                <a:prstClr val="black"/>
              </a:solidFill>
            </a:endParaRPr>
          </a:p>
          <a:p>
            <a:endParaRPr lang="hr-HR" dirty="0"/>
          </a:p>
        </p:txBody>
      </p:sp>
    </p:spTree>
    <p:extLst>
      <p:ext uri="{BB962C8B-B14F-4D97-AF65-F5344CB8AC3E}">
        <p14:creationId xmlns:p14="http://schemas.microsoft.com/office/powerpoint/2010/main" val="37336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TERAPIJSKA PEDAGOGIJA</a:t>
            </a:r>
            <a:endParaRPr lang="hr-HR" dirty="0"/>
          </a:p>
        </p:txBody>
      </p:sp>
      <p:pic>
        <p:nvPicPr>
          <p:cNvPr id="5" name="Content Placeholder 4"/>
          <p:cNvPicPr>
            <a:picLocks noGrp="1" noChangeAspect="1"/>
          </p:cNvPicPr>
          <p:nvPr>
            <p:ph idx="1"/>
          </p:nvPr>
        </p:nvPicPr>
        <p:blipFill>
          <a:blip r:embed="rId2"/>
          <a:stretch>
            <a:fillRect/>
          </a:stretch>
        </p:blipFill>
        <p:spPr>
          <a:xfrm>
            <a:off x="5183188" y="2146860"/>
            <a:ext cx="6172200" cy="2554754"/>
          </a:xfrm>
          <a:prstGeom prst="rect">
            <a:avLst/>
          </a:prstGeom>
        </p:spPr>
      </p:pic>
      <p:sp>
        <p:nvSpPr>
          <p:cNvPr id="4" name="Text Placeholder 3"/>
          <p:cNvSpPr>
            <a:spLocks noGrp="1"/>
          </p:cNvSpPr>
          <p:nvPr>
            <p:ph type="body" sz="half" idx="2"/>
          </p:nvPr>
        </p:nvSpPr>
        <p:spPr/>
        <p:txBody>
          <a:bodyPr>
            <a:normAutofit fontScale="77500" lnSpcReduction="20000"/>
          </a:bodyPr>
          <a:lstStyle/>
          <a:p>
            <a:pPr marL="285750" indent="-285750">
              <a:buFont typeface="Arial" panose="020B0604020202020204" pitchFamily="34" charset="0"/>
              <a:buChar char="•"/>
            </a:pPr>
            <a:r>
              <a:rPr lang="hr-HR" dirty="0" smtClean="0"/>
              <a:t>„Psihoterapija je važan oblik liječenja i tretmana u zdravstvenoj skrbi, osobito u osoba s mentalnim poremećajima, ali i u tzv. </a:t>
            </a:r>
            <a:r>
              <a:rPr lang="hr-HR" dirty="0"/>
              <a:t>t</a:t>
            </a:r>
            <a:r>
              <a:rPr lang="hr-HR" dirty="0" smtClean="0"/>
              <a:t>jelesnih pacijenata. Danas se ona sve češće primjenjuje i u osoba koje u užem smislu nemaju neki mentalni ili drugi poremećaj. Primjenjuje se kod različitih skupina pacijenata/klijenata, uključujući i pedagoška, odgojna i druga područja.” (Kozarić-Kovačić, Frančišković, 2014)</a:t>
            </a:r>
          </a:p>
          <a:p>
            <a:pPr marL="285750" indent="-285750">
              <a:buFont typeface="Arial" panose="020B0604020202020204" pitchFamily="34" charset="0"/>
              <a:buChar char="•"/>
            </a:pPr>
            <a:r>
              <a:rPr lang="hr-HR" dirty="0" smtClean="0"/>
              <a:t>TERAPIJSKA PEDAGOGIJA:</a:t>
            </a:r>
          </a:p>
          <a:p>
            <a:pPr marL="285750" indent="-285750">
              <a:buFont typeface="Wingdings" panose="05000000000000000000" pitchFamily="2" charset="2"/>
              <a:buChar char="Ø"/>
            </a:pPr>
            <a:r>
              <a:rPr lang="hr-HR" dirty="0"/>
              <a:t>p</a:t>
            </a:r>
            <a:r>
              <a:rPr lang="hr-HR" dirty="0" smtClean="0"/>
              <a:t>ilot projekt, još u fazi znanstvenog istraživanja</a:t>
            </a:r>
          </a:p>
          <a:p>
            <a:pPr marL="285750" indent="-285750">
              <a:buFont typeface="Wingdings" panose="05000000000000000000" pitchFamily="2" charset="2"/>
              <a:buChar char="Ø"/>
            </a:pPr>
            <a:r>
              <a:rPr lang="hr-HR" dirty="0"/>
              <a:t>T</a:t>
            </a:r>
            <a:r>
              <a:rPr lang="hr-HR" dirty="0" smtClean="0"/>
              <a:t>eži u odgojno obrazovne procese integrirati spoznaje i uspješne tehnike raznih psihoterapijskih škola.</a:t>
            </a:r>
          </a:p>
          <a:p>
            <a:pPr marL="285750" indent="-285750">
              <a:buFont typeface="Wingdings" panose="05000000000000000000" pitchFamily="2" charset="2"/>
              <a:buChar char="Ø"/>
            </a:pPr>
            <a:r>
              <a:rPr lang="hr-HR" dirty="0" smtClean="0"/>
              <a:t>Koristi psihoterapijske metode kako bi poboljšala komunikaciju između kolega u zbornici, učenika i nastavnika te nastavnika i roditelja.</a:t>
            </a:r>
          </a:p>
          <a:p>
            <a:pPr marL="285750" indent="-285750">
              <a:buFont typeface="Wingdings" panose="05000000000000000000" pitchFamily="2" charset="2"/>
              <a:buChar char="Ø"/>
            </a:pPr>
            <a:r>
              <a:rPr lang="hr-HR" dirty="0" smtClean="0"/>
              <a:t>...kao važan aspekt cjeloživotnog obrazovanja. </a:t>
            </a:r>
          </a:p>
          <a:p>
            <a:pPr marL="285750" indent="-285750">
              <a:buFont typeface="Wingdings" panose="05000000000000000000" pitchFamily="2" charset="2"/>
              <a:buChar char="Ø"/>
            </a:pPr>
            <a:r>
              <a:rPr lang="hr-HR" dirty="0" smtClean="0"/>
              <a:t>...kao mogućnost za razvoj nastavnika. </a:t>
            </a:r>
          </a:p>
          <a:p>
            <a:pPr marL="285750" indent="-285750">
              <a:buFont typeface="Wingdings" panose="05000000000000000000" pitchFamily="2" charset="2"/>
              <a:buChar char="Ø"/>
            </a:pPr>
            <a:r>
              <a:rPr lang="hr-HR" dirty="0" smtClean="0"/>
              <a:t>Želi educirati nastavnike da učenicima osiguraju pouzdanu i podržavajuću okolinu kako bi olakšali </a:t>
            </a:r>
            <a:r>
              <a:rPr lang="hr-HR" dirty="0"/>
              <a:t>djetetov prijelaz u odraslu, zdravu, samopouzdanu i sretnu </a:t>
            </a:r>
            <a:r>
              <a:rPr lang="hr-HR" dirty="0" smtClean="0"/>
              <a:t>individuu, a tamo gdje je potrebno dali i dodatnu potporu.</a:t>
            </a:r>
          </a:p>
          <a:p>
            <a:pPr marL="285750" indent="-285750">
              <a:buFont typeface="Wingdings" panose="05000000000000000000" pitchFamily="2" charset="2"/>
              <a:buChar char="Ø"/>
            </a:pPr>
            <a:endParaRPr lang="hr-HR" dirty="0" smtClean="0"/>
          </a:p>
          <a:p>
            <a:pPr marL="285750" indent="-285750">
              <a:buFont typeface="Wingdings" panose="05000000000000000000" pitchFamily="2" charset="2"/>
              <a:buChar char="Ø"/>
            </a:pPr>
            <a:endParaRPr lang="hr-HR" i="1" dirty="0" smtClean="0"/>
          </a:p>
          <a:p>
            <a:pPr marL="285750" indent="-285750">
              <a:buFont typeface="Wingdings" panose="05000000000000000000" pitchFamily="2" charset="2"/>
              <a:buChar char="Ø"/>
            </a:pPr>
            <a:endParaRPr lang="hr-HR" i="1" dirty="0" smtClean="0"/>
          </a:p>
          <a:p>
            <a:pPr marL="285750" indent="-285750">
              <a:buFont typeface="Wingdings" panose="05000000000000000000" pitchFamily="2" charset="2"/>
              <a:buChar char="Ø"/>
            </a:pPr>
            <a:endParaRPr lang="hr-HR" dirty="0" smtClean="0"/>
          </a:p>
          <a:p>
            <a:endParaRPr lang="hr-HR" dirty="0"/>
          </a:p>
        </p:txBody>
      </p:sp>
    </p:spTree>
    <p:extLst>
      <p:ext uri="{BB962C8B-B14F-4D97-AF65-F5344CB8AC3E}">
        <p14:creationId xmlns:p14="http://schemas.microsoft.com/office/powerpoint/2010/main" val="73758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hr-HR" dirty="0" smtClean="0"/>
              <a:t>Zdenka Gruden (1937.) – neuropsihijatrica, psihoterapeutica, rad s djecom, mladima i njihovim roditeljima.</a:t>
            </a:r>
          </a:p>
          <a:p>
            <a:pPr marL="285750" indent="-285750">
              <a:buFont typeface="Arial" panose="020B0604020202020204" pitchFamily="34" charset="0"/>
              <a:buChar char="•"/>
            </a:pPr>
            <a:r>
              <a:rPr lang="hr-HR" dirty="0" smtClean="0"/>
              <a:t>„Psihoterapijska je pedagogija specifičan pristup obrazovnim problemima koji se temelji na psihoterapijskim, pretežno psihodinamskim načelima. To je teoretsko učenje osnovnih psihoterapijskih spoznaja, ali je i praktični rad s edukantima i edukatorima u kojih se, na temelju psihodinamike, nastoji poboljšati edukativni proces, kao i kvaliteta edukatora.”(Gruden, 1994)</a:t>
            </a:r>
          </a:p>
          <a:p>
            <a:pPr marL="285750" indent="-285750">
              <a:buFont typeface="Arial" panose="020B0604020202020204" pitchFamily="34" charset="0"/>
              <a:buChar char="•"/>
            </a:pPr>
            <a:r>
              <a:rPr lang="hr-HR" dirty="0" smtClean="0"/>
              <a:t>Zadatak: razumjeti nesvjesna zbivanja u učeniku i pedagogu, te u njihovom odnosu, i tim razumijevanjem oplemeniti odgojni proces.</a:t>
            </a:r>
          </a:p>
          <a:p>
            <a:pPr marL="285750" indent="-285750">
              <a:buFont typeface="Arial" panose="020B0604020202020204" pitchFamily="34" charset="0"/>
              <a:buChar char="•"/>
            </a:pPr>
            <a:r>
              <a:rPr lang="hr-HR" dirty="0" smtClean="0"/>
              <a:t>Pojava otpora</a:t>
            </a:r>
          </a:p>
          <a:p>
            <a:pPr marL="285750" indent="-285750">
              <a:buFont typeface="Arial" panose="020B0604020202020204" pitchFamily="34" charset="0"/>
              <a:buChar char="•"/>
            </a:pPr>
            <a:r>
              <a:rPr lang="hr-HR" dirty="0"/>
              <a:t>Za </a:t>
            </a:r>
            <a:r>
              <a:rPr lang="hr-HR" dirty="0" smtClean="0"/>
              <a:t>unaprjeđenje </a:t>
            </a:r>
            <a:r>
              <a:rPr lang="hr-HR" dirty="0"/>
              <a:t>odgojnog procesa najvažnija je </a:t>
            </a:r>
            <a:r>
              <a:rPr lang="hr-HR" i="1" u="sng" dirty="0" smtClean="0"/>
              <a:t>promjena.</a:t>
            </a:r>
            <a:endParaRPr lang="hr-HR" i="1" u="sng" dirty="0"/>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endParaRPr lang="hr-HR" dirty="0" smtClean="0"/>
          </a:p>
        </p:txBody>
      </p:sp>
    </p:spTree>
    <p:extLst>
      <p:ext uri="{BB962C8B-B14F-4D97-AF65-F5344CB8AC3E}">
        <p14:creationId xmlns:p14="http://schemas.microsoft.com/office/powerpoint/2010/main" val="1252545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PSIHOTERAPIJSKA PEDAGOGIJA - LIČNOST</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0975" y="1197204"/>
            <a:ext cx="4281569" cy="4034672"/>
          </a:xfrm>
        </p:spPr>
      </p:pic>
      <p:sp>
        <p:nvSpPr>
          <p:cNvPr id="4" name="Text Placeholder 3"/>
          <p:cNvSpPr>
            <a:spLocks noGrp="1"/>
          </p:cNvSpPr>
          <p:nvPr>
            <p:ph type="body" sz="half" idx="2"/>
          </p:nvPr>
        </p:nvSpPr>
        <p:spPr/>
        <p:txBody>
          <a:bodyPr>
            <a:normAutofit fontScale="77500" lnSpcReduction="20000"/>
          </a:bodyPr>
          <a:lstStyle/>
          <a:p>
            <a:pPr marL="285750" indent="-285750">
              <a:buFont typeface="Arial" panose="020B0604020202020204" pitchFamily="34" charset="0"/>
              <a:buChar char="•"/>
            </a:pPr>
            <a:r>
              <a:rPr lang="hr-HR" dirty="0"/>
              <a:t>Ličnosti je najbliže razmatranje selfa (self=organizacija ličnosti kojoj pripada tijelo, svjesna, nesvjesna, predsvjesna struktura</a:t>
            </a:r>
            <a:r>
              <a:rPr lang="hr-HR" dirty="0" smtClean="0"/>
              <a:t>)</a:t>
            </a:r>
          </a:p>
          <a:p>
            <a:pPr marL="285750" indent="-285750">
              <a:buFont typeface="Arial" panose="020B0604020202020204" pitchFamily="34" charset="0"/>
              <a:buChar char="•"/>
            </a:pPr>
            <a:r>
              <a:rPr lang="hr-HR" dirty="0" smtClean="0"/>
              <a:t>npr. </a:t>
            </a:r>
            <a:r>
              <a:rPr lang="hr-HR" dirty="0"/>
              <a:t>p</a:t>
            </a:r>
            <a:r>
              <a:rPr lang="hr-HR" dirty="0" smtClean="0"/>
              <a:t>ravi i lažni self (odabir zanimanja)</a:t>
            </a:r>
            <a:endParaRPr lang="hr-HR" dirty="0"/>
          </a:p>
          <a:p>
            <a:pPr marL="285750" indent="-285750">
              <a:buFont typeface="Arial" panose="020B0604020202020204" pitchFamily="34" charset="0"/>
              <a:buChar char="•"/>
            </a:pPr>
            <a:r>
              <a:rPr lang="hr-HR" dirty="0"/>
              <a:t>S.Freud je postavio dvije teorije o strukturi ličnosti</a:t>
            </a:r>
            <a:r>
              <a:rPr lang="hr-HR" dirty="0" smtClean="0"/>
              <a:t>:</a:t>
            </a:r>
            <a:endParaRPr lang="hr-HR" dirty="0"/>
          </a:p>
          <a:p>
            <a:pPr marL="285750" indent="-285750">
              <a:buFont typeface="Wingdings" panose="05000000000000000000" pitchFamily="2" charset="2"/>
              <a:buChar char="Ø"/>
            </a:pPr>
            <a:r>
              <a:rPr lang="hr-HR" dirty="0" smtClean="0"/>
              <a:t> </a:t>
            </a:r>
            <a:r>
              <a:rPr lang="hr-HR" dirty="0"/>
              <a:t>1. postojanje svjesnog, nesvjesnog i </a:t>
            </a:r>
            <a:r>
              <a:rPr lang="hr-HR" dirty="0" smtClean="0"/>
              <a:t>predsvjesnog</a:t>
            </a:r>
          </a:p>
          <a:p>
            <a:pPr marL="285750" indent="-285750">
              <a:buFont typeface="Arial" panose="020B0604020202020204" pitchFamily="34" charset="0"/>
              <a:buChar char="•"/>
            </a:pPr>
            <a:r>
              <a:rPr lang="hr-HR" dirty="0" smtClean="0"/>
              <a:t>Nesvjesno (nečujno, neprimjetno) – dio ličnosti koji nije dostupan za razumijevanje pomoću svjesnih procesa, instinktivni impulsi (npr. </a:t>
            </a:r>
            <a:r>
              <a:rPr lang="hr-HR" dirty="0"/>
              <a:t>u</a:t>
            </a:r>
            <a:r>
              <a:rPr lang="hr-HR" dirty="0" smtClean="0"/>
              <a:t>čenik koji ne može učiti; učenik koji zna odgovore, ali griješi, kriteriji ocjenjivanja itd.)</a:t>
            </a:r>
          </a:p>
          <a:p>
            <a:pPr marL="285750" indent="-285750">
              <a:buFont typeface="Arial" panose="020B0604020202020204" pitchFamily="34" charset="0"/>
              <a:buChar char="•"/>
            </a:pPr>
            <a:r>
              <a:rPr lang="hr-HR" dirty="0" smtClean="0"/>
              <a:t>Svjesno – znanje, kognicija, mišljenje; ono što doživljava iskustvo, subjektivni život, doživljaj prisutnosti sebe i okoline (npr. </a:t>
            </a:r>
            <a:r>
              <a:rPr lang="hr-HR" dirty="0"/>
              <a:t>r</a:t>
            </a:r>
            <a:r>
              <a:rPr lang="hr-HR" dirty="0" smtClean="0"/>
              <a:t>azumijevanje i usvajanje novog znanja)</a:t>
            </a:r>
          </a:p>
          <a:p>
            <a:pPr marL="285750" indent="-285750">
              <a:buFont typeface="Arial" panose="020B0604020202020204" pitchFamily="34" charset="0"/>
              <a:buChar char="•"/>
            </a:pPr>
            <a:r>
              <a:rPr lang="hr-HR" dirty="0" smtClean="0"/>
              <a:t>Predsvjesno – ono što nije prisutno u svijesti u datom trenutku, ali čega se možemo sjetiti, ako zatreba; od nesvjesnog omeđeno cenzurom (npr. cjelokupno učenikovo znanje)</a:t>
            </a:r>
            <a:endParaRPr lang="hr-HR" dirty="0"/>
          </a:p>
          <a:p>
            <a:pPr marL="285750" indent="-285750">
              <a:buFont typeface="Wingdings" panose="05000000000000000000" pitchFamily="2" charset="2"/>
              <a:buChar char="Ø"/>
            </a:pPr>
            <a:r>
              <a:rPr lang="hr-HR" dirty="0" smtClean="0"/>
              <a:t> </a:t>
            </a:r>
            <a:r>
              <a:rPr lang="hr-HR" dirty="0"/>
              <a:t>2. id, ego, super-ego</a:t>
            </a:r>
          </a:p>
          <a:p>
            <a:endParaRPr lang="hr-HR" dirty="0"/>
          </a:p>
        </p:txBody>
      </p:sp>
    </p:spTree>
    <p:extLst>
      <p:ext uri="{BB962C8B-B14F-4D97-AF65-F5344CB8AC3E}">
        <p14:creationId xmlns:p14="http://schemas.microsoft.com/office/powerpoint/2010/main" val="2434080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2093</TotalTime>
  <Words>5515</Words>
  <Application>Microsoft Office PowerPoint</Application>
  <PresentationFormat>Široki zaslon</PresentationFormat>
  <Paragraphs>315</Paragraphs>
  <Slides>37</Slides>
  <Notes>9</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37</vt:i4>
      </vt:variant>
    </vt:vector>
  </HeadingPairs>
  <TitlesOfParts>
    <vt:vector size="43" baseType="lpstr">
      <vt:lpstr>Arial</vt:lpstr>
      <vt:lpstr>Calibri</vt:lpstr>
      <vt:lpstr>Calibri Light</vt:lpstr>
      <vt:lpstr>Times New Roman</vt:lpstr>
      <vt:lpstr>Wingdings</vt:lpstr>
      <vt:lpstr>Office Theme</vt:lpstr>
      <vt:lpstr>TERAPIJSKA PEDAGOGIJA 1. i 2. dio</vt:lpstr>
      <vt:lpstr>PEDAGOGIJA - pedagogija (grč. παιδαγωγία: odgoj), društv. znanost koja proučava, istražuje i unaprjeđuje odgoj i obrazovanje, te proučava različite utjecaje na individualni i socijalni razvoj kao i druge čimbenike, procese i sadržaje oblikovanja ljudske osobnosti i identiteta. (Hrvatska enciklopedija)</vt:lpstr>
      <vt:lpstr>Veliki umovi o svom iskustvu školovanja:</vt:lpstr>
      <vt:lpstr>PSIHOTERAPIJA</vt:lpstr>
      <vt:lpstr>JOŠ NEKE DEFINICIJE...</vt:lpstr>
      <vt:lpstr>NEUROZNANOST O PSIHOTERAPIJI</vt:lpstr>
      <vt:lpstr>TERAPIJSKA PEDAGOGIJA</vt:lpstr>
      <vt:lpstr>PSIHOTERAPIJSKA PEDAGOGIJA</vt:lpstr>
      <vt:lpstr>PSIHOTERAPIJSKA PEDAGOGIJA - LIČNOST</vt:lpstr>
      <vt:lpstr>PSIHOTERAPIJSKA PEDAGOGIJA - LIČNOST</vt:lpstr>
      <vt:lpstr>PSIHOTERAPIJSKA PEDAGOGIJA – STRAH I ANKSIOZNOST</vt:lpstr>
      <vt:lpstr>PSIHOTERAPIJSKA PEDAGOGIJA – MEHANIZMI OBRANE</vt:lpstr>
      <vt:lpstr>PSIHOTERAPIJSKA PEDAGOGIJA - MEHANIZMI OBRANE</vt:lpstr>
      <vt:lpstr>PowerPoint prezentacija</vt:lpstr>
      <vt:lpstr>PowerPoint prezentacija</vt:lpstr>
      <vt:lpstr>PSIHOTERAPIJSKA PEDAGOGIJA – OSNOVNI PSIHODINAMSKI POJMOVI</vt:lpstr>
      <vt:lpstr>PSIHOTERAPIJSKA PEDAGOGIJA – OSNOVNI PSIHODINAMSKI POJMOVI</vt:lpstr>
      <vt:lpstr>MOGUĆNOST IMPLEMENTACIJE RAZLIČITIH PSIHOTERAPIJSKIH TEHNIKA I SPOZNAJA U NASTAVU – cjeloživotno obrazovanje</vt:lpstr>
      <vt:lpstr>PowerPoint prezentacija</vt:lpstr>
      <vt:lpstr>VRIJEME JE ZA PITANJA I KOMENTARE </vt:lpstr>
      <vt:lpstr>TERAPIJSKA PEDAGOGIJA</vt:lpstr>
      <vt:lpstr>Carl Gustav Jung</vt:lpstr>
      <vt:lpstr>PODJELA PSIHOTERAPIJSKIH PRAVACA</vt:lpstr>
      <vt:lpstr>1. PSIHOANALITIČKO PSIHODINAMSKA ŠKOLA</vt:lpstr>
      <vt:lpstr>2. BIHEVIORALNO KOGNITIVNA ŠKOLA</vt:lpstr>
      <vt:lpstr>3. HUMANISTIČKO EGZISTENCIJALNA ŠKOLA</vt:lpstr>
      <vt:lpstr>4. INTEGRATIVNE PSIHOTERAPIJSKE ŠKOLE</vt:lpstr>
      <vt:lpstr>PSIHOTERAPIJSKI PRAVCI U HRVATSKOJ</vt:lpstr>
      <vt:lpstr>PowerPoint prezentacija</vt:lpstr>
      <vt:lpstr>PowerPoint prezentacija</vt:lpstr>
      <vt:lpstr>PowerPoint prezentacija</vt:lpstr>
      <vt:lpstr>PowerPoint prezentacija</vt:lpstr>
      <vt:lpstr>PowerPoint prezentacija</vt:lpstr>
      <vt:lpstr>PowerPoint prezentacija</vt:lpstr>
      <vt:lpstr>PITANJA? KOMENTARI?</vt:lpstr>
      <vt:lpstr>Popis korištene literature:</vt:lpstr>
      <vt:lpstr>JOŠ NEKE INTERESANTNE KNJIGE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TERAPIJSKA PEDAGOGIJA</dc:title>
  <dc:creator>pc</dc:creator>
  <cp:lastModifiedBy>Katarina Dadić</cp:lastModifiedBy>
  <cp:revision>190</cp:revision>
  <dcterms:created xsi:type="dcterms:W3CDTF">2019-10-04T07:48:46Z</dcterms:created>
  <dcterms:modified xsi:type="dcterms:W3CDTF">2019-10-30T21:22:31Z</dcterms:modified>
</cp:coreProperties>
</file>