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36" r:id="rId3"/>
    <p:sldId id="337" r:id="rId4"/>
    <p:sldId id="338" r:id="rId5"/>
    <p:sldId id="341" r:id="rId6"/>
    <p:sldId id="342" r:id="rId7"/>
    <p:sldId id="319" r:id="rId8"/>
    <p:sldId id="343" r:id="rId9"/>
    <p:sldId id="322" r:id="rId10"/>
    <p:sldId id="321" r:id="rId11"/>
    <p:sldId id="324" r:id="rId12"/>
    <p:sldId id="327" r:id="rId13"/>
    <p:sldId id="344" r:id="rId14"/>
    <p:sldId id="332" r:id="rId15"/>
    <p:sldId id="316" r:id="rId16"/>
    <p:sldId id="317" r:id="rId1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2" d="100"/>
          <a:sy n="52" d="100"/>
        </p:scale>
        <p:origin x="85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A78B4-2A8E-412B-AF7D-337BEA3B51EF}" type="datetimeFigureOut">
              <a:rPr lang="hr-HR" smtClean="0"/>
              <a:t>29.11.2023.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1526-F6A4-420A-9EF7-2D54C4425D4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4647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A78B4-2A8E-412B-AF7D-337BEA3B51EF}" type="datetimeFigureOut">
              <a:rPr lang="hr-HR" smtClean="0"/>
              <a:t>29.11.2023.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1526-F6A4-420A-9EF7-2D54C4425D4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23446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A78B4-2A8E-412B-AF7D-337BEA3B51EF}" type="datetimeFigureOut">
              <a:rPr lang="hr-HR" smtClean="0"/>
              <a:t>29.11.2023.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1526-F6A4-420A-9EF7-2D54C4425D4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29672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A78B4-2A8E-412B-AF7D-337BEA3B51EF}" type="datetimeFigureOut">
              <a:rPr lang="hr-HR" smtClean="0"/>
              <a:t>29.11.2023.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1526-F6A4-420A-9EF7-2D54C4425D46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8787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A78B4-2A8E-412B-AF7D-337BEA3B51EF}" type="datetimeFigureOut">
              <a:rPr lang="hr-HR" smtClean="0"/>
              <a:t>29.11.2023.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1526-F6A4-420A-9EF7-2D54C4425D4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021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A78B4-2A8E-412B-AF7D-337BEA3B51EF}" type="datetimeFigureOut">
              <a:rPr lang="hr-HR" smtClean="0"/>
              <a:t>29.11.2023.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1526-F6A4-420A-9EF7-2D54C4425D4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29528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A78B4-2A8E-412B-AF7D-337BEA3B51EF}" type="datetimeFigureOut">
              <a:rPr lang="hr-HR" smtClean="0"/>
              <a:t>29.11.2023.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1526-F6A4-420A-9EF7-2D54C4425D4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939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A78B4-2A8E-412B-AF7D-337BEA3B51EF}" type="datetimeFigureOut">
              <a:rPr lang="hr-HR" smtClean="0"/>
              <a:t>29.11.2023.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1526-F6A4-420A-9EF7-2D54C4425D4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67110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A78B4-2A8E-412B-AF7D-337BEA3B51EF}" type="datetimeFigureOut">
              <a:rPr lang="hr-HR" smtClean="0"/>
              <a:t>29.11.2023.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1526-F6A4-420A-9EF7-2D54C4425D4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3593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A78B4-2A8E-412B-AF7D-337BEA3B51EF}" type="datetimeFigureOut">
              <a:rPr lang="hr-HR" smtClean="0"/>
              <a:t>29.11.2023.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1526-F6A4-420A-9EF7-2D54C4425D4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451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A78B4-2A8E-412B-AF7D-337BEA3B51EF}" type="datetimeFigureOut">
              <a:rPr lang="hr-HR" smtClean="0"/>
              <a:t>29.11.2023.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1526-F6A4-420A-9EF7-2D54C4425D4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09259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A78B4-2A8E-412B-AF7D-337BEA3B51EF}" type="datetimeFigureOut">
              <a:rPr lang="hr-HR" smtClean="0"/>
              <a:t>29.11.2023.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1526-F6A4-420A-9EF7-2D54C4425D4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53322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A78B4-2A8E-412B-AF7D-337BEA3B51EF}" type="datetimeFigureOut">
              <a:rPr lang="hr-HR" smtClean="0"/>
              <a:t>29.11.2023.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1526-F6A4-420A-9EF7-2D54C4425D4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64475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A78B4-2A8E-412B-AF7D-337BEA3B51EF}" type="datetimeFigureOut">
              <a:rPr lang="hr-HR" smtClean="0"/>
              <a:t>29.11.2023.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1526-F6A4-420A-9EF7-2D54C4425D4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2398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A78B4-2A8E-412B-AF7D-337BEA3B51EF}" type="datetimeFigureOut">
              <a:rPr lang="hr-HR" smtClean="0"/>
              <a:t>29.11.2023.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1526-F6A4-420A-9EF7-2D54C4425D4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828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A78B4-2A8E-412B-AF7D-337BEA3B51EF}" type="datetimeFigureOut">
              <a:rPr lang="hr-HR" smtClean="0"/>
              <a:t>29.11.2023.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1526-F6A4-420A-9EF7-2D54C4425D4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68471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A78B4-2A8E-412B-AF7D-337BEA3B51EF}" type="datetimeFigureOut">
              <a:rPr lang="hr-HR" smtClean="0"/>
              <a:t>29.11.2023.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1526-F6A4-420A-9EF7-2D54C4425D4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70749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A78B4-2A8E-412B-AF7D-337BEA3B51EF}" type="datetimeFigureOut">
              <a:rPr lang="hr-HR" smtClean="0"/>
              <a:t>29.11.2023.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D1526-F6A4-420A-9EF7-2D54C4425D4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289484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346BC2E-4E7D-420C-98F6-15484D339C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10. </a:t>
            </a:r>
            <a:r>
              <a:rPr lang="hr-HR"/>
              <a:t>Digitalna organizacija poslovanja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4A14CD3-CAA2-4BB1-BDA4-84CAE1AB2E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97075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72BB7AE-7526-4DCC-B861-4A32755BE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Digitalizacija rada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7E3F261-63ED-4478-8E98-801F0406F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/>
              <a:t>Timski rad sve više zamjenjuje rad u virtualnim timovima (</a:t>
            </a:r>
            <a:r>
              <a:rPr lang="hr-HR" dirty="0" err="1"/>
              <a:t>Trello</a:t>
            </a:r>
            <a:r>
              <a:rPr lang="hr-HR" dirty="0"/>
              <a:t> ili </a:t>
            </a:r>
            <a:r>
              <a:rPr lang="hr-HR" dirty="0" err="1"/>
              <a:t>Slack</a:t>
            </a:r>
            <a:r>
              <a:rPr lang="hr-HR" dirty="0"/>
              <a:t>) </a:t>
            </a:r>
            <a:r>
              <a:rPr lang="hr-HR" dirty="0">
                <a:sym typeface="Wingdings" panose="05000000000000000000" pitchFamily="2" charset="2"/>
              </a:rPr>
              <a:t> </a:t>
            </a:r>
            <a:r>
              <a:rPr lang="hr-HR" dirty="0"/>
              <a:t>virtualni timovi, projektni i samoorganizirajući timovi (mreže u kojima se stručnjaci s odgovarajućim vještinama privremeno okupljaju radi nekog zadatka) (</a:t>
            </a:r>
            <a:r>
              <a:rPr lang="hr-HR" dirty="0" err="1"/>
              <a:t>CoVid</a:t>
            </a:r>
            <a:r>
              <a:rPr lang="hr-HR" dirty="0"/>
              <a:t> cjepivo)</a:t>
            </a:r>
          </a:p>
          <a:p>
            <a:r>
              <a:rPr lang="hr-HR" dirty="0"/>
              <a:t>Digitalne tehnologije – zamjena zaposlenika i čelnika (bijeli ovratnici), no i pomoć u radu i donošenju odluka (pozivi hitne pomoći)</a:t>
            </a:r>
          </a:p>
          <a:p>
            <a:r>
              <a:rPr lang="hr-HR" dirty="0"/>
              <a:t>Donošenje odluka lidera sve se više temelji na inteligentnoj analizi velikih podataka umjesto na vlastitom iskustvu i intuiciji</a:t>
            </a:r>
          </a:p>
          <a:p>
            <a:r>
              <a:rPr lang="hr-HR" dirty="0"/>
              <a:t>Usvajanje tehnologije u organizacijama – mijenja vještine koje se zahtijevaju od zaposlenika i čelnika</a:t>
            </a:r>
          </a:p>
        </p:txBody>
      </p:sp>
    </p:spTree>
    <p:extLst>
      <p:ext uri="{BB962C8B-B14F-4D97-AF65-F5344CB8AC3E}">
        <p14:creationId xmlns:p14="http://schemas.microsoft.com/office/powerpoint/2010/main" val="2107725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B57D522-B83A-4925-B1C7-B9AC5DDB7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Digitalizacija rada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14083EC-D4E6-4018-8A95-6F1E3D3D2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Organizacije temeljene na znanju, rutinski rad je automatiziran, kvalificirani zaposlenici postaju sve važniji</a:t>
            </a:r>
          </a:p>
          <a:p>
            <a:r>
              <a:rPr lang="hr-HR" dirty="0"/>
              <a:t>Kompetencije – rješavanje problema, kreativnost, učinkovito suočavanje s velikim količinama informacija, društvene vještine i brzo donošenje odluka</a:t>
            </a:r>
          </a:p>
          <a:p>
            <a:r>
              <a:rPr lang="hr-HR" dirty="0"/>
              <a:t>Digitalne tehnologije pomažu identificirati one s najviše znanja u određenom području, prebacujući moć s onih s legitimnošću na one sa stručnim znanjem </a:t>
            </a:r>
            <a:r>
              <a:rPr lang="hr-HR" dirty="0">
                <a:sym typeface="Wingdings" panose="05000000000000000000" pitchFamily="2" charset="2"/>
              </a:rPr>
              <a:t>  r</a:t>
            </a:r>
            <a:r>
              <a:rPr lang="hr-HR" dirty="0"/>
              <a:t>ačunalni alati za praćenje omogućuju povećanu upravljačku kontrolu i jačanje postojećih hijerarhija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309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5CBF114-739E-4A41-BBE9-2BFD0984E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Digitalizacija rada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13512AE-8385-41F8-822D-30CF405E8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Dvije dimenzije promjene na </a:t>
            </a:r>
            <a:r>
              <a:rPr lang="hr-HR" dirty="0" err="1"/>
              <a:t>makrorazini</a:t>
            </a:r>
            <a:r>
              <a:rPr lang="hr-HR" dirty="0"/>
              <a:t> – strukturne promjene radnih mjesta (promjene profila poslova i pojava novih poslova) i vodstvo orijentirano na odnose (</a:t>
            </a:r>
            <a:r>
              <a:rPr lang="hr-HR" dirty="0" err="1"/>
              <a:t>individualiziranijeg</a:t>
            </a:r>
            <a:r>
              <a:rPr lang="hr-HR" dirty="0"/>
              <a:t> stila vođenja i timskog i mrežnog ponašanja vođe)</a:t>
            </a:r>
          </a:p>
          <a:p>
            <a:r>
              <a:rPr lang="hr-HR" dirty="0"/>
              <a:t>Složenost posla (velika gustoća informacija), nesigurnost i vremenski pritisak, povećana potreba za cjeloživotnim učenjem, povećane potrebe za informatičkim kompetencijama, vrlo dinamična tržišta (agilnost i prilagodba) – povećat će opterećenje zaposlenika, a također i njihov doživljeni stres</a:t>
            </a:r>
          </a:p>
          <a:p>
            <a:r>
              <a:rPr lang="hr-HR" dirty="0"/>
              <a:t>Povećana </a:t>
            </a:r>
            <a:r>
              <a:rPr lang="hr-HR" dirty="0" err="1"/>
              <a:t>tehnologizacija</a:t>
            </a:r>
            <a:r>
              <a:rPr lang="hr-HR" dirty="0"/>
              <a:t> rada i vodstva, kao i promjene u komunikaciji i suradnji na radnom mjestu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01119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2487FBD-5832-41C3-BF2F-DFE044F19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Digitalizacija rada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DD68926-F33C-42EE-A777-4A983C1B6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Veliki podaci i alati za njihovu vizualizaciju – povećavaju kontrolu nad radnim procesima i omogućuju informiranije donošenje odluka</a:t>
            </a:r>
          </a:p>
          <a:p>
            <a:r>
              <a:rPr lang="hr-HR" dirty="0"/>
              <a:t>Iako tehnologija pojednostavljuje mnoge zadatke, ona također može smanjiti slobodu zaposlenika zbog povećane standardizacije (primjer ER poziva)</a:t>
            </a:r>
          </a:p>
          <a:p>
            <a:r>
              <a:rPr lang="hr-HR" dirty="0"/>
              <a:t>Pružanje zaposlenicima personaliziranih informacija za njihove zadatke – sustavi pomoći mogu biti snažnije prilagođeni individualnim kompetencijama zaposlenika</a:t>
            </a:r>
          </a:p>
          <a:p>
            <a:r>
              <a:rPr lang="hr-HR" dirty="0"/>
              <a:t>Upravljačke odluke se uz pomoć tehnologije mogu donositi brže i na temeljitijoj osnovi</a:t>
            </a:r>
          </a:p>
        </p:txBody>
      </p:sp>
    </p:spTree>
    <p:extLst>
      <p:ext uri="{BB962C8B-B14F-4D97-AF65-F5344CB8AC3E}">
        <p14:creationId xmlns:p14="http://schemas.microsoft.com/office/powerpoint/2010/main" val="1123710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4DD12DE-DA9C-4127-934D-53CA098E2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Digitalizacija rada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EAA8E92-2DF3-40C6-85D8-D6B2A03D1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Digitalizacija mijenja mjerenje učinka i upravljanje u organizacijama (alati za virtualnu suradnju i zajednički dokumenti dovode do veće transparentnosti performansi, doprinos pojedinih zaposlenika postaje vidljiv i mjerljiv)</a:t>
            </a:r>
          </a:p>
          <a:p>
            <a:r>
              <a:rPr lang="hr-HR" dirty="0"/>
              <a:t>Zaposlenici – rješavanje problema i otklanjati kvarove u suradnji sa strojevima</a:t>
            </a:r>
          </a:p>
          <a:p>
            <a:r>
              <a:rPr lang="hr-HR" dirty="0"/>
              <a:t>Promjene u profilima postojećih poslova kao i pojava novih vrsta poslova – digitalno novinarstvo, </a:t>
            </a:r>
            <a:r>
              <a:rPr lang="hr-HR" dirty="0" err="1"/>
              <a:t>bloganje</a:t>
            </a:r>
            <a:r>
              <a:rPr lang="hr-HR" dirty="0"/>
              <a:t>, internetski marketing, razvoj aplikacija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16234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BBCEF09-A0E1-4889-B296-0EDF13826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Digitalni nadzor radnog procesa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842321B-BB4F-4AC5-8A3E-6B0F02D2D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Ispitivanje uspješnosti zaposlenika kroz razne softvere i elektroničku opremu i izvješćivanje o tome</a:t>
            </a:r>
          </a:p>
          <a:p>
            <a:r>
              <a:rPr lang="hr-HR" dirty="0"/>
              <a:t>Američka udruga za upravljanje (AMA) – u 2007. čak 43 posto tvrtki pratilo je e-poštu svojih zaposlenika, a 73 posto tih tvrtki to je radilo s automatskom opremom, 45 posto tvrtki prati provedeno vrijeme i telefonske brojeve, a još 16 posto bilježi telefonske razgovore</a:t>
            </a:r>
          </a:p>
          <a:p>
            <a:r>
              <a:rPr lang="hr-HR" dirty="0"/>
              <a:t>Prema </a:t>
            </a:r>
            <a:r>
              <a:rPr lang="hr-HR" dirty="0" err="1"/>
              <a:t>Gartneru</a:t>
            </a:r>
            <a:r>
              <a:rPr lang="hr-HR" dirty="0"/>
              <a:t> – 60 posto korporacija implementiralo formalne programe za praćenje vanjskih društvenih medija radi kršenja sigurnosti i incidenata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47898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19BEBB1-06FE-49FC-B3FF-0E23A1402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Digitalni nadzor radnog procesa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E7B04FB-E1AA-40E1-8C0D-08940813A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Prema </a:t>
            </a:r>
            <a:r>
              <a:rPr lang="hr-HR" dirty="0" err="1"/>
              <a:t>Stantonu</a:t>
            </a:r>
            <a:r>
              <a:rPr lang="hr-HR" dirty="0"/>
              <a:t> – elektroničko praćenje se pomaknulo s mjerenja uspješnosti činovničkog posla koji se lako može kvantificirati 1980-ih i 1990-ih na praćenje mnogo šireg raspona aktivnosti povezanih s poslom koje nisu izravno povezane s učinkom, kao što je praćenje posjećenih web stranica</a:t>
            </a:r>
          </a:p>
          <a:p>
            <a:r>
              <a:rPr lang="hr-HR" dirty="0"/>
              <a:t>Nadzorni sustav panoptikuma – sustavi za elektroničko praćenje  </a:t>
            </a:r>
          </a:p>
          <a:p>
            <a:r>
              <a:rPr lang="hr-HR" dirty="0"/>
              <a:t>Podjela rada odvojila je složenu situaciju na manje, razgraničene i upravljive objekte</a:t>
            </a:r>
          </a:p>
          <a:p>
            <a:r>
              <a:rPr lang="hr-HR" dirty="0"/>
              <a:t>Moć postaje nevidljiva dok pojedinac postaje vidljiv (kada se poveća naša svjesnost da nas se promatra, naše se ponašanje mijenja i postajemo disciplinirani)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67643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4BDB0B-62CC-47ED-BACA-9DD4121EB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Industrija 4.0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E7A32D8-1CBC-4502-9AD5-8AB8356CC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Industrija 4.0 – trend automatizacije i razmjene podataka u proizvodnim tehnologijama i procesima (</a:t>
            </a:r>
            <a:r>
              <a:rPr lang="hr-HR" dirty="0" err="1"/>
              <a:t>cyber</a:t>
            </a:r>
            <a:r>
              <a:rPr lang="hr-HR" dirty="0"/>
              <a:t>-fizički sustavi, </a:t>
            </a:r>
            <a:r>
              <a:rPr lang="hr-HR" dirty="0" err="1"/>
              <a:t>IoT</a:t>
            </a:r>
            <a:r>
              <a:rPr lang="hr-HR" dirty="0"/>
              <a:t>, </a:t>
            </a:r>
            <a:r>
              <a:rPr lang="hr-HR" dirty="0" err="1"/>
              <a:t>cloud</a:t>
            </a:r>
            <a:r>
              <a:rPr lang="hr-HR" dirty="0"/>
              <a:t> i kognitivno računalstvo i umjetna inteligencija)</a:t>
            </a:r>
          </a:p>
          <a:p>
            <a:r>
              <a:rPr lang="hr-HR" dirty="0"/>
              <a:t>Promjene u načinu na koji globalna proizvodna i opskrbna mreža funkcionira – stalna </a:t>
            </a:r>
            <a:r>
              <a:rPr lang="hr-HR" b="1" dirty="0"/>
              <a:t>automatizacija</a:t>
            </a:r>
            <a:r>
              <a:rPr lang="hr-HR" dirty="0"/>
              <a:t> tradicionalnih </a:t>
            </a:r>
            <a:r>
              <a:rPr lang="hr-HR" b="1" dirty="0"/>
              <a:t>proizvodnih i industrijskih praksi </a:t>
            </a:r>
            <a:r>
              <a:rPr lang="hr-HR" dirty="0"/>
              <a:t>(moderna pametna tehnologija, komunikacija između stroja velikih razmjera i internet stvari)</a:t>
            </a:r>
          </a:p>
          <a:p>
            <a:r>
              <a:rPr lang="hr-HR" dirty="0"/>
              <a:t>Povećava automatizaciju, poboljšava komunikaciju i </a:t>
            </a:r>
            <a:r>
              <a:rPr lang="hr-HR" dirty="0" err="1"/>
              <a:t>samonadzor</a:t>
            </a:r>
            <a:r>
              <a:rPr lang="hr-HR" dirty="0"/>
              <a:t>, te korištenje pametnih </a:t>
            </a:r>
            <a:r>
              <a:rPr lang="hr-HR" b="1" dirty="0"/>
              <a:t>strojeva</a:t>
            </a:r>
            <a:r>
              <a:rPr lang="hr-HR" dirty="0"/>
              <a:t> koji mogu </a:t>
            </a:r>
            <a:r>
              <a:rPr lang="hr-HR" b="1" dirty="0"/>
              <a:t>analizirati i dijagnosticirati probleme bez potrebe za ljudskom intervencijom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94499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56212BB-BF21-464B-BBCF-8D7610BEA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Industrija 4.0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BFEFD32-C020-4D88-BD96-5321665A4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dirty="0"/>
              <a:t>Međusobno povezivanje — sposobnost strojeva, uređaja, senzora i ljudi da se povežu i međusobno komuniciraju putem interneta stvari ili interneta ljudi 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Transparentnost informacija — transparentnost koja pruža operaterima sveobuhvatne informacije za donošenje odluka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Međusobna povezanost – omogućuje operaterima da prikupe ogromne količine podataka i informacija iz svih točaka proizvodnog procesa, identificiraju ključna područja koja mogu imati koristi od poboljšanja radi povećanja funkcionalnosti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Tehnička pomoć — tehnološko postrojenje sustava za pomoć ljudima u donošenju odluka i rješavanju problema, te sposobnost pomoći ljudima u teškim ili nesigurnim zadacima</a:t>
            </a:r>
          </a:p>
        </p:txBody>
      </p:sp>
    </p:spTree>
    <p:extLst>
      <p:ext uri="{BB962C8B-B14F-4D97-AF65-F5344CB8AC3E}">
        <p14:creationId xmlns:p14="http://schemas.microsoft.com/office/powerpoint/2010/main" val="4053931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C473660-22E9-40AF-A4F2-7C0497A14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Industrija 4.0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0EBC398-CD2C-4886-B469-CD9897D81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Proces </a:t>
            </a:r>
            <a:r>
              <a:rPr lang="hr-HR" dirty="0" err="1"/>
              <a:t>servitizacije</a:t>
            </a:r>
            <a:r>
              <a:rPr lang="hr-HR" dirty="0"/>
              <a:t> – uslužne djelatnosti </a:t>
            </a:r>
          </a:p>
          <a:p>
            <a:r>
              <a:rPr lang="hr-HR" dirty="0"/>
              <a:t>Digitalizacija proizvoda i usluga – integriranje novih metoda prikupljanja i analize podataka kao što je širenje postojećih proizvoda ili stvaranje novih digitaliziranih proizvoda – pomaže tvrtkama da </a:t>
            </a:r>
            <a:r>
              <a:rPr lang="hr-HR" b="1" dirty="0"/>
              <a:t>generiraju podatke o upotrebi proizvoda kako bi poboljšali proizvode</a:t>
            </a:r>
          </a:p>
          <a:p>
            <a:r>
              <a:rPr lang="hr-HR" dirty="0"/>
              <a:t>Digitalni poslovni modeli i pristup korisnicima (</a:t>
            </a:r>
            <a:r>
              <a:rPr lang="hr-HR" dirty="0" err="1"/>
              <a:t>Wolt</a:t>
            </a:r>
            <a:r>
              <a:rPr lang="hr-HR" dirty="0"/>
              <a:t>, </a:t>
            </a:r>
            <a:r>
              <a:rPr lang="hr-HR" dirty="0" err="1"/>
              <a:t>Uber</a:t>
            </a:r>
            <a:r>
              <a:rPr lang="hr-HR" dirty="0"/>
              <a:t>,..)</a:t>
            </a:r>
          </a:p>
          <a:p>
            <a:r>
              <a:rPr lang="hr-HR" dirty="0"/>
              <a:t>Zadovoljstvo kupaca je trajan, </a:t>
            </a:r>
            <a:r>
              <a:rPr lang="hr-HR" dirty="0" err="1"/>
              <a:t>višestupanjski</a:t>
            </a:r>
            <a:r>
              <a:rPr lang="hr-HR" dirty="0"/>
              <a:t> proces koji zahtijeva modifikacije u stvarnom vremenu kako bi se prilagodio promjenjivim potrebama potrošača</a:t>
            </a:r>
          </a:p>
        </p:txBody>
      </p:sp>
    </p:spTree>
    <p:extLst>
      <p:ext uri="{BB962C8B-B14F-4D97-AF65-F5344CB8AC3E}">
        <p14:creationId xmlns:p14="http://schemas.microsoft.com/office/powerpoint/2010/main" val="868901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>
            <a:extLst>
              <a:ext uri="{FF2B5EF4-FFF2-40B4-BE49-F238E27FC236}">
                <a16:creationId xmlns:a16="http://schemas.microsoft.com/office/drawing/2014/main" id="{8FDF6138-C629-4740-9070-8FA677679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Industrija 4.0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A123448-C608-4FD9-87B2-3CACC2340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err="1"/>
              <a:t>Smart</a:t>
            </a:r>
            <a:r>
              <a:rPr lang="hr-HR" dirty="0"/>
              <a:t> </a:t>
            </a:r>
            <a:r>
              <a:rPr lang="hr-HR" dirty="0" err="1"/>
              <a:t>Factory</a:t>
            </a:r>
            <a:r>
              <a:rPr lang="hr-HR" dirty="0"/>
              <a:t> – vizija proizvodnog okruženja u kojem su proizvodni pogoni i logistički sustavi organizirani bez ljudske intervencije (</a:t>
            </a:r>
            <a:r>
              <a:rPr lang="hr-HR" dirty="0" err="1"/>
              <a:t>Cyber</a:t>
            </a:r>
            <a:r>
              <a:rPr lang="hr-HR" dirty="0"/>
              <a:t>-fizički sustavi koji međusobno komuniciraju)</a:t>
            </a:r>
          </a:p>
          <a:p>
            <a:r>
              <a:rPr lang="hr-HR" dirty="0"/>
              <a:t>Ekonomija znanja - povećanje oslanjanja na intelektualne sposobnosti, manje na fizičke inpute ili prirodne resurse</a:t>
            </a:r>
          </a:p>
          <a:p>
            <a:r>
              <a:rPr lang="hr-HR" dirty="0"/>
              <a:t>Izazovi u implementaciji industrije 4.0 – visoki ekonomski troškovi, prilagodba poslovnog modela, nejasne ekonomske koristi/pretjerana ulaganja, privatnost, nadzor i nepovjerenje, gubitak mnogih poslova zbog automatskih procesa i procesa koje kontrolira IT</a:t>
            </a:r>
          </a:p>
        </p:txBody>
      </p:sp>
    </p:spTree>
    <p:extLst>
      <p:ext uri="{BB962C8B-B14F-4D97-AF65-F5344CB8AC3E}">
        <p14:creationId xmlns:p14="http://schemas.microsoft.com/office/powerpoint/2010/main" val="531476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5A5F171-B3BF-4271-9765-5A89B7A2F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Digitalizacija financija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5331D2A-D470-407A-98EF-3437308D8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Financijska tržišta (početak 19.st.) – temeljila su se na statusnim grupama i mrežama međuljudskog povjerenja, na stalnom održavanju zatvorenih organizacija naseljenih poznatim investitorima i njihovim brokerima i trgovcima</a:t>
            </a:r>
          </a:p>
          <a:p>
            <a:r>
              <a:rPr lang="hr-HR" dirty="0"/>
              <a:t>Financije nisu bile područje odvojenog tehnološkog djelovanja ili prostor odvojen od logike svakodnevnog života</a:t>
            </a:r>
          </a:p>
          <a:p>
            <a:r>
              <a:rPr lang="hr-HR" dirty="0"/>
              <a:t>20.st. – promjene tržišta </a:t>
            </a:r>
            <a:r>
              <a:rPr lang="hr-HR" dirty="0">
                <a:sym typeface="Wingdings" panose="05000000000000000000" pitchFamily="2" charset="2"/>
              </a:rPr>
              <a:t> digitalne tehnologije (r</a:t>
            </a:r>
            <a:r>
              <a:rPr lang="hr-HR" dirty="0"/>
              <a:t>ačunala koja su preuzela naporne oblike računovodstva do sustava koji su distribuirali cijene na velike udaljenosti i u stvarnom vremenu</a:t>
            </a:r>
            <a:r>
              <a:rPr lang="hr-HR" dirty="0">
                <a:sym typeface="Wingdings" panose="05000000000000000000" pitchFamily="2" charset="2"/>
              </a:rPr>
              <a:t>)</a:t>
            </a:r>
          </a:p>
          <a:p>
            <a:r>
              <a:rPr lang="hr-HR" dirty="0"/>
              <a:t>Brisanje društvenog prostora i vremena – signali digitalnog tržišta sada mogu putovati kroz vremenske zone</a:t>
            </a:r>
          </a:p>
        </p:txBody>
      </p:sp>
    </p:spTree>
    <p:extLst>
      <p:ext uri="{BB962C8B-B14F-4D97-AF65-F5344CB8AC3E}">
        <p14:creationId xmlns:p14="http://schemas.microsoft.com/office/powerpoint/2010/main" val="4076838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B39C065-FB1C-4C6A-B28E-61BBDDA53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Digitalizacija financija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EA0478F-F32D-44D5-B1DA-E98EB8C7D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Informacijske tehnologije – geografija nevažna, individualni 'fizički' identiteti zamjenjuju se bezličnim korporativnim ja, obrasci razmjene starih tržišta zamjenjuju se digitalnim transakcijama koje ne ostavljaju ništa više od „duhova” elektrona</a:t>
            </a:r>
          </a:p>
          <a:p>
            <a:r>
              <a:rPr lang="hr-HR" dirty="0"/>
              <a:t>Bit društva i tržišta = magnetske konfiguracije oblaka tvrdih diskova koji su razasuti po cijelom svijetu; naše postojanje odvija se u softveru i oko njega</a:t>
            </a:r>
          </a:p>
          <a:p>
            <a:r>
              <a:rPr lang="hr-HR" dirty="0"/>
              <a:t>Društvo </a:t>
            </a:r>
            <a:r>
              <a:rPr lang="hr-HR" dirty="0">
                <a:sym typeface="Wingdings" panose="05000000000000000000" pitchFamily="2" charset="2"/>
              </a:rPr>
              <a:t> </a:t>
            </a:r>
            <a:r>
              <a:rPr lang="hr-HR" dirty="0"/>
              <a:t>simulacija samoga sebe, ništa više od međusobno povezanih tokova prostora, vremena i informacija</a:t>
            </a:r>
          </a:p>
          <a:p>
            <a:r>
              <a:rPr lang="hr-HR" dirty="0"/>
              <a:t>Negativne posljedice – ne u obliku robota koji uklanjaju poslove ili državnih računala koja kontroliraju naše živote, već kao elektronički utemeljen sustav financijskih transakcija (</a:t>
            </a:r>
            <a:r>
              <a:rPr lang="hr-HR" dirty="0" err="1"/>
              <a:t>Castells</a:t>
            </a:r>
            <a:r>
              <a:rPr lang="hr-HR" dirty="0"/>
              <a:t>, 2000a: 34)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08531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77BA0D6-2236-4B37-9283-3EA6FF49F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Digitalizacija rada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B6B6A8E-9B03-41A9-8DF7-EBD9F9EF4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Era sveprisutnog računalstva (od 2013.) – informacijska i komunikacijska tehnologija prožimaju organizacije i ujedinjuju digitalni i fizički svijet</a:t>
            </a:r>
          </a:p>
          <a:p>
            <a:r>
              <a:rPr lang="hr-HR" dirty="0" err="1"/>
              <a:t>Disruptivne</a:t>
            </a:r>
            <a:r>
              <a:rPr lang="hr-HR" dirty="0"/>
              <a:t> tehnologije (mobilno računalstvo i virtualna stvarnost) – narušavaju granice između mrežnih i </a:t>
            </a:r>
            <a:r>
              <a:rPr lang="hr-HR" dirty="0" err="1"/>
              <a:t>izvanmrežnih</a:t>
            </a:r>
            <a:r>
              <a:rPr lang="hr-HR" dirty="0"/>
              <a:t> postavki, stvarajući velike mreže ljudi, računala i objekata</a:t>
            </a:r>
          </a:p>
          <a:p>
            <a:r>
              <a:rPr lang="hr-HR" dirty="0"/>
              <a:t>Senzori ugrađeni u nosive uređaje i strojeve neprestano generiraju velike podatke, na temelju kojih inteligentni softver i pametni roboti donose složene odluke i preuzimaju dosadašnje ljudske zadatke</a:t>
            </a:r>
          </a:p>
        </p:txBody>
      </p:sp>
    </p:spTree>
    <p:extLst>
      <p:ext uri="{BB962C8B-B14F-4D97-AF65-F5344CB8AC3E}">
        <p14:creationId xmlns:p14="http://schemas.microsoft.com/office/powerpoint/2010/main" val="902921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C3512E4-C415-4DDB-9543-A4F55DC7A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Digitalizacija rada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71081CC-9DD0-40B9-A63E-1387CC24B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Dizajn rada – način na koji zaposlenici rade u organizacijama kao i uvjeti pod kojima to rade</a:t>
            </a:r>
          </a:p>
          <a:p>
            <a:r>
              <a:rPr lang="hr-HR" dirty="0"/>
              <a:t>Mobilna i </a:t>
            </a:r>
            <a:r>
              <a:rPr lang="hr-HR" dirty="0" err="1"/>
              <a:t>cloud</a:t>
            </a:r>
            <a:r>
              <a:rPr lang="hr-HR" dirty="0"/>
              <a:t> povezanost sa svojim radnim mjestom – rad i privatni život</a:t>
            </a:r>
          </a:p>
          <a:p>
            <a:r>
              <a:rPr lang="hr-HR" dirty="0"/>
              <a:t>Rad na daljinu – rad izvan konvencionalnog radnog mjesta i komuniciranje s njim putem telekomunikacija ili računalne tehnologije </a:t>
            </a:r>
            <a:r>
              <a:rPr lang="hr-HR" dirty="0">
                <a:sym typeface="Wingdings" panose="05000000000000000000" pitchFamily="2" charset="2"/>
              </a:rPr>
              <a:t> </a:t>
            </a:r>
            <a:r>
              <a:rPr lang="hr-HR" dirty="0"/>
              <a:t>posao-obitelj?</a:t>
            </a:r>
          </a:p>
          <a:p>
            <a:r>
              <a:rPr lang="hr-HR" dirty="0"/>
              <a:t>Povećana vremenska fleksibilnost zaposlenika</a:t>
            </a:r>
          </a:p>
          <a:p>
            <a:r>
              <a:rPr lang="hr-HR" dirty="0"/>
              <a:t>Zamagljivanje granica između domena posla i ne-posla – povećanje razine stresa zaposlenika („</a:t>
            </a:r>
            <a:r>
              <a:rPr lang="hr-HR" dirty="0" err="1"/>
              <a:t>tehnostres</a:t>
            </a:r>
            <a:r>
              <a:rPr lang="hr-HR" dirty="0"/>
              <a:t>“)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451151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</TotalTime>
  <Words>1277</Words>
  <Application>Microsoft Office PowerPoint</Application>
  <PresentationFormat>Widescreen</PresentationFormat>
  <Paragraphs>70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Bookman Old Style</vt:lpstr>
      <vt:lpstr>Rockwell</vt:lpstr>
      <vt:lpstr>Damask</vt:lpstr>
      <vt:lpstr>10. Digitalna organizacija poslovanja</vt:lpstr>
      <vt:lpstr>Industrija 4.0</vt:lpstr>
      <vt:lpstr>Industrija 4.0</vt:lpstr>
      <vt:lpstr>Industrija 4.0</vt:lpstr>
      <vt:lpstr>Industrija 4.0</vt:lpstr>
      <vt:lpstr>Digitalizacija financija</vt:lpstr>
      <vt:lpstr>Digitalizacija financija</vt:lpstr>
      <vt:lpstr>Digitalizacija rada</vt:lpstr>
      <vt:lpstr>Digitalizacija rada</vt:lpstr>
      <vt:lpstr>Digitalizacija rada</vt:lpstr>
      <vt:lpstr>Digitalizacija rada</vt:lpstr>
      <vt:lpstr>Digitalizacija rada</vt:lpstr>
      <vt:lpstr>Digitalizacija rada</vt:lpstr>
      <vt:lpstr>Digitalizacija rada</vt:lpstr>
      <vt:lpstr>Digitalni nadzor radnog procesa</vt:lpstr>
      <vt:lpstr>Digitalni nadzor radnog procesa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Marija Zelić</dc:creator>
  <cp:lastModifiedBy>Ivan Balabanić</cp:lastModifiedBy>
  <cp:revision>29</cp:revision>
  <dcterms:created xsi:type="dcterms:W3CDTF">2021-07-25T16:17:20Z</dcterms:created>
  <dcterms:modified xsi:type="dcterms:W3CDTF">2023-11-29T06:57:11Z</dcterms:modified>
</cp:coreProperties>
</file>