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8" r:id="rId3"/>
    <p:sldId id="260" r:id="rId4"/>
    <p:sldId id="261" r:id="rId5"/>
    <p:sldId id="262" r:id="rId6"/>
    <p:sldId id="263" r:id="rId7"/>
    <p:sldId id="264" r:id="rId8"/>
    <p:sldId id="265" r:id="rId9"/>
    <p:sldId id="267" r:id="rId10"/>
    <p:sldId id="268" r:id="rId11"/>
    <p:sldId id="269" r:id="rId12"/>
    <p:sldId id="270" r:id="rId13"/>
    <p:sldId id="271" r:id="rId14"/>
    <p:sldId id="272" r:id="rId15"/>
    <p:sldId id="273" r:id="rId16"/>
    <p:sldId id="274" r:id="rId17"/>
    <p:sldId id="276" r:id="rId18"/>
    <p:sldId id="277" r:id="rId19"/>
    <p:sldId id="2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4660"/>
  </p:normalViewPr>
  <p:slideViewPr>
    <p:cSldViewPr snapToGrid="0">
      <p:cViewPr varScale="1">
        <p:scale>
          <a:sx n="53" d="100"/>
          <a:sy n="53" d="100"/>
        </p:scale>
        <p:origin x="93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A0FFFC-C159-4A66-A0CF-FD543E42A9BF}" type="datetimeFigureOut">
              <a:rPr lang="hr-HR" smtClean="0"/>
              <a:t>27.12.2024.</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06C3F1-E966-4C58-9F77-3A1E9F6E4EA3}" type="slidenum">
              <a:rPr lang="hr-HR" smtClean="0"/>
              <a:t>‹#›</a:t>
            </a:fld>
            <a:endParaRPr lang="hr-HR"/>
          </a:p>
        </p:txBody>
      </p:sp>
    </p:spTree>
    <p:extLst>
      <p:ext uri="{BB962C8B-B14F-4D97-AF65-F5344CB8AC3E}">
        <p14:creationId xmlns:p14="http://schemas.microsoft.com/office/powerpoint/2010/main" val="2717341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03701BB-B13F-44FC-9EF1-5F6328AC5DD0}" type="slidenum">
              <a:rPr lang="hr-HR" altLang="sr-Latn-RS"/>
              <a:pPr/>
              <a:t>2</a:t>
            </a:fld>
            <a:endParaRPr lang="hr-HR" altLang="sr-Latn-RS"/>
          </a:p>
        </p:txBody>
      </p:sp>
      <p:sp>
        <p:nvSpPr>
          <p:cNvPr id="1536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866421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AD5B142-A99B-4A72-99AB-AFB343B96B9F}" type="slidenum">
              <a:rPr lang="hr-HR" altLang="sr-Latn-RS"/>
              <a:pPr/>
              <a:t>11</a:t>
            </a:fld>
            <a:endParaRPr lang="hr-HR" altLang="sr-Latn-RS"/>
          </a:p>
        </p:txBody>
      </p:sp>
      <p:sp>
        <p:nvSpPr>
          <p:cNvPr id="18433"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700891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31F2CA2-89E3-4B56-9457-3E173DBBA251}" type="slidenum">
              <a:rPr lang="hr-HR" altLang="sr-Latn-RS"/>
              <a:pPr/>
              <a:t>12</a:t>
            </a:fld>
            <a:endParaRPr lang="hr-HR" altLang="sr-Latn-RS"/>
          </a:p>
        </p:txBody>
      </p:sp>
      <p:sp>
        <p:nvSpPr>
          <p:cNvPr id="1945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69424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AE328A0-1879-4611-AAF7-4EF7E8AAEE67}" type="slidenum">
              <a:rPr lang="hr-HR" altLang="sr-Latn-RS"/>
              <a:pPr/>
              <a:t>13</a:t>
            </a:fld>
            <a:endParaRPr lang="hr-HR" altLang="sr-Latn-RS"/>
          </a:p>
        </p:txBody>
      </p:sp>
      <p:sp>
        <p:nvSpPr>
          <p:cNvPr id="2048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4194358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778D556-D6DE-4161-8D68-A16162F30276}" type="slidenum">
              <a:rPr lang="hr-HR" altLang="sr-Latn-RS"/>
              <a:pPr/>
              <a:t>14</a:t>
            </a:fld>
            <a:endParaRPr lang="hr-HR" altLang="sr-Latn-RS"/>
          </a:p>
        </p:txBody>
      </p:sp>
      <p:sp>
        <p:nvSpPr>
          <p:cNvPr id="21505"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53823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D93B1FB-1A96-4A0A-892E-CC15873822C0}" type="slidenum">
              <a:rPr lang="hr-HR" altLang="sr-Latn-RS"/>
              <a:pPr/>
              <a:t>15</a:t>
            </a:fld>
            <a:endParaRPr lang="hr-HR" altLang="sr-Latn-RS"/>
          </a:p>
        </p:txBody>
      </p:sp>
      <p:sp>
        <p:nvSpPr>
          <p:cNvPr id="22529"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292365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EAAA96E-B014-456C-B91C-7EC0F2A9D0DB}" type="slidenum">
              <a:rPr lang="hr-HR" altLang="sr-Latn-RS"/>
              <a:pPr/>
              <a:t>16</a:t>
            </a:fld>
            <a:endParaRPr lang="hr-HR" altLang="sr-Latn-RS"/>
          </a:p>
        </p:txBody>
      </p:sp>
      <p:sp>
        <p:nvSpPr>
          <p:cNvPr id="2355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384849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00D0967-3904-4325-A865-8645EEB2D1E0}" type="slidenum">
              <a:rPr lang="hr-HR" altLang="sr-Latn-RS"/>
              <a:pPr/>
              <a:t>17</a:t>
            </a:fld>
            <a:endParaRPr lang="hr-HR" altLang="sr-Latn-RS"/>
          </a:p>
        </p:txBody>
      </p:sp>
      <p:sp>
        <p:nvSpPr>
          <p:cNvPr id="2560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15133546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535B09B-9F67-40C9-9668-F3D0AC77FF7C}" type="slidenum">
              <a:rPr lang="hr-HR" altLang="sr-Latn-RS"/>
              <a:pPr/>
              <a:t>18</a:t>
            </a:fld>
            <a:endParaRPr lang="hr-HR" altLang="sr-Latn-RS"/>
          </a:p>
        </p:txBody>
      </p:sp>
      <p:sp>
        <p:nvSpPr>
          <p:cNvPr id="26625"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281556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559FD05-0551-4467-9E0B-071212A03912}" type="slidenum">
              <a:rPr lang="hr-HR" altLang="sr-Latn-RS"/>
              <a:pPr/>
              <a:t>3</a:t>
            </a:fld>
            <a:endParaRPr lang="hr-HR" altLang="sr-Latn-RS"/>
          </a:p>
        </p:txBody>
      </p:sp>
      <p:sp>
        <p:nvSpPr>
          <p:cNvPr id="17409"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705838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0E0292B-9D20-4CC5-97F6-B769921DF7D2}" type="slidenum">
              <a:rPr lang="hr-HR" altLang="sr-Latn-RS"/>
              <a:pPr/>
              <a:t>4</a:t>
            </a:fld>
            <a:endParaRPr lang="hr-HR" altLang="sr-Latn-RS"/>
          </a:p>
        </p:txBody>
      </p:sp>
      <p:sp>
        <p:nvSpPr>
          <p:cNvPr id="18433"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02902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723362B-0427-46D2-ACCD-3B0A3DF633E9}" type="slidenum">
              <a:rPr lang="hr-HR" altLang="sr-Latn-RS"/>
              <a:pPr/>
              <a:t>5</a:t>
            </a:fld>
            <a:endParaRPr lang="hr-HR" altLang="sr-Latn-RS"/>
          </a:p>
        </p:txBody>
      </p:sp>
      <p:sp>
        <p:nvSpPr>
          <p:cNvPr id="1945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1573666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DF0780B-15F3-4CAE-B6A1-45A6A855E056}" type="slidenum">
              <a:rPr lang="hr-HR" altLang="sr-Latn-RS"/>
              <a:pPr/>
              <a:t>6</a:t>
            </a:fld>
            <a:endParaRPr lang="hr-HR" altLang="sr-Latn-RS"/>
          </a:p>
        </p:txBody>
      </p:sp>
      <p:sp>
        <p:nvSpPr>
          <p:cNvPr id="2048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171226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DF3504F-2733-44BD-9B77-ADBB8BF0F324}" type="slidenum">
              <a:rPr lang="hr-HR" altLang="sr-Latn-RS"/>
              <a:pPr/>
              <a:t>7</a:t>
            </a:fld>
            <a:endParaRPr lang="hr-HR" altLang="sr-Latn-RS"/>
          </a:p>
        </p:txBody>
      </p:sp>
      <p:sp>
        <p:nvSpPr>
          <p:cNvPr id="21505"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2629344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E31D7EF-9DB9-4ED7-8EC4-18AEDDF3B956}" type="slidenum">
              <a:rPr lang="hr-HR" altLang="sr-Latn-RS"/>
              <a:pPr/>
              <a:t>8</a:t>
            </a:fld>
            <a:endParaRPr lang="hr-HR" altLang="sr-Latn-RS"/>
          </a:p>
        </p:txBody>
      </p:sp>
      <p:sp>
        <p:nvSpPr>
          <p:cNvPr id="22529"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1991135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C20378D-6DC2-4D61-B186-1F0A9CA6DB78}" type="slidenum">
              <a:rPr lang="hr-HR" altLang="sr-Latn-RS"/>
              <a:pPr/>
              <a:t>9</a:t>
            </a:fld>
            <a:endParaRPr lang="hr-HR" altLang="sr-Latn-RS"/>
          </a:p>
        </p:txBody>
      </p:sp>
      <p:sp>
        <p:nvSpPr>
          <p:cNvPr id="16385"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008431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E223B60-48E8-4991-9364-945C3DA54E2D}" type="slidenum">
              <a:rPr lang="hr-HR" altLang="sr-Latn-RS"/>
              <a:pPr/>
              <a:t>10</a:t>
            </a:fld>
            <a:endParaRPr lang="hr-HR" altLang="sr-Latn-RS"/>
          </a:p>
        </p:txBody>
      </p:sp>
      <p:sp>
        <p:nvSpPr>
          <p:cNvPr id="17409"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41842044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12/27/2024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12/27/2024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12/27/2024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71680" y="620706"/>
            <a:ext cx="10229760" cy="927457"/>
          </a:xfrm>
        </p:spPr>
        <p:txBody>
          <a:bodyPr/>
          <a:lstStyle/>
          <a:p>
            <a:r>
              <a:rPr lang="en-US"/>
              <a:t>Click to edit Master title style</a:t>
            </a:r>
            <a:endParaRPr lang="hr-HR"/>
          </a:p>
        </p:txBody>
      </p:sp>
      <p:sp>
        <p:nvSpPr>
          <p:cNvPr id="3" name="Date Placeholder 2"/>
          <p:cNvSpPr>
            <a:spLocks noGrp="1"/>
          </p:cNvSpPr>
          <p:nvPr>
            <p:ph type="dt" idx="10"/>
          </p:nvPr>
        </p:nvSpPr>
        <p:spPr>
          <a:xfrm>
            <a:off x="652801" y="5731802"/>
            <a:ext cx="2837760" cy="470930"/>
          </a:xfrm>
        </p:spPr>
        <p:txBody>
          <a:bodyPr/>
          <a:lstStyle>
            <a:lvl1pPr>
              <a:defRPr/>
            </a:lvl1pPr>
          </a:lstStyle>
          <a:p>
            <a:endParaRPr lang="hr-HR" altLang="sr-Latn-RS"/>
          </a:p>
        </p:txBody>
      </p:sp>
      <p:sp>
        <p:nvSpPr>
          <p:cNvPr id="4" name="Footer Placeholder 3"/>
          <p:cNvSpPr>
            <a:spLocks noGrp="1"/>
          </p:cNvSpPr>
          <p:nvPr>
            <p:ph type="ftr" idx="11"/>
          </p:nvPr>
        </p:nvSpPr>
        <p:spPr>
          <a:xfrm>
            <a:off x="3951360" y="5757725"/>
            <a:ext cx="3863040" cy="470930"/>
          </a:xfrm>
        </p:spPr>
        <p:txBody>
          <a:bodyPr/>
          <a:lstStyle>
            <a:lvl1pPr>
              <a:defRPr/>
            </a:lvl1pPr>
          </a:lstStyle>
          <a:p>
            <a:endParaRPr lang="hr-HR" altLang="sr-Latn-RS"/>
          </a:p>
        </p:txBody>
      </p:sp>
      <p:sp>
        <p:nvSpPr>
          <p:cNvPr id="5" name="Slide Number Placeholder 4"/>
          <p:cNvSpPr>
            <a:spLocks noGrp="1"/>
          </p:cNvSpPr>
          <p:nvPr>
            <p:ph type="sldNum" idx="12"/>
          </p:nvPr>
        </p:nvSpPr>
        <p:spPr>
          <a:xfrm>
            <a:off x="8261761" y="5757725"/>
            <a:ext cx="2837760" cy="470930"/>
          </a:xfrm>
        </p:spPr>
        <p:txBody>
          <a:bodyPr/>
          <a:lstStyle>
            <a:lvl1pPr>
              <a:defRPr/>
            </a:lvl1pPr>
          </a:lstStyle>
          <a:p>
            <a:fld id="{8BE5581D-9390-48D9-BBD8-37ECE966C5B7}" type="slidenum">
              <a:rPr lang="hr-HR" altLang="sr-Latn-RS"/>
              <a:pPr/>
              <a:t>‹#›</a:t>
            </a:fld>
            <a:endParaRPr lang="hr-HR" altLang="sr-Latn-RS"/>
          </a:p>
        </p:txBody>
      </p:sp>
    </p:spTree>
    <p:extLst>
      <p:ext uri="{BB962C8B-B14F-4D97-AF65-F5344CB8AC3E}">
        <p14:creationId xmlns:p14="http://schemas.microsoft.com/office/powerpoint/2010/main" val="215427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12/27/2024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12/27/2024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12/27/2024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12/27/2024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A5hph-GHLG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_hjAXkNbPf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815" y="2733709"/>
            <a:ext cx="9127375" cy="1373070"/>
          </a:xfrm>
        </p:spPr>
        <p:txBody>
          <a:bodyPr/>
          <a:lstStyle/>
          <a:p>
            <a:r>
              <a:rPr lang="hr-HR" altLang="sr-Latn-RS" sz="4800"/>
              <a:t>Norbert </a:t>
            </a:r>
            <a:r>
              <a:rPr lang="hr-HR" altLang="sr-Latn-RS" sz="4800" dirty="0"/>
              <a:t>Wiener i kibernetika</a:t>
            </a:r>
            <a:endParaRPr lang="hr-HR" sz="4800" u="sng" dirty="0"/>
          </a:p>
        </p:txBody>
      </p:sp>
      <p:sp>
        <p:nvSpPr>
          <p:cNvPr id="3" name="Subtitle 2"/>
          <p:cNvSpPr>
            <a:spLocks noGrp="1"/>
          </p:cNvSpPr>
          <p:nvPr>
            <p:ph type="subTitle" idx="1"/>
          </p:nvPr>
        </p:nvSpPr>
        <p:spPr/>
        <p:txBody>
          <a:bodyPr/>
          <a:lstStyle/>
          <a:p>
            <a:endParaRPr lang="hr-HR"/>
          </a:p>
        </p:txBody>
      </p:sp>
    </p:spTree>
    <p:extLst>
      <p:ext uri="{BB962C8B-B14F-4D97-AF65-F5344CB8AC3E}">
        <p14:creationId xmlns:p14="http://schemas.microsoft.com/office/powerpoint/2010/main" val="1949986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Claude Shannon (1916.-2001.)</a:t>
            </a:r>
          </a:p>
        </p:txBody>
      </p:sp>
      <p:sp>
        <p:nvSpPr>
          <p:cNvPr id="5122" name="Rectangle 2"/>
          <p:cNvSpPr>
            <a:spLocks noGrp="1" noChangeArrowheads="1"/>
          </p:cNvSpPr>
          <p:nvPr>
            <p:ph type="body" idx="1"/>
          </p:nvPr>
        </p:nvSpPr>
        <p:spPr>
          <a:xfrm>
            <a:off x="1088382" y="2225707"/>
            <a:ext cx="10391494" cy="4461588"/>
          </a:xfrm>
          <a:ln/>
        </p:spPr>
        <p:txBody>
          <a:bodyPr>
            <a:normAutofit/>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800" dirty="0">
                <a:cs typeface="TimesNewRoman" pitchFamily="16" charset="0"/>
              </a:rPr>
              <a:t>zanimala ga kriptografija, dvije diplome – elektrotehnika i matematika</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800" dirty="0">
                <a:cs typeface="TimesNewRoman" pitchFamily="16" charset="0"/>
              </a:rPr>
              <a:t>Na MIT-u postao asistent Vannevaru Bushu, koji je radio na diferencijalnom analizatoru, preteći kompjutora – njegova diploma o strujnom krugu u telefonskim mrežama, odmah imala utjecaja na dizajn telefona</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800" dirty="0">
                <a:cs typeface="TimesNewRoman" pitchFamily="16" charset="0"/>
              </a:rPr>
              <a:t>pozvali ga da radi istraživanja tijekom Drugog svjetskog rata s Weaverom o povećanju točnosti protuzračnog napada</a:t>
            </a:r>
          </a:p>
        </p:txBody>
      </p:sp>
    </p:spTree>
    <p:extLst>
      <p:ext uri="{BB962C8B-B14F-4D97-AF65-F5344CB8AC3E}">
        <p14:creationId xmlns:p14="http://schemas.microsoft.com/office/powerpoint/2010/main" val="37931091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4294967295"/>
          </p:nvPr>
        </p:nvSpPr>
        <p:spPr>
          <a:xfrm>
            <a:off x="58188" y="-1"/>
            <a:ext cx="11787448" cy="6783185"/>
          </a:xfrm>
          <a:ln/>
        </p:spPr>
        <p:txBody>
          <a:bodyPr>
            <a:noAutofit/>
          </a:bodyPr>
          <a:lstStyle/>
          <a:p>
            <a:pPr marL="669432" indent="-571500">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Informacijska teorija Claudea Shannona prvi puta objavljena 1948. godine u dva članka u </a:t>
            </a:r>
            <a:r>
              <a:rPr lang="hr-HR" altLang="sr-Latn-RS" sz="3200" i="1" dirty="0">
                <a:cs typeface="TimesNewRoman" pitchFamily="16" charset="0"/>
              </a:rPr>
              <a:t>Bell System Technical Journalu</a:t>
            </a:r>
            <a:r>
              <a:rPr lang="hr-HR" altLang="sr-Latn-RS" sz="3200" dirty="0">
                <a:cs typeface="TimesNewRoman" pitchFamily="16" charset="0"/>
              </a:rPr>
              <a:t> do danas je ostala temeljna u istraživanju komunikacije, oblikovala je smjer u kojem se razvijalo istraživanje ljudske komunikacije</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Shannonova teorija dala je prvu paradigmu za komunikološke studije </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koristio je teoriju vjerojatnosti, koju je razvio Norbert Wiener i koja se u to vrijeme počela primjenjivati na na teoriju komunikacije. </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Shannon je razvio informacijsku entropiju kao mjeru informacijskog sadržaja u poruci, što je mjera nesigurnosti smanjene porukom. Time je u biti izmislio polje teorije informacija.</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endParaRPr lang="hr-HR" altLang="sr-Latn-RS" sz="3600" dirty="0">
              <a:cs typeface="TimesNewRoman" pitchFamily="16" charset="0"/>
            </a:endParaRPr>
          </a:p>
        </p:txBody>
      </p:sp>
    </p:spTree>
    <p:extLst>
      <p:ext uri="{BB962C8B-B14F-4D97-AF65-F5344CB8AC3E}">
        <p14:creationId xmlns:p14="http://schemas.microsoft.com/office/powerpoint/2010/main" val="622969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4294967295"/>
          </p:nvPr>
        </p:nvSpPr>
        <p:spPr>
          <a:xfrm>
            <a:off x="0" y="323850"/>
            <a:ext cx="9861550" cy="11531600"/>
          </a:xfrm>
          <a:ln/>
        </p:spPr>
        <p:txBody>
          <a:bodyPr>
            <a:normAutofit/>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Krajem Drugog svjetskog rata znanstvenici i inženjeri shvatili da se informacije ponašaju neobično: </a:t>
            </a:r>
          </a:p>
          <a:p>
            <a:pPr marL="555132" indent="-457200">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njihova vrijednost raste kada se dijele</a:t>
            </a:r>
          </a:p>
          <a:p>
            <a:pPr marL="555132" indent="-457200">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informaciju možete podijeliti, ali je se ne morate odreći</a:t>
            </a:r>
          </a:p>
          <a:p>
            <a:pPr marL="555132" indent="-457200">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svaka poruka sadrži u sebi poznati i nepoznati dio, a upravo je ovaj nepoznati dio informacija</a:t>
            </a:r>
          </a:p>
          <a:p>
            <a:pPr marL="555132" indent="-457200">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Shannon je radio za Bellove laboratorije, koji su se bavili povećanjem kapaciteta telekomunikacijskih kanala, zaključio da se informacije moraju bolje "pakirati".</a:t>
            </a:r>
          </a:p>
        </p:txBody>
      </p:sp>
    </p:spTree>
    <p:extLst>
      <p:ext uri="{BB962C8B-B14F-4D97-AF65-F5344CB8AC3E}">
        <p14:creationId xmlns:p14="http://schemas.microsoft.com/office/powerpoint/2010/main" val="17407701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Informacijska teorija</a:t>
            </a:r>
          </a:p>
        </p:txBody>
      </p:sp>
      <p:sp>
        <p:nvSpPr>
          <p:cNvPr id="8194" name="Rectangle 2"/>
          <p:cNvSpPr>
            <a:spLocks noGrp="1" noChangeArrowheads="1"/>
          </p:cNvSpPr>
          <p:nvPr>
            <p:ph type="body" idx="1"/>
          </p:nvPr>
        </p:nvSpPr>
        <p:spPr>
          <a:xfrm>
            <a:off x="457200" y="2269375"/>
            <a:ext cx="10848109" cy="4397432"/>
          </a:xfrm>
          <a:ln/>
        </p:spPr>
        <p:txBody>
          <a:bodyPr>
            <a:noAutofit/>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Shannonova dva članka iz 1948. davala su set teorema, koji su se bavili prenošenjem poruke od jednog mjesta do drugog</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Komunikacija se definira kao proces kroz koji jedan um utječe na drugi, namjerna je, s Weaverom izdaje Mathematical theory of communicaton (1949). </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U svojoj pojednostavljenoj formi, model je linearan, a komunikolozi ga koriste kako bi se fokusirali na efekte komunikacije</a:t>
            </a:r>
          </a:p>
        </p:txBody>
      </p:sp>
    </p:spTree>
    <p:extLst>
      <p:ext uri="{BB962C8B-B14F-4D97-AF65-F5344CB8AC3E}">
        <p14:creationId xmlns:p14="http://schemas.microsoft.com/office/powerpoint/2010/main" val="707014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4294967295"/>
          </p:nvPr>
        </p:nvSpPr>
        <p:spPr>
          <a:xfrm>
            <a:off x="174568" y="522288"/>
            <a:ext cx="10349346" cy="7688262"/>
          </a:xfrm>
          <a:ln/>
        </p:spPr>
        <p:txBody>
          <a:bodyPr>
            <a:normAutofit/>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 Nisu u obzir uzeli subjektivno kodiranje i dekodiranje poruke koje ovisi o međusobnom odnosu među pojednicima kao i njihova uvjerenja i prethodna iskustva</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ignorirali neverbalnu komunikaciju</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prvi most od industrijskog prema informacijskom društvu</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Shannon je od početka tvrdio da se njegov model ne može primijeniti na ljudsku komunikaciju</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Weaver je tvrdio da se model ne bavi emocijama ili stavovima već samo kognitivnim sadržajem </a:t>
            </a:r>
          </a:p>
        </p:txBody>
      </p:sp>
    </p:spTree>
    <p:extLst>
      <p:ext uri="{BB962C8B-B14F-4D97-AF65-F5344CB8AC3E}">
        <p14:creationId xmlns:p14="http://schemas.microsoft.com/office/powerpoint/2010/main" val="2711045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Komunikacijski model</a:t>
            </a:r>
          </a:p>
        </p:txBody>
      </p:sp>
      <p:sp>
        <p:nvSpPr>
          <p:cNvPr id="10242" name="Rectangle 2"/>
          <p:cNvSpPr>
            <a:spLocks noGrp="1" noChangeArrowheads="1"/>
          </p:cNvSpPr>
          <p:nvPr>
            <p:ph type="body" idx="1"/>
          </p:nvPr>
        </p:nvSpPr>
        <p:spPr>
          <a:xfrm>
            <a:off x="818730" y="2158784"/>
            <a:ext cx="10095881" cy="4441426"/>
          </a:xfrm>
          <a:ln/>
        </p:spPr>
        <p:txBody>
          <a:bodyPr>
            <a:noAutofit/>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sz="3200" dirty="0"/>
              <a:t>Claude Shannon i Warren Weaver (1949.) komunikacija se pri tom shvaća čisto tehnički i kao jednosmjerna linearna komunikacija</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sz="3200" dirty="0"/>
              <a:t>Osnovna misao modela je da svaki izvor informacija treba pošiljatelja koji služi za kodiranje poruke,a primatelj poruku mora ponovno pretvarati (dekodirati) u oblik razumljiv cilju, pri čemu se pretpostavlja da je kodni sustav izvora informacija i cilja isti</a:t>
            </a:r>
          </a:p>
        </p:txBody>
      </p:sp>
    </p:spTree>
    <p:extLst>
      <p:ext uri="{BB962C8B-B14F-4D97-AF65-F5344CB8AC3E}">
        <p14:creationId xmlns:p14="http://schemas.microsoft.com/office/powerpoint/2010/main" val="1823300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Shannon-Weaver model</a:t>
            </a: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2824" y="1768506"/>
            <a:ext cx="7560794" cy="313088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9660664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Kriptografija</a:t>
            </a:r>
          </a:p>
        </p:txBody>
      </p:sp>
      <p:sp>
        <p:nvSpPr>
          <p:cNvPr id="13314" name="Rectangle 2"/>
          <p:cNvSpPr>
            <a:spLocks noGrp="1" noChangeArrowheads="1"/>
          </p:cNvSpPr>
          <p:nvPr>
            <p:ph type="body" idx="1"/>
          </p:nvPr>
        </p:nvSpPr>
        <p:spPr>
          <a:xfrm>
            <a:off x="448888" y="2144684"/>
            <a:ext cx="10365970" cy="4713316"/>
          </a:xfrm>
          <a:ln/>
        </p:spPr>
        <p:txBody>
          <a:bodyPr>
            <a:noAutofit/>
          </a:bodyPr>
          <a:lstStyle/>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KRIPTOGRAFIJA – pretvara glasove i pisane poruke u kodirane poruke kako ih netko drugi ne bi mogao razumijeti, osmislio dodavanje šumova originalnoj poruci kao bi zavarao neprijatelja</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sudjelovao u osmišljavanju kriptografskog sustav SIGSALY – telefonsku liniju koja je povezivala Churchilla, Roosevelta i Truman</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hlinkClick r:id="rId3"/>
              </a:rPr>
              <a:t>https://www.youtube.com/watch?v=A5hph-GHLGs</a:t>
            </a:r>
          </a:p>
        </p:txBody>
      </p:sp>
    </p:spTree>
    <p:extLst>
      <p:ext uri="{BB962C8B-B14F-4D97-AF65-F5344CB8AC3E}">
        <p14:creationId xmlns:p14="http://schemas.microsoft.com/office/powerpoint/2010/main" val="4283359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Kasnija istraživanja</a:t>
            </a:r>
          </a:p>
        </p:txBody>
      </p:sp>
      <p:sp>
        <p:nvSpPr>
          <p:cNvPr id="14338" name="Rectangle 2"/>
          <p:cNvSpPr>
            <a:spLocks noGrp="1" noChangeArrowheads="1"/>
          </p:cNvSpPr>
          <p:nvPr>
            <p:ph type="body" idx="1"/>
          </p:nvPr>
        </p:nvSpPr>
        <p:spPr>
          <a:xfrm>
            <a:off x="-340823" y="2177935"/>
            <a:ext cx="11928765" cy="6604108"/>
          </a:xfrm>
          <a:ln/>
        </p:spPr>
        <p:txBody>
          <a:bodyPr>
            <a:normAutofit/>
          </a:bodyPr>
          <a:lstStyle/>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nastavio predavati na MIT-u, ali 70-ih je prestao dolaziti na fakultet, jer je vjerovao da profesor mora predavati samo originalne ideje</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živio od dionica elektroničke tvrtke, a razvio je algoritam kojim je pratio kretanja na burzi i postao silno bogat</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cs typeface="TimesNewRoman" pitchFamily="16" charset="0"/>
              </a:rPr>
              <a:t>zanimalo ga žongliranje, vožnja monocikla, šah, izmislio "Ultimate machine", koji je držao na svom stolu, uređaj koji slaže Rubikovu kocu, magnetski miš (prvi primjer umjetne inteligencije) koji prolazi labirnit, kompjuter koji igra šah...</a:t>
            </a:r>
          </a:p>
        </p:txBody>
      </p:sp>
    </p:spTree>
    <p:extLst>
      <p:ext uri="{BB962C8B-B14F-4D97-AF65-F5344CB8AC3E}">
        <p14:creationId xmlns:p14="http://schemas.microsoft.com/office/powerpoint/2010/main" val="1823303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Kibernetička teorija danas - metaverzum</a:t>
            </a:r>
          </a:p>
        </p:txBody>
      </p:sp>
      <p:sp>
        <p:nvSpPr>
          <p:cNvPr id="3" name="Content Placeholder 2"/>
          <p:cNvSpPr>
            <a:spLocks noGrp="1"/>
          </p:cNvSpPr>
          <p:nvPr>
            <p:ph idx="1"/>
          </p:nvPr>
        </p:nvSpPr>
        <p:spPr/>
        <p:txBody>
          <a:bodyPr/>
          <a:lstStyle/>
          <a:p>
            <a:r>
              <a:rPr lang="hr-HR" dirty="0"/>
              <a:t>https://www.youtube.com/watch?v=w81AhIWCZ3U</a:t>
            </a:r>
          </a:p>
        </p:txBody>
      </p:sp>
    </p:spTree>
    <p:extLst>
      <p:ext uri="{BB962C8B-B14F-4D97-AF65-F5344CB8AC3E}">
        <p14:creationId xmlns:p14="http://schemas.microsoft.com/office/powerpoint/2010/main" val="2451508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Norbert Wiener (1894.-1964.)</a:t>
            </a:r>
          </a:p>
        </p:txBody>
      </p:sp>
      <p:sp>
        <p:nvSpPr>
          <p:cNvPr id="5122" name="Rectangle 2"/>
          <p:cNvSpPr>
            <a:spLocks noGrp="1" noChangeArrowheads="1"/>
          </p:cNvSpPr>
          <p:nvPr>
            <p:ph type="body" idx="1"/>
          </p:nvPr>
        </p:nvSpPr>
        <p:spPr>
          <a:xfrm>
            <a:off x="349136" y="2019992"/>
            <a:ext cx="10715104" cy="5113077"/>
          </a:xfrm>
          <a:ln/>
        </p:spPr>
        <p:txBody>
          <a:bodyPr>
            <a:noAutofit/>
          </a:bodyPr>
          <a:lstStyle/>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600" dirty="0"/>
              <a:t>Wiener doktorirao s 18 godina filozofiju, zatim otišao na Cambridge na postdoktorski studij kod Bertranda Russela</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600" dirty="0"/>
              <a:t>najveći američki matematičar, predavao na MIT-u 45 godina </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600" dirty="0"/>
              <a:t>s 18 mjeseci znao slova, s tri godine je čitao Darwina </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600" dirty="0"/>
              <a:t>obučavali ga kod kuće, s devet godina upisao srednju školu</a:t>
            </a:r>
          </a:p>
          <a:p>
            <a:pPr marL="414772" indent="-205946">
              <a:buNone/>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endParaRPr lang="hr-HR" altLang="sr-Latn-RS" sz="3600" dirty="0"/>
          </a:p>
        </p:txBody>
      </p:sp>
    </p:spTree>
    <p:extLst>
      <p:ext uri="{BB962C8B-B14F-4D97-AF65-F5344CB8AC3E}">
        <p14:creationId xmlns:p14="http://schemas.microsoft.com/office/powerpoint/2010/main" val="6489027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Sustav povratne veze</a:t>
            </a:r>
          </a:p>
        </p:txBody>
      </p:sp>
      <p:sp>
        <p:nvSpPr>
          <p:cNvPr id="7170" name="Rectangle 2"/>
          <p:cNvSpPr>
            <a:spLocks noGrp="1" noChangeArrowheads="1"/>
          </p:cNvSpPr>
          <p:nvPr>
            <p:ph type="body" idx="1"/>
          </p:nvPr>
        </p:nvSpPr>
        <p:spPr>
          <a:xfrm>
            <a:off x="822960" y="2269375"/>
            <a:ext cx="9387553" cy="4123458"/>
          </a:xfrm>
          <a:ln/>
        </p:spPr>
        <p:txBody>
          <a:bodyPr>
            <a:noAutofit/>
          </a:bodyPr>
          <a:lstStyle/>
          <a:p>
            <a:r>
              <a:rPr lang="hr-HR" dirty="0">
                <a:effectLst/>
              </a:rPr>
              <a:t>Tijekom Drugog svjetskog rata Wiener je radio na problemu usmjeravanja projektila na pokretnu metu </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800" dirty="0"/>
              <a:t>nije bilo matematičke teorije koja bi pokazala kako povratna veza kontrolira neki sustav</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800" dirty="0"/>
              <a:t>Povratna veza je kontrola budućeg operiranja sustava uz pomoć informacija o prošlom djelovanju.</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800" dirty="0"/>
              <a:t>U komunikacijskom sustavu, povratna veza je odgovor primatelja poruke na prethodnu poruku izvora, koja upućuje na njene efekte. </a:t>
            </a:r>
          </a:p>
          <a:p>
            <a:pPr marL="806501" indent="-499743">
              <a:buSzPct val="45000"/>
              <a:buNone/>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endParaRPr lang="hr-HR" altLang="sr-Latn-RS" sz="2800" dirty="0"/>
          </a:p>
        </p:txBody>
      </p:sp>
    </p:spTree>
    <p:extLst>
      <p:ext uri="{BB962C8B-B14F-4D97-AF65-F5344CB8AC3E}">
        <p14:creationId xmlns:p14="http://schemas.microsoft.com/office/powerpoint/2010/main" val="25352814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endParaRPr lang="hr-HR"/>
          </a:p>
        </p:txBody>
      </p:sp>
      <p:sp>
        <p:nvSpPr>
          <p:cNvPr id="8194" name="Rectangle 2"/>
          <p:cNvSpPr>
            <a:spLocks noGrp="1" noChangeArrowheads="1"/>
          </p:cNvSpPr>
          <p:nvPr>
            <p:ph type="body" idx="1"/>
          </p:nvPr>
        </p:nvSpPr>
        <p:spPr>
          <a:xfrm>
            <a:off x="822961" y="2277687"/>
            <a:ext cx="9445742" cy="3541222"/>
          </a:xfrm>
          <a:ln/>
        </p:spPr>
        <p:txBody>
          <a:bodyPr>
            <a:normAutofit/>
          </a:bodyPr>
          <a:lstStyle/>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t>Feedback omogućava izvoru da postepeno samo ispravlja učinkovitost poruka, približavajući ih sve više onome što želi postići</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3200" dirty="0"/>
              <a:t>Kroz feedback se sustav može samoispravljati</a:t>
            </a:r>
          </a:p>
        </p:txBody>
      </p:sp>
    </p:spTree>
    <p:extLst>
      <p:ext uri="{BB962C8B-B14F-4D97-AF65-F5344CB8AC3E}">
        <p14:creationId xmlns:p14="http://schemas.microsoft.com/office/powerpoint/2010/main" val="15464171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Kibernetička teorija</a:t>
            </a:r>
          </a:p>
        </p:txBody>
      </p:sp>
      <p:sp>
        <p:nvSpPr>
          <p:cNvPr id="9218" name="Rectangle 2"/>
          <p:cNvSpPr>
            <a:spLocks noGrp="1" noChangeArrowheads="1"/>
          </p:cNvSpPr>
          <p:nvPr>
            <p:ph type="body" idx="1"/>
          </p:nvPr>
        </p:nvSpPr>
        <p:spPr>
          <a:xfrm>
            <a:off x="955964" y="2344189"/>
            <a:ext cx="9254549" cy="4461967"/>
          </a:xfrm>
          <a:ln/>
        </p:spPr>
        <p:txBody>
          <a:bodyPr/>
          <a:lstStyle/>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Wienerova kibernetička teorija je komunikacijska teorija, koja se bavi time kako se poruke izmjenjuju između dva ili više izvora tako da međusobno utječu jedan na drugog.</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Za Wienera to može biti ili osoba ili uređaj – prvi puta se u komunikaciji spominje uređaj kao primatelj ili pošiljatelj</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primjer – govornik koji mijenja poruku ovisno prema reakcijama slušateljstva</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hlinkClick r:id="rId3"/>
              </a:rPr>
              <a:t>https://www.youtube.com/watch?v=sFf94vx1XUQ</a:t>
            </a:r>
          </a:p>
        </p:txBody>
      </p:sp>
    </p:spTree>
    <p:extLst>
      <p:ext uri="{BB962C8B-B14F-4D97-AF65-F5344CB8AC3E}">
        <p14:creationId xmlns:p14="http://schemas.microsoft.com/office/powerpoint/2010/main" val="25515787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1163782" y="620707"/>
            <a:ext cx="8688133" cy="1241344"/>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dirty="0"/>
              <a:t>Klub Filozofija znanosti</a:t>
            </a:r>
          </a:p>
        </p:txBody>
      </p:sp>
      <p:sp>
        <p:nvSpPr>
          <p:cNvPr id="10242" name="Rectangle 2"/>
          <p:cNvSpPr>
            <a:spLocks noGrp="1" noChangeArrowheads="1"/>
          </p:cNvSpPr>
          <p:nvPr>
            <p:ph type="body" idx="1"/>
          </p:nvPr>
        </p:nvSpPr>
        <p:spPr>
          <a:xfrm>
            <a:off x="822960" y="2003367"/>
            <a:ext cx="9800705" cy="4802789"/>
          </a:xfrm>
          <a:ln/>
        </p:spPr>
        <p:txBody>
          <a:bodyPr/>
          <a:lstStyle/>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s dr. Arturom Rosenbluethom istraživao ljudski mozak kao kibernetički sustav</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uspoređivao i kompjutore i ljudski mozak </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s Warrenom McCullochom istraživao kako mozak shvaća gubitak sluha, sljepoću ili odstranjivanje udova – veliki značaj za izradu proteza </a:t>
            </a:r>
          </a:p>
          <a:p>
            <a:pPr marL="806501" indent="-499743">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nakon Drugog svjetskog rata odbija primati novac od Vlade zbog atomske bombe i postaje javna ličnost, objavljuje uspješne knjige</a:t>
            </a:r>
          </a:p>
        </p:txBody>
      </p:sp>
    </p:spTree>
    <p:extLst>
      <p:ext uri="{BB962C8B-B14F-4D97-AF65-F5344CB8AC3E}">
        <p14:creationId xmlns:p14="http://schemas.microsoft.com/office/powerpoint/2010/main" val="10484673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a:t>Doprinos komunikologiji</a:t>
            </a:r>
          </a:p>
        </p:txBody>
      </p:sp>
      <p:sp>
        <p:nvSpPr>
          <p:cNvPr id="11266" name="Rectangle 2"/>
          <p:cNvSpPr>
            <a:spLocks noGrp="1" noChangeArrowheads="1"/>
          </p:cNvSpPr>
          <p:nvPr>
            <p:ph type="body" idx="1"/>
          </p:nvPr>
        </p:nvSpPr>
        <p:spPr>
          <a:xfrm>
            <a:off x="539743" y="1983088"/>
            <a:ext cx="9194461" cy="4874912"/>
          </a:xfrm>
          <a:ln/>
        </p:spPr>
        <p:txBody>
          <a:bodyPr>
            <a:normAutofit/>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800" dirty="0"/>
              <a:t>Tvrdio je da je komunikacija poveznica koja veže zajednicu, društvo te da su pogrešne informacije štetne.</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800" dirty="0"/>
              <a:t>Komunikacija čini organizacije. Sama komunikacija omogućava grupama da misle i djeluju zajedno. Ono što je istinito za grupu, istinito je i za njene članove. </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800" dirty="0"/>
              <a:t>smatrao da su škole, crkve, društvene organizacije primarna mjesta ljudske komunikacije i odgovorne za osjećaj pripadnosti</a:t>
            </a:r>
          </a:p>
        </p:txBody>
      </p:sp>
    </p:spTree>
    <p:extLst>
      <p:ext uri="{BB962C8B-B14F-4D97-AF65-F5344CB8AC3E}">
        <p14:creationId xmlns:p14="http://schemas.microsoft.com/office/powerpoint/2010/main" val="776973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2177349" y="620707"/>
            <a:ext cx="7674566" cy="928897"/>
          </a:xfrm>
          <a:ln/>
        </p:spPr>
        <p:txBody>
          <a:bodyPr vert="horz" lIns="91440" tIns="35206" rIns="91440" bIns="45720" rtlCol="0" anchor="ctr">
            <a:normAutofit/>
          </a:bodyPr>
          <a:lstStyle/>
          <a:p>
            <a:endParaRPr lang="hr-HR"/>
          </a:p>
        </p:txBody>
      </p:sp>
      <p:sp>
        <p:nvSpPr>
          <p:cNvPr id="12290" name="Rectangle 2"/>
          <p:cNvSpPr>
            <a:spLocks noGrp="1" noChangeArrowheads="1"/>
          </p:cNvSpPr>
          <p:nvPr>
            <p:ph type="body" idx="1"/>
          </p:nvPr>
        </p:nvSpPr>
        <p:spPr>
          <a:xfrm>
            <a:off x="1346662" y="2144684"/>
            <a:ext cx="8863851" cy="4139738"/>
          </a:xfrm>
          <a:ln/>
        </p:spPr>
        <p:txBody>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informacija se razmjenjuje unutar zajednice, a manje promjene u ponašanju ili komunikaciji zajednice primjećuju svi njeni članovi</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u zatvorenom sustavu vrijednost informacije opada s vremenom</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korisna je samo kada može slobodno cirkulirati i služiti širenju znanja</a:t>
            </a:r>
          </a:p>
        </p:txBody>
      </p:sp>
    </p:spTree>
    <p:extLst>
      <p:ext uri="{BB962C8B-B14F-4D97-AF65-F5344CB8AC3E}">
        <p14:creationId xmlns:p14="http://schemas.microsoft.com/office/powerpoint/2010/main" val="514420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5884" y="1579418"/>
            <a:ext cx="9326880" cy="2527361"/>
          </a:xfrm>
        </p:spPr>
        <p:txBody>
          <a:bodyPr/>
          <a:lstStyle/>
          <a:p>
            <a:r>
              <a:rPr lang="hr-HR" altLang="sr-Latn-RS" sz="4000" dirty="0"/>
              <a:t>Claude Shannon i informacijska teorija</a:t>
            </a:r>
            <a:br>
              <a:rPr lang="hr-HR" altLang="sr-Latn-RS" sz="4000" dirty="0"/>
            </a:br>
            <a:endParaRPr lang="hr-HR" sz="4000" dirty="0"/>
          </a:p>
        </p:txBody>
      </p:sp>
      <p:sp>
        <p:nvSpPr>
          <p:cNvPr id="4098" name="Rectangle 2"/>
          <p:cNvSpPr>
            <a:spLocks noGrp="1" noChangeArrowheads="1"/>
          </p:cNvSpPr>
          <p:nvPr>
            <p:ph type="subTitle" idx="1"/>
          </p:nvPr>
        </p:nvSpPr>
        <p:spPr bwMode="auto">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0" tIns="25604" rIns="0" bIns="0" rtlCol="0" anchor="ctr">
            <a:normAutofit/>
          </a:bodyPr>
          <a:lstStyle/>
          <a:p>
            <a:pPr marL="0" indent="0" algn="ctr">
              <a:spcAft>
                <a:spcPct val="0"/>
              </a:spcAft>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endParaRPr lang="hr-HR" altLang="sr-Latn-RS" dirty="0"/>
          </a:p>
        </p:txBody>
      </p:sp>
    </p:spTree>
    <p:extLst>
      <p:ext uri="{BB962C8B-B14F-4D97-AF65-F5344CB8AC3E}">
        <p14:creationId xmlns:p14="http://schemas.microsoft.com/office/powerpoint/2010/main" val="10330591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1306</TotalTime>
  <Words>1010</Words>
  <Application>Microsoft Office PowerPoint</Application>
  <PresentationFormat>Široki zaslon</PresentationFormat>
  <Paragraphs>84</Paragraphs>
  <Slides>19</Slides>
  <Notes>17</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19</vt:i4>
      </vt:variant>
    </vt:vector>
  </HeadingPairs>
  <TitlesOfParts>
    <vt:vector size="24" baseType="lpstr">
      <vt:lpstr>Arial</vt:lpstr>
      <vt:lpstr>Calibri</vt:lpstr>
      <vt:lpstr>Trebuchet MS</vt:lpstr>
      <vt:lpstr>Wingdings</vt:lpstr>
      <vt:lpstr>Berlin</vt:lpstr>
      <vt:lpstr>Norbert Wiener i kibernetika</vt:lpstr>
      <vt:lpstr>Norbert Wiener (1894.-1964.)</vt:lpstr>
      <vt:lpstr>Sustav povratne veze</vt:lpstr>
      <vt:lpstr>PowerPoint prezentacija</vt:lpstr>
      <vt:lpstr>Kibernetička teorija</vt:lpstr>
      <vt:lpstr>Klub Filozofija znanosti</vt:lpstr>
      <vt:lpstr>Doprinos komunikologiji</vt:lpstr>
      <vt:lpstr>PowerPoint prezentacija</vt:lpstr>
      <vt:lpstr>Claude Shannon i informacijska teorija </vt:lpstr>
      <vt:lpstr>Claude Shannon (1916.-2001.)</vt:lpstr>
      <vt:lpstr>PowerPoint prezentacija</vt:lpstr>
      <vt:lpstr>PowerPoint prezentacija</vt:lpstr>
      <vt:lpstr>Informacijska teorija</vt:lpstr>
      <vt:lpstr>PowerPoint prezentacija</vt:lpstr>
      <vt:lpstr>Komunikacijski model</vt:lpstr>
      <vt:lpstr>Shannon-Weaver model</vt:lpstr>
      <vt:lpstr>Kriptografija</vt:lpstr>
      <vt:lpstr>Kasnija istraživanja</vt:lpstr>
      <vt:lpstr>Kibernetička teorija danas - metaverzum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Norbert Wiener i kibernetika</dc:title>
  <dc:creator>Danijel Jurković</dc:creator>
  <cp:lastModifiedBy>Danijel Jurković</cp:lastModifiedBy>
  <cp:revision>18</cp:revision>
  <dcterms:created xsi:type="dcterms:W3CDTF">2021-11-23T09:53:49Z</dcterms:created>
  <dcterms:modified xsi:type="dcterms:W3CDTF">2024-12-27T13:53:27Z</dcterms:modified>
</cp:coreProperties>
</file>