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5" r:id="rId3"/>
    <p:sldId id="268" r:id="rId4"/>
    <p:sldId id="270" r:id="rId5"/>
    <p:sldId id="267" r:id="rId6"/>
    <p:sldId id="269" r:id="rId7"/>
    <p:sldId id="272" r:id="rId8"/>
    <p:sldId id="273" r:id="rId9"/>
    <p:sldId id="277" r:id="rId10"/>
    <p:sldId id="276" r:id="rId11"/>
    <p:sldId id="257" r:id="rId12"/>
    <p:sldId id="258" r:id="rId13"/>
    <p:sldId id="259" r:id="rId14"/>
    <p:sldId id="262" r:id="rId15"/>
    <p:sldId id="264" r:id="rId16"/>
    <p:sldId id="265" r:id="rId17"/>
    <p:sldId id="266"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43" autoAdjust="0"/>
    <p:restoredTop sz="94660"/>
  </p:normalViewPr>
  <p:slideViewPr>
    <p:cSldViewPr snapToGrid="0">
      <p:cViewPr varScale="1">
        <p:scale>
          <a:sx n="53" d="100"/>
          <a:sy n="53" d="100"/>
        </p:scale>
        <p:origin x="653"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12/27/2024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12/27/2024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12/27/2024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12/27/2024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12/27/2024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12/27/2024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12/27/2024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12/27/2024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12/27/2024</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12/27/2024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12/27/2024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12/27/2024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12/27/2024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12/27/2024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12/27/2024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12/27/2024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12/27/2024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12/27/2024</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0EB79-01E6-4143-9CBE-67BC01983AA1}"/>
              </a:ext>
            </a:extLst>
          </p:cNvPr>
          <p:cNvSpPr>
            <a:spLocks noGrp="1"/>
          </p:cNvSpPr>
          <p:nvPr>
            <p:ph type="ctrTitle"/>
          </p:nvPr>
        </p:nvSpPr>
        <p:spPr/>
        <p:txBody>
          <a:bodyPr/>
          <a:lstStyle/>
          <a:p>
            <a:r>
              <a:rPr lang="hr-HR" dirty="0"/>
              <a:t>Noelle-Neuman i spirala šutnje</a:t>
            </a:r>
          </a:p>
        </p:txBody>
      </p:sp>
      <p:sp>
        <p:nvSpPr>
          <p:cNvPr id="3" name="Subtitle 2">
            <a:extLst>
              <a:ext uri="{FF2B5EF4-FFF2-40B4-BE49-F238E27FC236}">
                <a16:creationId xmlns:a16="http://schemas.microsoft.com/office/drawing/2014/main" id="{D21FD46D-C0E9-4B97-85EA-ED7977BE0534}"/>
              </a:ext>
            </a:extLst>
          </p:cNvPr>
          <p:cNvSpPr>
            <a:spLocks noGrp="1"/>
          </p:cNvSpPr>
          <p:nvPr>
            <p:ph type="subTitle" idx="1"/>
          </p:nvPr>
        </p:nvSpPr>
        <p:spPr/>
        <p:txBody>
          <a:bodyPr/>
          <a:lstStyle/>
          <a:p>
            <a:endParaRPr lang="hr-HR"/>
          </a:p>
        </p:txBody>
      </p:sp>
    </p:spTree>
    <p:extLst>
      <p:ext uri="{BB962C8B-B14F-4D97-AF65-F5344CB8AC3E}">
        <p14:creationId xmlns:p14="http://schemas.microsoft.com/office/powerpoint/2010/main" val="868496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C158BA-2547-417E-8EEB-06C6584CC1F3}"/>
              </a:ext>
            </a:extLst>
          </p:cNvPr>
          <p:cNvSpPr>
            <a:spLocks noGrp="1"/>
          </p:cNvSpPr>
          <p:nvPr>
            <p:ph idx="4294967295"/>
          </p:nvPr>
        </p:nvSpPr>
        <p:spPr>
          <a:xfrm>
            <a:off x="142239" y="213360"/>
            <a:ext cx="10049325" cy="6524791"/>
          </a:xfrm>
        </p:spPr>
        <p:txBody>
          <a:bodyPr>
            <a:noAutofit/>
          </a:bodyPr>
          <a:lstStyle/>
          <a:p>
            <a:r>
              <a:rPr lang="hr-HR" sz="2000" dirty="0"/>
              <a:t>Noelle-Neumann (1979.), uzimajući u obzir analitičke studije sadržaja i ankete među novinarima o raznim temama </a:t>
            </a:r>
            <a:r>
              <a:rPr lang="pl-PL" sz="2000" dirty="0"/>
              <a:t>pokazuje </a:t>
            </a:r>
            <a:r>
              <a:rPr lang="hr-HR" sz="2000" dirty="0"/>
              <a:t>kako se mišljenje stanovništva može približiti (ali i ponovno udaljiti) od mišljenja medija koje mu je vremenski prethodilo. Međutim, kod njemačkih izbora za Savezni parlament iz 1976. Noelle-Neumann je dijagnosticirala “dvostruku klimu mnijenja”: u neposrednoj je okolini opća politička klima bila izjednačena, dok je na televiziji kod novinara dominiralo mišljenje da su izborne šanse vlade znatno bolje od onih opozicije (ankete među novinarima i stanovništvom). </a:t>
            </a:r>
          </a:p>
          <a:p>
            <a:r>
              <a:rPr lang="hr-HR" sz="2000" dirty="0"/>
              <a:t>I velegledatelji političkih emisija na televiziji u većoj su mjeri nego malogledatelji procjenjivali da su izborne šanse vlade bolje. Putem medija posredovana klima mnijenja razlikovala se od stvarne klime mnijenja, što se, prema Noelle-Neumann, moglo itekako odraziti na rezultat izbora. Dva čimbenika učinka, konsonancija (sadržajno suglasje) i kumulacija, smatraju se središnjim obilježjem masovne komunikacije, pa tako mediji mogu djelovati ne samo kao pojačala već postojećih mišljenja, već oblikovanjem klime mnijenja mogu stvoriti i promjene: masovni mediji mogu vršiti pritisak. Mediji velikim dijelom stvaraju javnost. Prema Noelle-</a:t>
            </a:r>
            <a:r>
              <a:rPr lang="pl-PL" sz="2000" dirty="0"/>
              <a:t>Neumann, ideje, događaji i osobe postoje u javnoj svijesti gotovo samo u </a:t>
            </a:r>
            <a:r>
              <a:rPr lang="hr-HR" sz="2000" dirty="0"/>
              <a:t>mjeri u kojoj im mediji daju dovoljno javnosti, a i samo s onim crtama koje im pripisuju mediji.</a:t>
            </a:r>
          </a:p>
          <a:p>
            <a:r>
              <a:rPr lang="hr-HR" sz="2000" dirty="0"/>
              <a:t>Teorija spirale šutnje onima koji se ne boje izolacije priznaje šansu da promijene društvo. No promjene mogu početi i onda kada pristalice većinskog mišljenja s vremenom postanu nesposobni za argumentaciju, jer više ne sreću nikoga tko ima drugačije mišljenje od njih samih</a:t>
            </a:r>
          </a:p>
        </p:txBody>
      </p:sp>
    </p:spTree>
    <p:extLst>
      <p:ext uri="{BB962C8B-B14F-4D97-AF65-F5344CB8AC3E}">
        <p14:creationId xmlns:p14="http://schemas.microsoft.com/office/powerpoint/2010/main" val="1897522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BAD26-2CE5-49F0-854A-4BD4118B77CC}"/>
              </a:ext>
            </a:extLst>
          </p:cNvPr>
          <p:cNvSpPr>
            <a:spLocks noGrp="1"/>
          </p:cNvSpPr>
          <p:nvPr>
            <p:ph type="title"/>
          </p:nvPr>
        </p:nvSpPr>
        <p:spPr/>
        <p:txBody>
          <a:bodyPr/>
          <a:lstStyle/>
          <a:p>
            <a:r>
              <a:rPr lang="hr-HR" dirty="0"/>
              <a:t>Istraživanje masovne komunikacije u Hrvatskoj (Peruško, Vozab; 2014)</a:t>
            </a:r>
          </a:p>
        </p:txBody>
      </p:sp>
      <p:sp>
        <p:nvSpPr>
          <p:cNvPr id="3" name="Content Placeholder 2">
            <a:extLst>
              <a:ext uri="{FF2B5EF4-FFF2-40B4-BE49-F238E27FC236}">
                <a16:creationId xmlns:a16="http://schemas.microsoft.com/office/drawing/2014/main" id="{B088119D-0974-46BD-BB16-594C50BC4437}"/>
              </a:ext>
            </a:extLst>
          </p:cNvPr>
          <p:cNvSpPr>
            <a:spLocks noGrp="1"/>
          </p:cNvSpPr>
          <p:nvPr>
            <p:ph idx="1"/>
          </p:nvPr>
        </p:nvSpPr>
        <p:spPr/>
        <p:txBody>
          <a:bodyPr>
            <a:normAutofit/>
          </a:bodyPr>
          <a:lstStyle/>
          <a:p>
            <a:r>
              <a:rPr lang="hr-HR" dirty="0"/>
              <a:t>Istraživanje je utemeljeno na analizi sadržaja članaka o komunikacijama i medijima objavljenih u 9 odabranih općim i specijaliziranim društvenoznanstvenim </a:t>
            </a:r>
            <a:r>
              <a:rPr lang="pl-PL" dirty="0"/>
              <a:t>časopisima u razdoblju od 1969. do 2011. godine</a:t>
            </a:r>
          </a:p>
          <a:p>
            <a:r>
              <a:rPr lang="hr-HR" dirty="0"/>
              <a:t>Istraživanje je pokazalo povećanje broja objavljenih radova, raznolikosti tema, teorijskih pristupa i znanstvene kvalitete objavljenih radova, osobito nakon 2000. godine, i ukazalo na institucionalne probleme u razvoju discipline.</a:t>
            </a:r>
          </a:p>
        </p:txBody>
      </p:sp>
    </p:spTree>
    <p:extLst>
      <p:ext uri="{BB962C8B-B14F-4D97-AF65-F5344CB8AC3E}">
        <p14:creationId xmlns:p14="http://schemas.microsoft.com/office/powerpoint/2010/main" val="3709987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C2844-0540-4EF9-92B7-752639D90D63}"/>
              </a:ext>
            </a:extLst>
          </p:cNvPr>
          <p:cNvSpPr>
            <a:spLocks noGrp="1"/>
          </p:cNvSpPr>
          <p:nvPr>
            <p:ph type="title"/>
          </p:nvPr>
        </p:nvSpPr>
        <p:spPr>
          <a:xfrm>
            <a:off x="680321" y="763480"/>
            <a:ext cx="9613862" cy="1070686"/>
          </a:xfrm>
        </p:spPr>
        <p:txBody>
          <a:bodyPr>
            <a:normAutofit fontScale="90000"/>
          </a:bodyPr>
          <a:lstStyle/>
          <a:p>
            <a:r>
              <a:rPr lang="es-ES" b="1" dirty="0" err="1"/>
              <a:t>Institucionalni</a:t>
            </a:r>
            <a:r>
              <a:rPr lang="es-ES" b="1" dirty="0"/>
              <a:t> </a:t>
            </a:r>
            <a:r>
              <a:rPr lang="es-ES" b="1" dirty="0" err="1"/>
              <a:t>aspekti</a:t>
            </a:r>
            <a:r>
              <a:rPr lang="es-ES" b="1" dirty="0"/>
              <a:t> </a:t>
            </a:r>
            <a:r>
              <a:rPr lang="es-ES" b="1" dirty="0" err="1"/>
              <a:t>razvoja</a:t>
            </a:r>
            <a:r>
              <a:rPr lang="es-ES" b="1" dirty="0"/>
              <a:t> discipline u </a:t>
            </a:r>
            <a:r>
              <a:rPr lang="es-ES" b="1" dirty="0" err="1"/>
              <a:t>Hrvatskoj</a:t>
            </a:r>
            <a:br>
              <a:rPr lang="es-ES" b="1" dirty="0"/>
            </a:br>
            <a:endParaRPr lang="hr-HR" dirty="0"/>
          </a:p>
        </p:txBody>
      </p:sp>
      <p:sp>
        <p:nvSpPr>
          <p:cNvPr id="3" name="Content Placeholder 2">
            <a:extLst>
              <a:ext uri="{FF2B5EF4-FFF2-40B4-BE49-F238E27FC236}">
                <a16:creationId xmlns:a16="http://schemas.microsoft.com/office/drawing/2014/main" id="{DCCEBE99-EBD8-4EDE-8698-F5681AC1DC72}"/>
              </a:ext>
            </a:extLst>
          </p:cNvPr>
          <p:cNvSpPr>
            <a:spLocks noGrp="1"/>
          </p:cNvSpPr>
          <p:nvPr>
            <p:ph idx="1"/>
          </p:nvPr>
        </p:nvSpPr>
        <p:spPr>
          <a:xfrm>
            <a:off x="248575" y="2121763"/>
            <a:ext cx="11718524" cy="4634144"/>
          </a:xfrm>
        </p:spPr>
        <p:txBody>
          <a:bodyPr>
            <a:normAutofit/>
          </a:bodyPr>
          <a:lstStyle/>
          <a:p>
            <a:r>
              <a:rPr lang="pl-PL" i="1" dirty="0"/>
              <a:t>Nastavni programi na sveučilištima: </a:t>
            </a:r>
            <a:r>
              <a:rPr lang="pl-PL" dirty="0"/>
              <a:t>Akademski interes za pitanja komunikacije i</a:t>
            </a:r>
          </a:p>
          <a:p>
            <a:pPr marL="0" indent="0">
              <a:buNone/>
            </a:pPr>
            <a:r>
              <a:rPr lang="hr-HR" dirty="0"/>
              <a:t> medija započeo je u Jugoslaviji u 1960-ima, a povezan je s razvojem studija novinarstva na Sveučilištu u Ljubljani (1966), Sveučilištu u Beogradu (1968) i Sveučilištu u Zagrebu (1969), koji je na svim sveučilištima osnovan na fakultetima političkih znanosti</a:t>
            </a:r>
          </a:p>
          <a:p>
            <a:r>
              <a:rPr lang="hr-HR" dirty="0"/>
              <a:t>Ranije postojanje novinarskih škola različitog trajanja i institucionalnih okvira u Hrvatskoj, gdje prvi četverogodišnji studij novinarstva započinje na Fakultetu političkih znanosti Sveučilišta u Zagrebu 1985. Prvi diplomski studij novinarstva (“po Bologni”) započeo je 2008., a prva generacija doktorskih studenata na smjeru Mediji i politika (kao </a:t>
            </a:r>
            <a:r>
              <a:rPr lang="pl-PL" dirty="0"/>
              <a:t>dijelu doktorskog programa politologije) upisana je 2012/2013.</a:t>
            </a:r>
            <a:endParaRPr lang="hr-HR" dirty="0"/>
          </a:p>
        </p:txBody>
      </p:sp>
    </p:spTree>
    <p:extLst>
      <p:ext uri="{BB962C8B-B14F-4D97-AF65-F5344CB8AC3E}">
        <p14:creationId xmlns:p14="http://schemas.microsoft.com/office/powerpoint/2010/main" val="4459011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DA3D58-12D4-41E0-85FB-246749F4096A}"/>
              </a:ext>
            </a:extLst>
          </p:cNvPr>
          <p:cNvSpPr>
            <a:spLocks noGrp="1"/>
          </p:cNvSpPr>
          <p:nvPr>
            <p:ph idx="4294967295"/>
          </p:nvPr>
        </p:nvSpPr>
        <p:spPr>
          <a:xfrm>
            <a:off x="0" y="204186"/>
            <a:ext cx="10369118" cy="6427433"/>
          </a:xfrm>
        </p:spPr>
        <p:txBody>
          <a:bodyPr>
            <a:normAutofit/>
          </a:bodyPr>
          <a:lstStyle/>
          <a:p>
            <a:r>
              <a:rPr lang="hr-HR" dirty="0"/>
              <a:t>Razvoj komunikacijskih i medijskih studija u Hrvatskoj ojačan je osnivanjem Centra </a:t>
            </a:r>
            <a:r>
              <a:rPr lang="pl-PL" dirty="0"/>
              <a:t>za istraživanje medija i komunikacije (2007) na Fakultetu političkih znanosti, koji </a:t>
            </a:r>
            <a:r>
              <a:rPr lang="hr-HR" dirty="0"/>
              <a:t>je povećao znanstvenoistraživačke kapacitete, te međunarodnog poslijediplomskog kursa Comparative media systems na IUC-u u Dubrovniku u suradnji s inozemnim fakultetima (2012). </a:t>
            </a:r>
          </a:p>
          <a:p>
            <a:r>
              <a:rPr lang="hr-HR" dirty="0"/>
              <a:t>Na IUC-u se u suorganizaciji Fakulteta političkih znanosti 1980-ih  održavao i redoviti kurs posvećen novinarstvu, koji se 1990-ih nastavio održavati u </a:t>
            </a:r>
            <a:r>
              <a:rPr lang="pl-PL" dirty="0"/>
              <a:t>obliku konferencije u suorganizaciji Sveučilišta u Zadru. Odjel za kulturu i komunikaciju Instituta za razvoj i međunarodne odnose u Zagrebu jedna je od rijetkih institucija </a:t>
            </a:r>
            <a:r>
              <a:rPr lang="hr-HR" dirty="0"/>
              <a:t>koja još od sredine 1980-ih doprinosi razvoju discipline svojim istraživanjima, publikacijama i međunarodnim konferencijama.</a:t>
            </a:r>
          </a:p>
          <a:p>
            <a:r>
              <a:rPr lang="pl-PL" dirty="0"/>
              <a:t>Odsjek za novinarstvo osnovan je na Hrvatskim studijima 1996. (2005. preimenovan je u Odjel za komunikologiju), Odsjek za informacijske i komunikacijske znanosti osnovan je na Sveučilištu u Zadru 2002, Odsjek za komunikaciju na Sveučilištu u Dubrovniku 2004, a Odsjek za kulturalne studije osnovan je na Filozofskom fakultetu u Rijeci 2004.</a:t>
            </a:r>
            <a:endParaRPr lang="hr-HR" dirty="0"/>
          </a:p>
        </p:txBody>
      </p:sp>
    </p:spTree>
    <p:extLst>
      <p:ext uri="{BB962C8B-B14F-4D97-AF65-F5344CB8AC3E}">
        <p14:creationId xmlns:p14="http://schemas.microsoft.com/office/powerpoint/2010/main" val="37635978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F8C48-3262-45BF-A742-0229923A7188}"/>
              </a:ext>
            </a:extLst>
          </p:cNvPr>
          <p:cNvSpPr>
            <a:spLocks noGrp="1"/>
          </p:cNvSpPr>
          <p:nvPr>
            <p:ph type="title"/>
          </p:nvPr>
        </p:nvSpPr>
        <p:spPr/>
        <p:txBody>
          <a:bodyPr/>
          <a:lstStyle/>
          <a:p>
            <a:r>
              <a:rPr lang="hr-HR" dirty="0"/>
              <a:t>Znanstveni časopisi o medijima</a:t>
            </a:r>
          </a:p>
        </p:txBody>
      </p:sp>
      <p:sp>
        <p:nvSpPr>
          <p:cNvPr id="3" name="Content Placeholder 2">
            <a:extLst>
              <a:ext uri="{FF2B5EF4-FFF2-40B4-BE49-F238E27FC236}">
                <a16:creationId xmlns:a16="http://schemas.microsoft.com/office/drawing/2014/main" id="{E73CD2D3-CDCC-4493-988A-FCBB9B86EECF}"/>
              </a:ext>
            </a:extLst>
          </p:cNvPr>
          <p:cNvSpPr>
            <a:spLocks noGrp="1"/>
          </p:cNvSpPr>
          <p:nvPr>
            <p:ph idx="1"/>
          </p:nvPr>
        </p:nvSpPr>
        <p:spPr/>
        <p:txBody>
          <a:bodyPr>
            <a:normAutofit fontScale="92500"/>
          </a:bodyPr>
          <a:lstStyle/>
          <a:p>
            <a:r>
              <a:rPr lang="hr-HR" dirty="0"/>
              <a:t>U Hrvatskoj su znanstveni časopisi koji se bave medijima i novinarstvom osnovani tek nakon 1990. Iako je u Jugoslaviji postojalo nekoliko stručnih časopisa iz tog područja, ni jedan nije izlazio u Hrvatskoj </a:t>
            </a:r>
            <a:r>
              <a:rPr lang="pl-PL" dirty="0"/>
              <a:t>gdje su komunikacijske i medijske teme do tada bile uključene u </a:t>
            </a:r>
            <a:r>
              <a:rPr lang="hr-HR" dirty="0"/>
              <a:t>šire društvenoznanstvene i humanističke časopise.</a:t>
            </a:r>
          </a:p>
          <a:p>
            <a:r>
              <a:rPr lang="hr-HR" dirty="0"/>
              <a:t>Budući da se komunikacijsko polje razvilo iz postojećih društvenih znanosti, </a:t>
            </a:r>
            <a:r>
              <a:rPr lang="pl-PL" dirty="0"/>
              <a:t>posebno sociologije, političke znanosti i psihologije (Splichal, 1989a, 1989b), za </a:t>
            </a:r>
            <a:r>
              <a:rPr lang="hr-HR" dirty="0"/>
              <a:t>konstruiranje uzorka za analizu sadržaja članaka iz područja medija i komunikacije korišteni su najutjecajniji društvenoznanstveni časopisi7 u Hrvatskoj od 1960-ih do danas. </a:t>
            </a:r>
          </a:p>
        </p:txBody>
      </p:sp>
    </p:spTree>
    <p:extLst>
      <p:ext uri="{BB962C8B-B14F-4D97-AF65-F5344CB8AC3E}">
        <p14:creationId xmlns:p14="http://schemas.microsoft.com/office/powerpoint/2010/main" val="9213712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E6FF50F-FC29-4FDB-A91C-963375813819}"/>
              </a:ext>
            </a:extLst>
          </p:cNvPr>
          <p:cNvSpPr>
            <a:spLocks noGrp="1"/>
          </p:cNvSpPr>
          <p:nvPr>
            <p:ph idx="4294967295"/>
          </p:nvPr>
        </p:nvSpPr>
        <p:spPr>
          <a:xfrm>
            <a:off x="62144" y="195309"/>
            <a:ext cx="10431262" cy="6445187"/>
          </a:xfrm>
        </p:spPr>
        <p:txBody>
          <a:bodyPr>
            <a:normAutofit fontScale="92500" lnSpcReduction="10000"/>
          </a:bodyPr>
          <a:lstStyle/>
          <a:p>
            <a:r>
              <a:rPr lang="hr-HR" dirty="0"/>
              <a:t>Među njima su </a:t>
            </a:r>
            <a:r>
              <a:rPr lang="hr-HR" i="1" dirty="0"/>
              <a:t>Naše teme </a:t>
            </a:r>
            <a:r>
              <a:rPr lang="hr-HR" dirty="0"/>
              <a:t>(izdavač je bio Centar CK SKH za idejno-teorijski rad) i </a:t>
            </a:r>
            <a:r>
              <a:rPr lang="hr-HR" i="1" dirty="0"/>
              <a:t>Kulturni radnik </a:t>
            </a:r>
            <a:r>
              <a:rPr lang="hr-HR" dirty="0"/>
              <a:t>(izdavač je bio Prosvjetni sabor Hrvatske, Zagreb), dva časopisa koja su bila vrlo utjecajna u društvenim znanostima u socijalističkom razdoblju, a oba su prestala izlaziti 1990; </a:t>
            </a:r>
            <a:r>
              <a:rPr lang="hr-HR" i="1" dirty="0"/>
              <a:t>Politička misao</a:t>
            </a:r>
            <a:r>
              <a:rPr lang="hr-HR" dirty="0"/>
              <a:t>, glavni politološki časopis Fakulteta političkih znanosti, i </a:t>
            </a:r>
            <a:r>
              <a:rPr lang="hr-HR" i="1" dirty="0"/>
              <a:t>Revija za sociologiju</a:t>
            </a:r>
            <a:r>
              <a:rPr lang="hr-HR" dirty="0"/>
              <a:t>, glavni sociološki časopis koji izdaje Hrvatsko sociološko društvo. </a:t>
            </a:r>
          </a:p>
          <a:p>
            <a:r>
              <a:rPr lang="hr-HR" dirty="0"/>
              <a:t>Od društvenoznanstvenih časopisa koji su pokrenuti nakon 1990. analiziran je časopis </a:t>
            </a:r>
            <a:r>
              <a:rPr lang="hr-HR" i="1" dirty="0"/>
              <a:t>Društvena istraživanja</a:t>
            </a:r>
            <a:r>
              <a:rPr lang="hr-HR" dirty="0"/>
              <a:t>, koji izdaje Institut </a:t>
            </a:r>
            <a:r>
              <a:rPr lang="pl-PL" dirty="0"/>
              <a:t>za društvene znanosti Ivo </a:t>
            </a:r>
            <a:r>
              <a:rPr lang="hr-HR" dirty="0"/>
              <a:t>Pilar</a:t>
            </a:r>
          </a:p>
          <a:p>
            <a:r>
              <a:rPr lang="hr-HR" i="1" dirty="0"/>
              <a:t>Informatologia</a:t>
            </a:r>
            <a:r>
              <a:rPr lang="hr-HR" dirty="0"/>
              <a:t>, prvi akademski časopis iz područja informacijskih znanosti, osnovana je 1969. (do 1990. naziva se </a:t>
            </a:r>
            <a:r>
              <a:rPr lang="hr-HR" i="1" dirty="0"/>
              <a:t>Informatologia Yugoslavica</a:t>
            </a:r>
            <a:r>
              <a:rPr lang="hr-HR" dirty="0"/>
              <a:t>). Od 1995. izdavačjoj je Hrvatsko komunikološko društvo. Godina njezina pokretanja odabrana je za prvu godinu longitudinalne analize na temelju pretpostavke da je njezina pojava </a:t>
            </a:r>
            <a:r>
              <a:rPr lang="pl-PL" dirty="0"/>
              <a:t>pozitivno utjecala na medijske i komunikacijske </a:t>
            </a:r>
            <a:r>
              <a:rPr lang="hr-HR" dirty="0"/>
              <a:t>studije</a:t>
            </a:r>
          </a:p>
          <a:p>
            <a:r>
              <a:rPr lang="hr-HR" dirty="0"/>
              <a:t>Prvi novi specijalizirani medijski časopis </a:t>
            </a:r>
            <a:r>
              <a:rPr lang="hr-HR" i="1" dirty="0"/>
              <a:t>Medijska istraživanja </a:t>
            </a:r>
            <a:r>
              <a:rPr lang="hr-HR" dirty="0"/>
              <a:t>počeo je izlaziti 1995. (samo djelomično institucionaliziran formalno akademski, izdavač je privatna Naklada medijska istraživanja, a pokrenut je u suizdavaštvu s Fakultetom </a:t>
            </a:r>
            <a:r>
              <a:rPr lang="pl-PL" dirty="0"/>
              <a:t>političkih znanosti koji je s vremenom izgubio interes za podršku tom projektu).</a:t>
            </a:r>
          </a:p>
          <a:p>
            <a:r>
              <a:rPr lang="hr-HR" dirty="0"/>
              <a:t>Izdavači su </a:t>
            </a:r>
            <a:r>
              <a:rPr lang="hr-HR" i="1" dirty="0"/>
              <a:t>Medijskih studija </a:t>
            </a:r>
            <a:r>
              <a:rPr lang="hr-HR" dirty="0"/>
              <a:t>Fakultet političkih </a:t>
            </a:r>
            <a:r>
              <a:rPr lang="pl-PL" dirty="0"/>
              <a:t>znanosti i Hrvatsko komunikacijsko društvo, a izlazi od 2010.</a:t>
            </a:r>
            <a:endParaRPr lang="hr-HR" dirty="0"/>
          </a:p>
        </p:txBody>
      </p:sp>
    </p:spTree>
    <p:extLst>
      <p:ext uri="{BB962C8B-B14F-4D97-AF65-F5344CB8AC3E}">
        <p14:creationId xmlns:p14="http://schemas.microsoft.com/office/powerpoint/2010/main" val="14467481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2D8CA-00C8-4DF5-AC8C-ECD8454BFCBB}"/>
              </a:ext>
            </a:extLst>
          </p:cNvPr>
          <p:cNvSpPr>
            <a:spLocks noGrp="1"/>
          </p:cNvSpPr>
          <p:nvPr>
            <p:ph type="title"/>
          </p:nvPr>
        </p:nvSpPr>
        <p:spPr/>
        <p:txBody>
          <a:bodyPr/>
          <a:lstStyle/>
          <a:p>
            <a:r>
              <a:rPr lang="hr-HR" dirty="0"/>
              <a:t>Metode istraživanja</a:t>
            </a:r>
          </a:p>
        </p:txBody>
      </p:sp>
      <p:sp>
        <p:nvSpPr>
          <p:cNvPr id="3" name="Content Placeholder 2">
            <a:extLst>
              <a:ext uri="{FF2B5EF4-FFF2-40B4-BE49-F238E27FC236}">
                <a16:creationId xmlns:a16="http://schemas.microsoft.com/office/drawing/2014/main" id="{15042E78-079D-4A1D-8994-76B34B410E77}"/>
              </a:ext>
            </a:extLst>
          </p:cNvPr>
          <p:cNvSpPr>
            <a:spLocks noGrp="1"/>
          </p:cNvSpPr>
          <p:nvPr>
            <p:ph idx="1"/>
          </p:nvPr>
        </p:nvSpPr>
        <p:spPr/>
        <p:txBody>
          <a:bodyPr>
            <a:normAutofit/>
          </a:bodyPr>
          <a:lstStyle/>
          <a:p>
            <a:r>
              <a:rPr lang="hr-HR" dirty="0"/>
              <a:t>Kvantitativna istraživanja javljaju se u člancima već u 1970-ima. Većina empirijskih članka (ukupno ih je 127 ili 26,4%) koristi se kvantitativnim podacima (njih 69%), a najčešće su metode anketa (45,7%) i analiza sadržaja (21,3%). Većina ostalih metoda pojavljuje se tek u posljednjem desetljeću (kad je značajna i upotreba intervjua, 6,3% ukupnog uzorka). Miješane metode prisutne su u 11,8% članaka, većinom kao kombinacija kvantitativnih i kvalitativnih metoda, a značajnije su prisutne tek nakon 2000. Kvalitativni podaci upotrebljavaju se od 1980-ih, ali s najvećom frekvencijom u posljednjem desetljeću (92,3%).</a:t>
            </a:r>
          </a:p>
        </p:txBody>
      </p:sp>
    </p:spTree>
    <p:extLst>
      <p:ext uri="{BB962C8B-B14F-4D97-AF65-F5344CB8AC3E}">
        <p14:creationId xmlns:p14="http://schemas.microsoft.com/office/powerpoint/2010/main" val="25981631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33FA1-216C-4FE6-A8F8-97C2C19CD10E}"/>
              </a:ext>
            </a:extLst>
          </p:cNvPr>
          <p:cNvSpPr>
            <a:spLocks noGrp="1"/>
          </p:cNvSpPr>
          <p:nvPr>
            <p:ph type="title"/>
          </p:nvPr>
        </p:nvSpPr>
        <p:spPr/>
        <p:txBody>
          <a:bodyPr/>
          <a:lstStyle/>
          <a:p>
            <a:r>
              <a:rPr lang="hr-HR" dirty="0"/>
              <a:t>Teorije medija</a:t>
            </a:r>
          </a:p>
        </p:txBody>
      </p:sp>
      <p:sp>
        <p:nvSpPr>
          <p:cNvPr id="3" name="Content Placeholder 2">
            <a:extLst>
              <a:ext uri="{FF2B5EF4-FFF2-40B4-BE49-F238E27FC236}">
                <a16:creationId xmlns:a16="http://schemas.microsoft.com/office/drawing/2014/main" id="{62AD9BB2-D8C1-41ED-BBF8-B443C86C74B1}"/>
              </a:ext>
            </a:extLst>
          </p:cNvPr>
          <p:cNvSpPr>
            <a:spLocks noGrp="1"/>
          </p:cNvSpPr>
          <p:nvPr>
            <p:ph idx="1"/>
          </p:nvPr>
        </p:nvSpPr>
        <p:spPr/>
        <p:txBody>
          <a:bodyPr>
            <a:normAutofit lnSpcReduction="10000"/>
          </a:bodyPr>
          <a:lstStyle/>
          <a:p>
            <a:r>
              <a:rPr lang="hr-HR" dirty="0"/>
              <a:t>U ukupnom uzorku najčešće se spominje kritička teorija koja s marksizmom, teorijom javne sfere, kulturnim studijima, feminističkim teorijama, Frankfurtskom školom i teorijom hegemonije konstruira kritički pristup. Najčešće su spominjane teorije unutar društvenoznanstvenog pristupa agenda-setting, matematička teorija komunikacija, modeli medijskih sustava prema Hallinu i Manciniju i teorije medijskih efekata.</a:t>
            </a:r>
          </a:p>
          <a:p>
            <a:r>
              <a:rPr lang="hr-HR" dirty="0"/>
              <a:t>Teorije aktivnih publika, hermeneutika i semiotika najčešće su zastupljene u interpretativnom pristupu. Ukupno su spomenute 144 različite teorije, što dokazuje raspršenost i slabu koherenciju komunikacijskog polja i u Hrvatskoj</a:t>
            </a:r>
          </a:p>
        </p:txBody>
      </p:sp>
    </p:spTree>
    <p:extLst>
      <p:ext uri="{BB962C8B-B14F-4D97-AF65-F5344CB8AC3E}">
        <p14:creationId xmlns:p14="http://schemas.microsoft.com/office/powerpoint/2010/main" val="1871408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B0247-AE9C-4577-B071-B332E75A0636}"/>
              </a:ext>
            </a:extLst>
          </p:cNvPr>
          <p:cNvSpPr>
            <a:spLocks noGrp="1"/>
          </p:cNvSpPr>
          <p:nvPr>
            <p:ph type="title"/>
          </p:nvPr>
        </p:nvSpPr>
        <p:spPr/>
        <p:txBody>
          <a:bodyPr/>
          <a:lstStyle/>
          <a:p>
            <a:r>
              <a:rPr lang="hr-HR" dirty="0"/>
              <a:t>Elisabeth Noelle-Neumann (1916-2010)</a:t>
            </a:r>
          </a:p>
        </p:txBody>
      </p:sp>
      <p:sp>
        <p:nvSpPr>
          <p:cNvPr id="3" name="Content Placeholder 2">
            <a:extLst>
              <a:ext uri="{FF2B5EF4-FFF2-40B4-BE49-F238E27FC236}">
                <a16:creationId xmlns:a16="http://schemas.microsoft.com/office/drawing/2014/main" id="{277E49F9-1C69-4331-AE30-A3CB83384D63}"/>
              </a:ext>
            </a:extLst>
          </p:cNvPr>
          <p:cNvSpPr>
            <a:spLocks noGrp="1"/>
          </p:cNvSpPr>
          <p:nvPr>
            <p:ph idx="1"/>
          </p:nvPr>
        </p:nvSpPr>
        <p:spPr>
          <a:xfrm>
            <a:off x="680321" y="2336873"/>
            <a:ext cx="9613861" cy="4081682"/>
          </a:xfrm>
        </p:spPr>
        <p:txBody>
          <a:bodyPr/>
          <a:lstStyle/>
          <a:p>
            <a:r>
              <a:rPr lang="hr-HR" dirty="0"/>
              <a:t>Rođena u predgrađu Berlina</a:t>
            </a:r>
          </a:p>
          <a:p>
            <a:r>
              <a:rPr lang="hr-HR" dirty="0"/>
              <a:t>Kritizirali su je zbog upoznavanja s Hitlerom tijekom jednog studijskog putovanja</a:t>
            </a:r>
          </a:p>
          <a:p>
            <a:r>
              <a:rPr lang="hr-HR" dirty="0"/>
              <a:t>1940. radila za nacističke novine </a:t>
            </a:r>
            <a:r>
              <a:rPr lang="hr-HR" i="1" dirty="0"/>
              <a:t>Das Reich, </a:t>
            </a:r>
            <a:r>
              <a:rPr lang="hr-HR" dirty="0"/>
              <a:t>1941. objavili njen tekst „Tko informira Ameriku?”, u kojem tvrdi da Židovski sindikati vode američke medije</a:t>
            </a:r>
          </a:p>
          <a:p>
            <a:r>
              <a:rPr lang="hr-HR" dirty="0"/>
              <a:t>Sa suprugom osnovala organizaciju za istraživanje javnog mnijenja</a:t>
            </a:r>
          </a:p>
          <a:p>
            <a:r>
              <a:rPr lang="hr-HR" dirty="0"/>
              <a:t>Od 1964. do 1983. držala je katedru na Sveučilištu Johannes Gutenberg u Mainzu </a:t>
            </a:r>
          </a:p>
          <a:p>
            <a:r>
              <a:rPr lang="hr-HR" dirty="0"/>
              <a:t>Optužbe </a:t>
            </a:r>
            <a:r>
              <a:rPr lang="hr-HR"/>
              <a:t>za antisemitizam</a:t>
            </a:r>
            <a:endParaRPr lang="hr-HR" dirty="0"/>
          </a:p>
        </p:txBody>
      </p:sp>
    </p:spTree>
    <p:extLst>
      <p:ext uri="{BB962C8B-B14F-4D97-AF65-F5344CB8AC3E}">
        <p14:creationId xmlns:p14="http://schemas.microsoft.com/office/powerpoint/2010/main" val="4232537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BBA3E-2E36-4758-B8A6-CB938715FAC4}"/>
              </a:ext>
            </a:extLst>
          </p:cNvPr>
          <p:cNvSpPr>
            <a:spLocks noGrp="1"/>
          </p:cNvSpPr>
          <p:nvPr>
            <p:ph type="title"/>
          </p:nvPr>
        </p:nvSpPr>
        <p:spPr/>
        <p:txBody>
          <a:bodyPr/>
          <a:lstStyle/>
          <a:p>
            <a:r>
              <a:rPr lang="hr-HR" dirty="0"/>
              <a:t>Eksperiment s televizijom</a:t>
            </a:r>
          </a:p>
        </p:txBody>
      </p:sp>
      <p:sp>
        <p:nvSpPr>
          <p:cNvPr id="3" name="Content Placeholder 2">
            <a:extLst>
              <a:ext uri="{FF2B5EF4-FFF2-40B4-BE49-F238E27FC236}">
                <a16:creationId xmlns:a16="http://schemas.microsoft.com/office/drawing/2014/main" id="{65298052-F5A1-4252-ADF4-DABA071E6CBC}"/>
              </a:ext>
            </a:extLst>
          </p:cNvPr>
          <p:cNvSpPr>
            <a:spLocks noGrp="1"/>
          </p:cNvSpPr>
          <p:nvPr>
            <p:ph idx="1"/>
          </p:nvPr>
        </p:nvSpPr>
        <p:spPr>
          <a:xfrm>
            <a:off x="680321" y="2336872"/>
            <a:ext cx="10354623" cy="4321379"/>
          </a:xfrm>
        </p:spPr>
        <p:txBody>
          <a:bodyPr>
            <a:normAutofit fontScale="92500"/>
          </a:bodyPr>
          <a:lstStyle/>
          <a:p>
            <a:r>
              <a:rPr lang="hr-HR" dirty="0"/>
              <a:t>Elisabeth Noelle-Neumann (1970.) provela je eksperiment 1966./67. u Njemačkoj, a u kojem je istraživano što se mijenja kada ljudi nabave svoj prvi televizor: </a:t>
            </a:r>
          </a:p>
          <a:p>
            <a:r>
              <a:rPr lang="hr-HR" dirty="0"/>
              <a:t>ljudi koji malo čitaju, pod utjecajem televizije mijenja se predodžba o politici na neprikladan način: politika je jednostavnija nego što se mislilo, napeta je, do izražaja dolaze elementi kazališta lutaka: ima puno akcije, međusobnih tuča, svađa. Sasvim drukčija je slika o politici ako se uz televiziju redovito čitaju i novine. Hrabro, poznato, značajno - ali i teško: u prvom se redu pojačavaju takve asocijacije uz ‘politiku’.” </a:t>
            </a:r>
          </a:p>
          <a:p>
            <a:r>
              <a:rPr lang="hr-HR" dirty="0"/>
              <a:t>Političko izvješćivanje koje publiku želi informirati i osposobiti za samostalno donošenje sudova mora sukladno tome davati i pozadinske informacije, pri čemu je potrebno pojasniti i istaknuti suprotne stavove o određenim tematskim područjima.</a:t>
            </a:r>
          </a:p>
        </p:txBody>
      </p:sp>
    </p:spTree>
    <p:extLst>
      <p:ext uri="{BB962C8B-B14F-4D97-AF65-F5344CB8AC3E}">
        <p14:creationId xmlns:p14="http://schemas.microsoft.com/office/powerpoint/2010/main" val="709822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16B66-37C2-4F70-ABCF-293FE075607B}"/>
              </a:ext>
            </a:extLst>
          </p:cNvPr>
          <p:cNvSpPr>
            <a:spLocks noGrp="1"/>
          </p:cNvSpPr>
          <p:nvPr>
            <p:ph type="title"/>
          </p:nvPr>
        </p:nvSpPr>
        <p:spPr/>
        <p:txBody>
          <a:bodyPr/>
          <a:lstStyle/>
          <a:p>
            <a:r>
              <a:rPr lang="hr-HR" dirty="0"/>
              <a:t>Načela novinarstva</a:t>
            </a:r>
          </a:p>
        </p:txBody>
      </p:sp>
      <p:sp>
        <p:nvSpPr>
          <p:cNvPr id="3" name="Content Placeholder 2">
            <a:extLst>
              <a:ext uri="{FF2B5EF4-FFF2-40B4-BE49-F238E27FC236}">
                <a16:creationId xmlns:a16="http://schemas.microsoft.com/office/drawing/2014/main" id="{87CE4135-B15B-424F-93F8-FDF8AF7CB6A3}"/>
              </a:ext>
            </a:extLst>
          </p:cNvPr>
          <p:cNvSpPr>
            <a:spLocks noGrp="1"/>
          </p:cNvSpPr>
          <p:nvPr>
            <p:ph idx="1"/>
          </p:nvPr>
        </p:nvSpPr>
        <p:spPr>
          <a:xfrm>
            <a:off x="106532" y="2077374"/>
            <a:ext cx="11771789" cy="4705165"/>
          </a:xfrm>
        </p:spPr>
        <p:txBody>
          <a:bodyPr>
            <a:normAutofit fontScale="70000" lnSpcReduction="20000"/>
          </a:bodyPr>
          <a:lstStyle/>
          <a:p>
            <a:pPr>
              <a:lnSpc>
                <a:spcPct val="120000"/>
              </a:lnSpc>
            </a:pPr>
            <a:r>
              <a:rPr lang="hr-HR" dirty="0"/>
              <a:t>Elisabeth Noelle-Neumann i Winfried Schulz (1971.) navode deset toaka:</a:t>
            </a:r>
          </a:p>
          <a:p>
            <a:pPr>
              <a:lnSpc>
                <a:spcPct val="120000"/>
              </a:lnSpc>
            </a:pPr>
            <a:r>
              <a:rPr lang="hr-HR" dirty="0"/>
              <a:t>1. Svijest o odgovornosti publicista pri ispunjavanju svoje javne zadaće u službi javnosti.</a:t>
            </a:r>
          </a:p>
          <a:p>
            <a:pPr>
              <a:lnSpc>
                <a:spcPct val="120000"/>
              </a:lnSpc>
            </a:pPr>
            <a:r>
              <a:rPr lang="hr-HR" dirty="0"/>
              <a:t>2. Zaštita unutarnje i vanjske neovisnosti.</a:t>
            </a:r>
          </a:p>
          <a:p>
            <a:pPr>
              <a:lnSpc>
                <a:spcPct val="120000"/>
              </a:lnSpc>
            </a:pPr>
            <a:r>
              <a:rPr lang="hr-HR" dirty="0"/>
              <a:t>3. Zauzimanje za ljudska prava, posebice prava na slobodu mišljenja, tiska i radija.</a:t>
            </a:r>
          </a:p>
          <a:p>
            <a:pPr>
              <a:lnSpc>
                <a:spcPct val="120000"/>
              </a:lnSpc>
            </a:pPr>
            <a:r>
              <a:rPr lang="hr-HR" dirty="0"/>
              <a:t>4. Tolerancija spram pripadnika drugih nacija, rasa i vjeroispovijesti. </a:t>
            </a:r>
            <a:r>
              <a:rPr lang="pl-PL" dirty="0"/>
              <a:t>Zauzimanje za mir i razumijevanje među narodima.</a:t>
            </a:r>
          </a:p>
          <a:p>
            <a:pPr>
              <a:lnSpc>
                <a:spcPct val="120000"/>
              </a:lnSpc>
            </a:pPr>
            <a:r>
              <a:rPr lang="hr-HR" dirty="0"/>
              <a:t>5. Poštivanje istine. Pouzdane informacije javnosti uz provjeru izvora vijesti. Ispravak netočnih obavijesti.</a:t>
            </a:r>
          </a:p>
          <a:p>
            <a:pPr>
              <a:lnSpc>
                <a:spcPct val="120000"/>
              </a:lnSpc>
            </a:pPr>
            <a:r>
              <a:rPr lang="hr-HR" dirty="0"/>
              <a:t>6. Čuvanje profesionalne tajne na kojoj počiva povjerenje prema publicistu.</a:t>
            </a:r>
          </a:p>
          <a:p>
            <a:pPr>
              <a:lnSpc>
                <a:spcPct val="120000"/>
              </a:lnSpc>
            </a:pPr>
            <a:r>
              <a:rPr lang="sv-SE" dirty="0"/>
              <a:t>7. Po</a:t>
            </a:r>
            <a:r>
              <a:rPr lang="hr-HR" dirty="0"/>
              <a:t>š</a:t>
            </a:r>
            <a:r>
              <a:rPr lang="sv-SE" dirty="0"/>
              <a:t>tivanje privatnog i intimnog </a:t>
            </a:r>
            <a:r>
              <a:rPr lang="hr-HR" dirty="0"/>
              <a:t>ž</a:t>
            </a:r>
            <a:r>
              <a:rPr lang="sv-SE" dirty="0"/>
              <a:t>ivota.</a:t>
            </a:r>
          </a:p>
          <a:p>
            <a:pPr>
              <a:lnSpc>
                <a:spcPct val="120000"/>
              </a:lnSpc>
            </a:pPr>
            <a:r>
              <a:rPr lang="hr-HR" dirty="0"/>
              <a:t>8. Bez difamirajuće kritike, ako nije opravdana javnim interesima.</a:t>
            </a:r>
          </a:p>
          <a:p>
            <a:pPr>
              <a:lnSpc>
                <a:spcPct val="120000"/>
              </a:lnSpc>
            </a:pPr>
            <a:r>
              <a:rPr lang="hr-HR" dirty="0"/>
              <a:t>9. Bez veličanja nasilja, brutalnosti i nemorala. Uzimanje u obzir posebnog položaja mladih.</a:t>
            </a:r>
            <a:r>
              <a:rPr lang="pl-PL" dirty="0"/>
              <a:t> </a:t>
            </a:r>
          </a:p>
          <a:p>
            <a:pPr>
              <a:lnSpc>
                <a:spcPct val="120000"/>
              </a:lnSpc>
            </a:pPr>
            <a:r>
              <a:rPr lang="pl-PL" dirty="0"/>
              <a:t>10. Razina obrazovanja publicista koja odgovara njegovoj velikoj </a:t>
            </a:r>
            <a:r>
              <a:rPr lang="hr-HR" dirty="0"/>
              <a:t>odgovornosti.</a:t>
            </a:r>
          </a:p>
        </p:txBody>
      </p:sp>
    </p:spTree>
    <p:extLst>
      <p:ext uri="{BB962C8B-B14F-4D97-AF65-F5344CB8AC3E}">
        <p14:creationId xmlns:p14="http://schemas.microsoft.com/office/powerpoint/2010/main" val="1853046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B4433-B67D-41DB-8A12-0009D4ABDAF1}"/>
              </a:ext>
            </a:extLst>
          </p:cNvPr>
          <p:cNvSpPr>
            <a:spLocks noGrp="1"/>
          </p:cNvSpPr>
          <p:nvPr>
            <p:ph type="title"/>
          </p:nvPr>
        </p:nvSpPr>
        <p:spPr/>
        <p:txBody>
          <a:bodyPr/>
          <a:lstStyle/>
          <a:p>
            <a:r>
              <a:rPr lang="hr-HR" dirty="0"/>
              <a:t>Teorije manipulacije</a:t>
            </a:r>
          </a:p>
        </p:txBody>
      </p:sp>
      <p:sp>
        <p:nvSpPr>
          <p:cNvPr id="3" name="Content Placeholder 2">
            <a:extLst>
              <a:ext uri="{FF2B5EF4-FFF2-40B4-BE49-F238E27FC236}">
                <a16:creationId xmlns:a16="http://schemas.microsoft.com/office/drawing/2014/main" id="{28775138-D1A9-437C-820A-30DB68820838}"/>
              </a:ext>
            </a:extLst>
          </p:cNvPr>
          <p:cNvSpPr>
            <a:spLocks noGrp="1"/>
          </p:cNvSpPr>
          <p:nvPr>
            <p:ph idx="1"/>
          </p:nvPr>
        </p:nvSpPr>
        <p:spPr>
          <a:xfrm>
            <a:off x="168677" y="2059619"/>
            <a:ext cx="11851688" cy="4798380"/>
          </a:xfrm>
        </p:spPr>
        <p:txBody>
          <a:bodyPr>
            <a:noAutofit/>
          </a:bodyPr>
          <a:lstStyle/>
          <a:p>
            <a:r>
              <a:rPr lang="hr-HR" dirty="0"/>
              <a:t>Elisabeth Noelle-Neumann i Winfried Schulz (1971.) tvrde da manipulacija postoji onda “kada se pokušava utjecati na ljude bez njihovog znanja, s promišljenim znanjima o tome kako se može upravljati njihovom voljom, i ako ih se na taj način uspije navesti na stavove i djelovanja koja vlastitom voljom ne bi prihvatili niti proveli, te tako objektivno postaju neslobodni, objekti manipulacije”.</a:t>
            </a:r>
          </a:p>
          <a:p>
            <a:r>
              <a:rPr lang="hr-HR" dirty="0"/>
              <a:t>Noelle-Neumann (1973.) smatra da publika medije koristi selektivno, ali da ta selekcija svoju granicu ima tamo gdje u medijima vlada dalekosežno suglasje mišljenja, tj. onda kada ne postoje velike mogućnosti izbora, jer u svim medijima vrijede isti kriteriji odabira. Onda mogućnosti djelovanja masovnih medija postaju znatno veće, posebno pod aspektom kumulacije, tj. postojano ponavljanog sučeljavanja s takvim sadržajima kojima se na </a:t>
            </a:r>
            <a:r>
              <a:rPr lang="fr-FR" dirty="0" err="1"/>
              <a:t>koncu</a:t>
            </a:r>
            <a:r>
              <a:rPr lang="fr-FR" dirty="0"/>
              <a:t> ne mo</a:t>
            </a:r>
            <a:r>
              <a:rPr lang="hr-HR" dirty="0"/>
              <a:t>ž</a:t>
            </a:r>
            <a:r>
              <a:rPr lang="fr-FR" dirty="0"/>
              <a:t>e </a:t>
            </a:r>
            <a:r>
              <a:rPr lang="fr-FR" dirty="0" err="1"/>
              <a:t>izbje</a:t>
            </a:r>
            <a:r>
              <a:rPr lang="hr-HR" dirty="0"/>
              <a:t>ć</a:t>
            </a:r>
            <a:r>
              <a:rPr lang="fr-FR" dirty="0"/>
              <a:t>i.</a:t>
            </a:r>
            <a:endParaRPr lang="hr-HR" dirty="0"/>
          </a:p>
          <a:p>
            <a:pPr marL="0" indent="0">
              <a:buNone/>
            </a:pPr>
            <a:endParaRPr lang="hr-HR" dirty="0"/>
          </a:p>
        </p:txBody>
      </p:sp>
    </p:spTree>
    <p:extLst>
      <p:ext uri="{BB962C8B-B14F-4D97-AF65-F5344CB8AC3E}">
        <p14:creationId xmlns:p14="http://schemas.microsoft.com/office/powerpoint/2010/main" val="1114203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C573F-F693-42CA-B1C6-4C62B562C291}"/>
              </a:ext>
            </a:extLst>
          </p:cNvPr>
          <p:cNvSpPr>
            <a:spLocks noGrp="1"/>
          </p:cNvSpPr>
          <p:nvPr>
            <p:ph type="title"/>
          </p:nvPr>
        </p:nvSpPr>
        <p:spPr/>
        <p:txBody>
          <a:bodyPr/>
          <a:lstStyle/>
          <a:p>
            <a:r>
              <a:rPr lang="hr-HR" dirty="0"/>
              <a:t>Precizno novinarstvo potkrijepljeno podacima</a:t>
            </a:r>
          </a:p>
        </p:txBody>
      </p:sp>
      <p:sp>
        <p:nvSpPr>
          <p:cNvPr id="3" name="Content Placeholder 2">
            <a:extLst>
              <a:ext uri="{FF2B5EF4-FFF2-40B4-BE49-F238E27FC236}">
                <a16:creationId xmlns:a16="http://schemas.microsoft.com/office/drawing/2014/main" id="{FFC9B8EB-62EF-4F29-8376-55252739CA4D}"/>
              </a:ext>
            </a:extLst>
          </p:cNvPr>
          <p:cNvSpPr>
            <a:spLocks noGrp="1"/>
          </p:cNvSpPr>
          <p:nvPr>
            <p:ph idx="1"/>
          </p:nvPr>
        </p:nvSpPr>
        <p:spPr>
          <a:xfrm>
            <a:off x="115410" y="2077375"/>
            <a:ext cx="11594237" cy="4572000"/>
          </a:xfrm>
        </p:spPr>
        <p:txBody>
          <a:bodyPr>
            <a:normAutofit/>
          </a:bodyPr>
          <a:lstStyle/>
          <a:p>
            <a:r>
              <a:rPr lang="hr-HR" dirty="0"/>
              <a:t>Elisabeth Noelle-Neumann (1980.) preuzima pojam “precision journalism” i prevodi ga s “precizno novinarstvo potkrijepljeno podacima”</a:t>
            </a:r>
          </a:p>
          <a:p>
            <a:r>
              <a:rPr lang="hr-HR" dirty="0"/>
              <a:t>Težište pritom leži na tome da se novinarima približe društvenoznanstveni </a:t>
            </a:r>
            <a:r>
              <a:rPr lang="pl-PL" dirty="0"/>
              <a:t>podaci. Prevelika je opasnost da se umjesto preciznog </a:t>
            </a:r>
            <a:r>
              <a:rPr lang="hr-HR" dirty="0"/>
              <a:t>novinarstva potkrijepljenog podacima, pogrešnim tumačenjem podataka proizvedu pogrešne informacije. Razmišljanja i radne navike novinara i društvenih znanstvenika previše se razlikuju. U novinarstvu je izražen nedostatak vremena i prikladnih financijskih resursa. Novinari su pod </a:t>
            </a:r>
            <a:r>
              <a:rPr lang="pl-PL" dirty="0"/>
              <a:t>stalnim pritiskom pisanja i selekcije.</a:t>
            </a:r>
            <a:endParaRPr lang="hr-HR" dirty="0"/>
          </a:p>
        </p:txBody>
      </p:sp>
    </p:spTree>
    <p:extLst>
      <p:ext uri="{BB962C8B-B14F-4D97-AF65-F5344CB8AC3E}">
        <p14:creationId xmlns:p14="http://schemas.microsoft.com/office/powerpoint/2010/main" val="3533182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C7D8A-DDE1-46FA-8E01-111D7835520F}"/>
              </a:ext>
            </a:extLst>
          </p:cNvPr>
          <p:cNvSpPr>
            <a:spLocks noGrp="1"/>
          </p:cNvSpPr>
          <p:nvPr>
            <p:ph type="title"/>
          </p:nvPr>
        </p:nvSpPr>
        <p:spPr/>
        <p:txBody>
          <a:bodyPr/>
          <a:lstStyle/>
          <a:p>
            <a:r>
              <a:rPr lang="hr-HR" dirty="0"/>
              <a:t>Spirala šutnje</a:t>
            </a:r>
          </a:p>
        </p:txBody>
      </p:sp>
      <p:sp>
        <p:nvSpPr>
          <p:cNvPr id="3" name="Content Placeholder 2">
            <a:extLst>
              <a:ext uri="{FF2B5EF4-FFF2-40B4-BE49-F238E27FC236}">
                <a16:creationId xmlns:a16="http://schemas.microsoft.com/office/drawing/2014/main" id="{6EEEA75A-1DF3-42B8-91C4-082F1BA3716E}"/>
              </a:ext>
            </a:extLst>
          </p:cNvPr>
          <p:cNvSpPr>
            <a:spLocks noGrp="1"/>
          </p:cNvSpPr>
          <p:nvPr>
            <p:ph idx="1"/>
          </p:nvPr>
        </p:nvSpPr>
        <p:spPr>
          <a:xfrm>
            <a:off x="221942" y="2139518"/>
            <a:ext cx="11762911" cy="4718482"/>
          </a:xfrm>
        </p:spPr>
        <p:txBody>
          <a:bodyPr>
            <a:noAutofit/>
          </a:bodyPr>
          <a:lstStyle/>
          <a:p>
            <a:r>
              <a:rPr lang="hr-HR" sz="1800" dirty="0"/>
              <a:t>Knjiga Theorie der Schweigespirale koju je postavila Elisabeth Noelle-Neumann (1991., prije toga 1980.) polazi od pretpostavke da se javno mnijenje temelji na nesvjesnoj težnji ljudi koji žive u nekoj zajednici da </a:t>
            </a:r>
            <a:r>
              <a:rPr lang="pl-PL" sz="1800" dirty="0"/>
              <a:t>dođu do zajedničkog suda i do suglasja. Konformnost se u nekom društvu </a:t>
            </a:r>
            <a:r>
              <a:rPr lang="hr-HR" sz="1800" dirty="0"/>
              <a:t>nagrađuje, dok se prijestup protiv suda oko kojeg postoji suglasje kažnjava. U svim ljudskim društvima moguće je utvrditi postojanje integracijskih postupaka koji počivaju na strahu pojedinca od omalovažavanja, ismijavanja </a:t>
            </a:r>
            <a:r>
              <a:rPr lang="pl-PL" sz="1800" dirty="0"/>
              <a:t>i izolacije. Taj strah od izolacije smatra se antropološkom konstantom.</a:t>
            </a:r>
          </a:p>
          <a:p>
            <a:r>
              <a:rPr lang="hr-HR" sz="1800" dirty="0"/>
              <a:t>Pritisak konformnosti, tj. pritisak radi priključivanja nekom mišljenju, uzrokuje društvenu integraciju. Prema Noelle-Neumann, “bez socijalne prirode, bez straha od izolacije ne može biti ni društva”. </a:t>
            </a:r>
          </a:p>
          <a:p>
            <a:r>
              <a:rPr lang="hr-HR" sz="1800" dirty="0"/>
              <a:t>Spirala šutnje znači: “Ljudi se ne žele izolirati, neprekidno promatraju svoju okolinu, mogu i do najfinijih nijansi registrirati što raste, </a:t>
            </a:r>
            <a:r>
              <a:rPr lang="pt-BR" sz="1800" dirty="0"/>
              <a:t>a </a:t>
            </a:r>
            <a:r>
              <a:rPr lang="hr-HR" sz="1800" dirty="0"/>
              <a:t>š</a:t>
            </a:r>
            <a:r>
              <a:rPr lang="pt-BR" sz="1800" dirty="0"/>
              <a:t>to opada. Tko vidi da njegovo mi</a:t>
            </a:r>
            <a:r>
              <a:rPr lang="hr-HR" sz="1800" dirty="0"/>
              <a:t>š</a:t>
            </a:r>
            <a:r>
              <a:rPr lang="pt-BR" sz="1800" dirty="0"/>
              <a:t>ljenje raste oja</a:t>
            </a:r>
            <a:r>
              <a:rPr lang="hr-HR" sz="1800" dirty="0"/>
              <a:t>č</a:t>
            </a:r>
            <a:r>
              <a:rPr lang="pt-BR" sz="1800" dirty="0"/>
              <a:t>an je, govori javno,</a:t>
            </a:r>
            <a:r>
              <a:rPr lang="hr-HR" sz="1800" dirty="0"/>
              <a:t> odbacuje oprez. Tko vidi da je njegovo mišljenje gubi tlo pod nogama, zapada u šutnju. Zato što neki govore javno, mogu se javno vidjeti, oni djeluju snažnijima negoli stvarno jesu, a drugi slabijima negoli stvarno </a:t>
            </a:r>
            <a:r>
              <a:rPr lang="pl-PL" sz="1800" dirty="0"/>
              <a:t>jesu. Nastaje optička i akustička varka o stvarnim većinskim odnosima, o stvarnim odnosima moći, pa tako jedni na ostale šire zarazu govora, a drugi </a:t>
            </a:r>
            <a:r>
              <a:rPr lang="hr-HR" sz="1800" dirty="0"/>
              <a:t>zarazu šutnje, sve dok jedno shvaćanje napokon ne propadne u potpunosti. </a:t>
            </a:r>
          </a:p>
        </p:txBody>
      </p:sp>
    </p:spTree>
    <p:extLst>
      <p:ext uri="{BB962C8B-B14F-4D97-AF65-F5344CB8AC3E}">
        <p14:creationId xmlns:p14="http://schemas.microsoft.com/office/powerpoint/2010/main" val="412602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32FDC4-466B-47AA-AB8E-8A3123A64FC0}"/>
              </a:ext>
            </a:extLst>
          </p:cNvPr>
          <p:cNvSpPr>
            <a:spLocks noGrp="1"/>
          </p:cNvSpPr>
          <p:nvPr>
            <p:ph idx="4294967295"/>
          </p:nvPr>
        </p:nvSpPr>
        <p:spPr>
          <a:xfrm>
            <a:off x="0" y="106532"/>
            <a:ext cx="10608816" cy="6542843"/>
          </a:xfrm>
        </p:spPr>
        <p:txBody>
          <a:bodyPr>
            <a:noAutofit/>
          </a:bodyPr>
          <a:lstStyle/>
          <a:p>
            <a:r>
              <a:rPr lang="hr-HR" dirty="0"/>
              <a:t>”Dakle, u tom procesu načelno vrijedi da se mišljenje koje se probija čini jačim negoli stvarno jest, čime se ono drugo mišljenje može suzbiti sve do jedne tvrde jezgre koja ga još</a:t>
            </a:r>
            <a:r>
              <a:rPr lang="el-GR" dirty="0"/>
              <a:t> </a:t>
            </a:r>
            <a:r>
              <a:rPr lang="hr-HR" dirty="0"/>
              <a:t>zastupa. Šutnjom nastaje izobličena slika o učestalosti mišljenja o kontroverznim temama. </a:t>
            </a:r>
          </a:p>
          <a:p>
            <a:r>
              <a:rPr lang="hr-HR" dirty="0"/>
              <a:t>Većina se vara o većini (“pluralistic ignorance”). Prema Noelle-Neumann, pojedincu je od vlastitoga mišljenja važnije to da se ne izolira. Pritisak izolacije prisiljava pojedinca da promatra i naslućuje gdje se nalazi većina, a gdje manjina glede pojedinih tema. Svoj sud o javnom mnijenju pojedinac stvara iz dvaju izvora: iz neposrednog </a:t>
            </a:r>
            <a:r>
              <a:rPr lang="pt-BR" dirty="0"/>
              <a:t>promatranja okoline s njenim signalima odobravanja i neodobravanja te iz</a:t>
            </a:r>
            <a:r>
              <a:rPr lang="hr-HR" dirty="0"/>
              <a:t> masovnih medija.</a:t>
            </a:r>
          </a:p>
          <a:p>
            <a:r>
              <a:rPr lang="hr-HR" dirty="0"/>
              <a:t>Tri su uvjeta pod kojima se može pokrenuti proces spirale šutnje: </a:t>
            </a:r>
          </a:p>
          <a:p>
            <a:r>
              <a:rPr lang="hr-HR" dirty="0"/>
              <a:t>1. Mora se raditi o područjima mišljenja i stavova koja su u gibanju, </a:t>
            </a:r>
            <a:r>
              <a:rPr lang="fi-FI" dirty="0"/>
              <a:t>na kojima nastaju mijene.</a:t>
            </a:r>
            <a:endParaRPr lang="hr-HR" dirty="0"/>
          </a:p>
          <a:p>
            <a:r>
              <a:rPr lang="fi-FI" dirty="0"/>
              <a:t>2. Mora se raditi o mi</a:t>
            </a:r>
            <a:r>
              <a:rPr lang="hr-HR" dirty="0"/>
              <a:t>š</a:t>
            </a:r>
            <a:r>
              <a:rPr lang="fi-FI" dirty="0"/>
              <a:t>ljenjima koja su</a:t>
            </a:r>
            <a:r>
              <a:rPr lang="hr-HR" dirty="0"/>
              <a:t> jednoznačno moralno označena i kod kojih se rasprava ne vodi oko </a:t>
            </a:r>
            <a:r>
              <a:rPr lang="pl-PL" dirty="0"/>
              <a:t>racionalno točne ili krive, već oko moralno dobre ili loše pozicije. </a:t>
            </a:r>
          </a:p>
          <a:p>
            <a:r>
              <a:rPr lang="pl-PL" dirty="0"/>
              <a:t>3. Mora </a:t>
            </a:r>
            <a:r>
              <a:rPr lang="hr-HR" dirty="0"/>
              <a:t>se raditi o procesima u kojima masovni mediji zauzimaju poziciju koja se može identificirati.</a:t>
            </a:r>
          </a:p>
        </p:txBody>
      </p:sp>
    </p:spTree>
    <p:extLst>
      <p:ext uri="{BB962C8B-B14F-4D97-AF65-F5344CB8AC3E}">
        <p14:creationId xmlns:p14="http://schemas.microsoft.com/office/powerpoint/2010/main" val="5348860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Istraživanje</a:t>
            </a:r>
          </a:p>
        </p:txBody>
      </p:sp>
      <p:sp>
        <p:nvSpPr>
          <p:cNvPr id="3" name="Content Placeholder 2"/>
          <p:cNvSpPr>
            <a:spLocks noGrp="1"/>
          </p:cNvSpPr>
          <p:nvPr>
            <p:ph idx="1"/>
          </p:nvPr>
        </p:nvSpPr>
        <p:spPr>
          <a:xfrm>
            <a:off x="174567" y="2044931"/>
            <a:ext cx="11629506" cy="4455622"/>
          </a:xfrm>
        </p:spPr>
        <p:txBody>
          <a:bodyPr>
            <a:normAutofit fontScale="92500" lnSpcReduction="20000"/>
          </a:bodyPr>
          <a:lstStyle/>
          <a:p>
            <a:r>
              <a:rPr lang="hr-HR" dirty="0"/>
              <a:t>Teorija spirale šutnje empirijski potječe od ankete provedene uoči izbora za Bundestag u jesen 1965. godine, a čiji se rezultati isprva nisu mogli objasniti (Noelle-Neumann 1996,13-16). CDU/CSU i SPD gotovo su šest mjeseci bili rame uz rame i prognoze nisu bile moguće. Što se tiče pretpostavki ispitanika o izbornom pobjedniku, početni rezultat u prosincu 1964. godine bio je izjednačen, ali kako se dan glasovanja približavao, sve se jasnije naziralo da se očekuje pobjeda vladajuće Unije (u kolovozu 1965. gotovo je 50 posto ispitanika očekivalo pobjedu Unije, a manje od 20 posto pobjedu SPD-a). Tek u posljednjem trenutku, kako to tumači Noelle-Neumann, došlo je do «konformističkog  efekta» («last-minute swing»), tj. opće očekivanje pobjede utjecalo je na ponašanje birača. </a:t>
            </a:r>
          </a:p>
          <a:p>
            <a:r>
              <a:rPr lang="hr-HR" dirty="0"/>
              <a:t>Na pitanje za koga će glasovati, ankete su u posljednja dva tjedna prije izbora  pokazale da je SPD u to vrijeme izgubio gotovo 5 posto, a CDU/CSU dobio gotovo 4  posto glasova, pa je s prednošću od 9 posto pobijedio na izborima (Noelle-Neumann 1991, 258). </a:t>
            </a:r>
          </a:p>
          <a:p>
            <a:r>
              <a:rPr lang="hr-HR" dirty="0"/>
              <a:t>Za Noelle-Neumann (1996, 19) to nije bilo nastojanje birača da budu na strani pobjednika, nego izražavanje njihova straha od izolacije zbog čega su se prilagodili mišljenju većine. </a:t>
            </a:r>
            <a:br>
              <a:rPr lang="hr-HR" dirty="0"/>
            </a:br>
            <a:endParaRPr lang="hr-HR" dirty="0"/>
          </a:p>
        </p:txBody>
      </p:sp>
    </p:spTree>
    <p:extLst>
      <p:ext uri="{BB962C8B-B14F-4D97-AF65-F5344CB8AC3E}">
        <p14:creationId xmlns:p14="http://schemas.microsoft.com/office/powerpoint/2010/main" val="3704551967"/>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245</TotalTime>
  <Words>2478</Words>
  <Application>Microsoft Office PowerPoint</Application>
  <PresentationFormat>Široki zaslon</PresentationFormat>
  <Paragraphs>70</Paragraphs>
  <Slides>17</Slides>
  <Notes>0</Notes>
  <HiddenSlides>0</HiddenSlides>
  <MMClips>0</MMClips>
  <ScaleCrop>false</ScaleCrop>
  <HeadingPairs>
    <vt:vector size="6" baseType="variant">
      <vt:variant>
        <vt:lpstr>Korišteni fontovi</vt:lpstr>
      </vt:variant>
      <vt:variant>
        <vt:i4>2</vt:i4>
      </vt:variant>
      <vt:variant>
        <vt:lpstr>Tema</vt:lpstr>
      </vt:variant>
      <vt:variant>
        <vt:i4>1</vt:i4>
      </vt:variant>
      <vt:variant>
        <vt:lpstr>Naslovi slajdova</vt:lpstr>
      </vt:variant>
      <vt:variant>
        <vt:i4>17</vt:i4>
      </vt:variant>
    </vt:vector>
  </HeadingPairs>
  <TitlesOfParts>
    <vt:vector size="20" baseType="lpstr">
      <vt:lpstr>Arial</vt:lpstr>
      <vt:lpstr>Trebuchet MS</vt:lpstr>
      <vt:lpstr>Berlin</vt:lpstr>
      <vt:lpstr>Noelle-Neuman i spirala šutnje</vt:lpstr>
      <vt:lpstr>Elisabeth Noelle-Neumann (1916-2010)</vt:lpstr>
      <vt:lpstr>Eksperiment s televizijom</vt:lpstr>
      <vt:lpstr>Načela novinarstva</vt:lpstr>
      <vt:lpstr>Teorije manipulacije</vt:lpstr>
      <vt:lpstr>Precizno novinarstvo potkrijepljeno podacima</vt:lpstr>
      <vt:lpstr>Spirala šutnje</vt:lpstr>
      <vt:lpstr>PowerPoint prezentacija</vt:lpstr>
      <vt:lpstr>Istraživanje</vt:lpstr>
      <vt:lpstr>PowerPoint prezentacija</vt:lpstr>
      <vt:lpstr>Istraživanje masovne komunikacije u Hrvatskoj (Peruško, Vozab; 2014)</vt:lpstr>
      <vt:lpstr>Institucionalni aspekti razvoja discipline u Hrvatskoj </vt:lpstr>
      <vt:lpstr>PowerPoint prezentacija</vt:lpstr>
      <vt:lpstr>Znanstveni časopisi o medijima</vt:lpstr>
      <vt:lpstr>PowerPoint prezentacija</vt:lpstr>
      <vt:lpstr>Metode istraživanja</vt:lpstr>
      <vt:lpstr>Teorije medija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Noelle Neuman</dc:title>
  <dc:creator>Tamara Kunić</dc:creator>
  <cp:lastModifiedBy>Danijel Jurković</cp:lastModifiedBy>
  <cp:revision>39</cp:revision>
  <dcterms:created xsi:type="dcterms:W3CDTF">2021-01-15T08:43:41Z</dcterms:created>
  <dcterms:modified xsi:type="dcterms:W3CDTF">2024-12-27T14:00:10Z</dcterms:modified>
</cp:coreProperties>
</file>