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B1B0B053-8327-4830-A9EC-AF48EF49C82F}" type="datetimeFigureOut">
              <a:rPr lang="sr-Latn-CS" smtClean="0"/>
              <a:t>2.3.2020.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B1B0B053-8327-4830-A9EC-AF48EF49C82F}" type="datetimeFigureOut">
              <a:rPr lang="sr-Latn-CS" smtClean="0"/>
              <a:t>2.3.2020.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B1B0B053-8327-4830-A9EC-AF48EF49C82F}" type="datetimeFigureOut">
              <a:rPr lang="sr-Latn-CS" smtClean="0"/>
              <a:t>2.3.2020.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B1B0B053-8327-4830-A9EC-AF48EF49C82F}" type="datetimeFigureOut">
              <a:rPr lang="sr-Latn-CS" smtClean="0"/>
              <a:t>2.3.2020.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B0B053-8327-4830-A9EC-AF48EF49C82F}" type="datetimeFigureOut">
              <a:rPr lang="sr-Latn-CS" smtClean="0"/>
              <a:t>2.3.2020.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B1B0B053-8327-4830-A9EC-AF48EF49C82F}" type="datetimeFigureOut">
              <a:rPr lang="sr-Latn-CS" smtClean="0"/>
              <a:t>2.3.2020.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B1B0B053-8327-4830-A9EC-AF48EF49C82F}" type="datetimeFigureOut">
              <a:rPr lang="sr-Latn-CS" smtClean="0"/>
              <a:t>2.3.2020.</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B1B0B053-8327-4830-A9EC-AF48EF49C82F}" type="datetimeFigureOut">
              <a:rPr lang="sr-Latn-CS" smtClean="0"/>
              <a:t>2.3.2020.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0B053-8327-4830-A9EC-AF48EF49C82F}" type="datetimeFigureOut">
              <a:rPr lang="sr-Latn-CS" smtClean="0"/>
              <a:t>2.3.2020.</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B0B053-8327-4830-A9EC-AF48EF49C82F}" type="datetimeFigureOut">
              <a:rPr lang="sr-Latn-CS" smtClean="0"/>
              <a:t>2.3.2020.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B0B053-8327-4830-A9EC-AF48EF49C82F}" type="datetimeFigureOut">
              <a:rPr lang="sr-Latn-CS" smtClean="0"/>
              <a:t>2.3.2020.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7EA2AA5-AB3B-4D42-8266-3ABB82BED95D}" type="slidenum">
              <a:rPr lang="hr-HR" smtClean="0"/>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B0B053-8327-4830-A9EC-AF48EF49C82F}" type="datetimeFigureOut">
              <a:rPr lang="sr-Latn-CS" smtClean="0"/>
              <a:t>2.3.2020.</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EA2AA5-AB3B-4D42-8266-3ABB82BED95D}"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85794"/>
            <a:ext cx="7772400" cy="4357717"/>
          </a:xfrm>
        </p:spPr>
        <p:txBody>
          <a:bodyPr/>
          <a:lstStyle/>
          <a:p>
            <a:r>
              <a:rPr lang="hr-HR" dirty="0" smtClean="0"/>
              <a:t>MATIČNE KNJIGE I DRUGO ARHIVSKO GRADIVO</a:t>
            </a:r>
            <a:endParaRPr lang="hr-H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lstStyle/>
          <a:p>
            <a:r>
              <a:rPr lang="hr-HR" dirty="0"/>
              <a:t>Gdje se čuvaju </a:t>
            </a:r>
            <a:r>
              <a:rPr lang="hr-HR" dirty="0" smtClean="0"/>
              <a:t>matice?</a:t>
            </a:r>
          </a:p>
          <a:p>
            <a:r>
              <a:rPr lang="hr-HR" dirty="0" smtClean="0"/>
              <a:t> </a:t>
            </a:r>
            <a:r>
              <a:rPr lang="hr-HR" dirty="0"/>
              <a:t>Osnovno pomagalo su dva vodiča – Pregled arhivskih fondova i zbirki RH (Zagreb, 2006) i Pregled arhivskih fondova i zbirki Državnog arhiva u Zagrebu (Zagreb, 2007). </a:t>
            </a:r>
            <a:endParaRPr lang="hr-HR" dirty="0" smtClean="0"/>
          </a:p>
          <a:p>
            <a:r>
              <a:rPr lang="hr-HR" dirty="0" smtClean="0"/>
              <a:t>Internet stranice nekih arhiva.</a:t>
            </a:r>
          </a:p>
          <a:p>
            <a:r>
              <a:rPr lang="hr-HR" dirty="0" smtClean="0"/>
              <a:t>Zagreb: sjeverna Hrvatska. Rijeka: Kvarner. Pazin: Istra. Zadar: Dalmacija osim Splita i Hvara. Dubrovnik: dubrovačko područje i Korčula.</a:t>
            </a:r>
            <a:endParaRPr lang="hr-H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43710"/>
          </a:xfrm>
        </p:spPr>
        <p:txBody>
          <a:bodyPr>
            <a:normAutofit fontScale="92500" lnSpcReduction="10000"/>
          </a:bodyPr>
          <a:lstStyle/>
          <a:p>
            <a:r>
              <a:rPr lang="hr-HR" dirty="0" smtClean="0"/>
              <a:t>Hrvatski državni arhiv - središnja arhivska institucija </a:t>
            </a:r>
            <a:r>
              <a:rPr lang="hr-HR" dirty="0"/>
              <a:t>u Hrvatskoj. </a:t>
            </a:r>
            <a:endParaRPr lang="hr-HR" dirty="0" smtClean="0"/>
          </a:p>
          <a:p>
            <a:r>
              <a:rPr lang="hr-HR" dirty="0" smtClean="0"/>
              <a:t>Osnovan </a:t>
            </a:r>
            <a:r>
              <a:rPr lang="hr-HR" dirty="0"/>
              <a:t>je 1774. </a:t>
            </a:r>
            <a:r>
              <a:rPr lang="hr-HR" dirty="0" smtClean="0"/>
              <a:t>godine.</a:t>
            </a:r>
          </a:p>
          <a:p>
            <a:r>
              <a:rPr lang="hr-HR" dirty="0"/>
              <a:t>U HDA se čuvaju dokumenti iz razdoblja hrvatske narodne dinastije (10.-11. stoljeće), zatim razdoblja hrvatsko-ugarske državne zajednice (11. – 16. stoljeće), saborske spise, zapisnike i zakone (16.-20. stoljeće), spise Kraljevskog Ugarskog namjesničkog vijeća (18.-19. stoljeće), arhive upravnih organa, županija, gradova, slobodnih općina, sudova, komora, vojne arhive, matične knjge, obiteljske arhive i zbirke itd. Nadležnost HDA proteže se na cijeli hrvatski teritorij ako je ciječ o građi koja se odnosi na cijeli ili veći dio državnog teritorija.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a:t>Državni arhiv u Zagrebu osnovan je 1947. godine i čuva građu najvećim </a:t>
            </a:r>
            <a:r>
              <a:rPr lang="hr-HR" dirty="0" smtClean="0"/>
              <a:t>dijelom </a:t>
            </a:r>
            <a:r>
              <a:rPr lang="hr-HR" dirty="0"/>
              <a:t>iz posljednih sto godina. </a:t>
            </a:r>
            <a:endParaRPr lang="hr-HR" dirty="0" smtClean="0"/>
          </a:p>
          <a:p>
            <a:r>
              <a:rPr lang="hr-HR" dirty="0"/>
              <a:t>Arhiv Prvostolnog </a:t>
            </a:r>
            <a:r>
              <a:rPr lang="hr-HR" dirty="0" smtClean="0"/>
              <a:t>kaptola.</a:t>
            </a:r>
          </a:p>
          <a:p>
            <a:r>
              <a:rPr lang="hr-HR" dirty="0" smtClean="0"/>
              <a:t>Arhiv HAZU.</a:t>
            </a:r>
          </a:p>
          <a:p>
            <a:r>
              <a:rPr lang="hr-HR" dirty="0" smtClean="0"/>
              <a:t>Nadbiskupski arhiv.</a:t>
            </a:r>
          </a:p>
          <a:p>
            <a:r>
              <a:rPr lang="hr-HR" dirty="0"/>
              <a:t>Državni arhiv u </a:t>
            </a:r>
            <a:r>
              <a:rPr lang="hr-HR" dirty="0" smtClean="0"/>
              <a:t>Dubrovniku </a:t>
            </a:r>
            <a:r>
              <a:rPr lang="hr-HR" dirty="0"/>
              <a:t>nastavlja tradiciju arhiva Dubrovačke Republike</a:t>
            </a:r>
            <a:r>
              <a:rPr lang="hr-HR" dirty="0" smtClean="0"/>
              <a:t>.</a:t>
            </a:r>
          </a:p>
          <a:p>
            <a:r>
              <a:rPr lang="hr-HR" dirty="0"/>
              <a:t>Državni arhiv u Zadru vuče korijene iz 1625. godine</a:t>
            </a:r>
            <a:r>
              <a:rPr lang="hr-HR" dirty="0" smtClean="0"/>
              <a:t>.</a:t>
            </a:r>
          </a:p>
          <a:p>
            <a:r>
              <a:rPr lang="hr-HR" dirty="0"/>
              <a:t>Državni arhiv u Rijeci osnovan je 1925. </a:t>
            </a:r>
            <a:r>
              <a:rPr lang="hr-HR" dirty="0" smtClean="0"/>
              <a:t>godine.</a:t>
            </a:r>
            <a:endParaRPr lang="hr-H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lstStyle/>
          <a:p>
            <a:r>
              <a:rPr lang="hr-HR" dirty="0"/>
              <a:t>Državni arhiv u Varaždinu osnovan je 1950. godine i sadrži građu od 13. stoljeća nadalje</a:t>
            </a:r>
            <a:r>
              <a:rPr lang="hr-HR" dirty="0" smtClean="0"/>
              <a:t>.</a:t>
            </a:r>
          </a:p>
          <a:p>
            <a:r>
              <a:rPr lang="hr-HR" dirty="0" smtClean="0"/>
              <a:t>Arhivi u većim gradovima, biskupski i samostanski arhivi.</a:t>
            </a:r>
          </a:p>
          <a:p>
            <a:r>
              <a:rPr lang="hr-HR" dirty="0"/>
              <a:t>Arhive imaju i neke biblioteke, muzeji i instituti</a:t>
            </a:r>
            <a:r>
              <a:rPr lang="hr-HR" dirty="0" smtClean="0"/>
              <a:t>.</a:t>
            </a:r>
          </a:p>
          <a:p>
            <a:r>
              <a:rPr lang="hr-HR" dirty="0"/>
              <a:t>Prema jednom podatku, u HDA se čuva 2128 matičnih knjiga iz razdoblja 17.-19. stoljeće.</a:t>
            </a:r>
          </a:p>
          <a:p>
            <a:endParaRPr lang="hr-H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Što nakon matičnih knjiga?</a:t>
            </a:r>
            <a:endParaRPr lang="hr-HR" b="1" dirty="0"/>
          </a:p>
        </p:txBody>
      </p:sp>
      <p:sp>
        <p:nvSpPr>
          <p:cNvPr id="3" name="Content Placeholder 2"/>
          <p:cNvSpPr>
            <a:spLocks noGrp="1"/>
          </p:cNvSpPr>
          <p:nvPr>
            <p:ph idx="1"/>
          </p:nvPr>
        </p:nvSpPr>
        <p:spPr/>
        <p:txBody>
          <a:bodyPr/>
          <a:lstStyle/>
          <a:p>
            <a:r>
              <a:rPr lang="hr-HR" dirty="0"/>
              <a:t>Kako istraživati po matičnim knjigama</a:t>
            </a:r>
            <a:r>
              <a:rPr lang="hr-HR" dirty="0" smtClean="0"/>
              <a:t>?</a:t>
            </a:r>
          </a:p>
          <a:p>
            <a:r>
              <a:rPr lang="hr-HR" dirty="0" smtClean="0"/>
              <a:t>Iz prošlosti u sadašnjost: upis smrti, vjenčanja pa rođenja.</a:t>
            </a:r>
          </a:p>
          <a:p>
            <a:r>
              <a:rPr lang="hr-HR" dirty="0" smtClean="0"/>
              <a:t>Lociranje mjesta rođenja/vjenčanja/smrti.</a:t>
            </a:r>
          </a:p>
          <a:p>
            <a:r>
              <a:rPr lang="hr-HR" dirty="0" smtClean="0"/>
              <a:t>Određivanje kojoj je župi neko mjesto pripadalo – da se mogu pronaći odgovarajuće matične knjige.</a:t>
            </a:r>
            <a:endParaRPr lang="hr-H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smtClean="0"/>
              <a:t>Vinko Sabljar: </a:t>
            </a:r>
            <a:r>
              <a:rPr lang="hr-HR" i="1" dirty="0"/>
              <a:t>Miestopisni riečnik kraljevinah Dalmacije, Hervatske i </a:t>
            </a:r>
            <a:r>
              <a:rPr lang="hr-HR" i="1" dirty="0" smtClean="0"/>
              <a:t>Slavonije </a:t>
            </a:r>
            <a:r>
              <a:rPr lang="hr-HR" dirty="0" smtClean="0"/>
              <a:t>(Zagreb, 1866.)</a:t>
            </a:r>
          </a:p>
          <a:p>
            <a:r>
              <a:rPr lang="hr-HR" dirty="0"/>
              <a:t>Državni zavod za </a:t>
            </a:r>
            <a:r>
              <a:rPr lang="hr-HR" dirty="0" smtClean="0"/>
              <a:t>statistiku: </a:t>
            </a:r>
            <a:r>
              <a:rPr lang="hr-HR" i="1" dirty="0"/>
              <a:t>Imenik naselja </a:t>
            </a:r>
            <a:r>
              <a:rPr lang="hr-HR" i="1" dirty="0" smtClean="0"/>
              <a:t>RH </a:t>
            </a:r>
            <a:r>
              <a:rPr lang="hr-HR" dirty="0" smtClean="0"/>
              <a:t>(2001.), </a:t>
            </a:r>
            <a:r>
              <a:rPr lang="hr-HR" i="1" dirty="0"/>
              <a:t>Sistematski popis naselja po županijama i </a:t>
            </a:r>
            <a:r>
              <a:rPr lang="hr-HR" i="1" dirty="0" smtClean="0"/>
              <a:t>gradovima/općinama </a:t>
            </a:r>
            <a:r>
              <a:rPr lang="hr-HR" dirty="0" smtClean="0"/>
              <a:t>(2001.)</a:t>
            </a:r>
          </a:p>
          <a:p>
            <a:r>
              <a:rPr lang="hr-HR" dirty="0" smtClean="0"/>
              <a:t>Mirko Korenčić: </a:t>
            </a:r>
            <a:r>
              <a:rPr lang="hr-HR" i="1" dirty="0"/>
              <a:t>Naselja i stanovništvo SR Hrvatske 1857 – 1971</a:t>
            </a:r>
            <a:r>
              <a:rPr lang="hr-HR" i="1" dirty="0" smtClean="0"/>
              <a:t>. </a:t>
            </a:r>
            <a:r>
              <a:rPr lang="hr-HR" dirty="0" smtClean="0"/>
              <a:t>(1979.)</a:t>
            </a:r>
          </a:p>
          <a:p>
            <a:r>
              <a:rPr lang="hr-HR" i="1" dirty="0"/>
              <a:t>Opći šematizam Katoličke crkve u Jugoslaviji </a:t>
            </a:r>
            <a:r>
              <a:rPr lang="hr-HR" dirty="0"/>
              <a:t>(Zagreb, 1975</a:t>
            </a:r>
            <a:r>
              <a:rPr lang="hr-HR" dirty="0" smtClean="0"/>
              <a:t>).</a:t>
            </a:r>
          </a:p>
          <a:p>
            <a:r>
              <a:rPr lang="hr-HR" i="1" dirty="0"/>
              <a:t>Šematizam Zagrebačke </a:t>
            </a:r>
            <a:r>
              <a:rPr lang="hr-HR" i="1" dirty="0" smtClean="0"/>
              <a:t>nadbiskupije </a:t>
            </a:r>
            <a:r>
              <a:rPr lang="hr-HR" dirty="0" smtClean="0"/>
              <a:t>(1966.)</a:t>
            </a:r>
            <a:endParaRPr lang="hr-H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normAutofit lnSpcReduction="10000"/>
          </a:bodyPr>
          <a:lstStyle/>
          <a:p>
            <a:r>
              <a:rPr lang="hr-HR" dirty="0" smtClean="0"/>
              <a:t>Daljnji izazovi u istraživanju</a:t>
            </a:r>
          </a:p>
          <a:p>
            <a:r>
              <a:rPr lang="hr-HR" dirty="0" smtClean="0"/>
              <a:t>Mijenjanje župe</a:t>
            </a:r>
          </a:p>
          <a:p>
            <a:r>
              <a:rPr lang="hr-HR" dirty="0" smtClean="0"/>
              <a:t>Krajem </a:t>
            </a:r>
            <a:r>
              <a:rPr lang="hr-HR" dirty="0"/>
              <a:t>19. stoljeća pri popisu stanovništva u Hrvatskoj se svaka treća osoba zatekla izvan mjesta rođenja</a:t>
            </a:r>
            <a:r>
              <a:rPr lang="hr-HR" dirty="0" smtClean="0"/>
              <a:t>.</a:t>
            </a:r>
          </a:p>
          <a:p>
            <a:r>
              <a:rPr lang="hr-HR" dirty="0" smtClean="0"/>
              <a:t>Razlikovanje </a:t>
            </a:r>
            <a:r>
              <a:rPr lang="hr-HR" dirty="0"/>
              <a:t>jednakih imena unutar veće </a:t>
            </a:r>
            <a:r>
              <a:rPr lang="hr-HR" dirty="0" smtClean="0"/>
              <a:t>obitelji</a:t>
            </a:r>
            <a:endParaRPr lang="hr-HR" dirty="0"/>
          </a:p>
          <a:p>
            <a:r>
              <a:rPr lang="hr-HR" dirty="0" smtClean="0"/>
              <a:t>Na istom kućnom broju živi po nekoliko generacija proširene obitelji (ocat, majka, njihovi sinoovi sa ženama i djecom).</a:t>
            </a:r>
          </a:p>
          <a:p>
            <a:r>
              <a:rPr lang="hr-HR" dirty="0" smtClean="0"/>
              <a:t>Čest </a:t>
            </a:r>
            <a:r>
              <a:rPr lang="hr-HR" dirty="0"/>
              <a:t>je bio slučaj da se prvome sinu daje djedovo </a:t>
            </a:r>
            <a:r>
              <a:rPr lang="hr-HR" dirty="0" smtClean="0"/>
              <a:t>ime.</a:t>
            </a:r>
            <a:endParaRPr lang="hr-H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lstStyle/>
          <a:p>
            <a:r>
              <a:rPr lang="hr-HR" dirty="0"/>
              <a:t>Status animarum</a:t>
            </a:r>
          </a:p>
          <a:p>
            <a:r>
              <a:rPr lang="hr-HR" dirty="0"/>
              <a:t>Matice rođenih, vjenčanih i umrlih imaju javno-pravnu dokaznu snagu, a Status animarum je interna župna statistika. Zakon iz 1946. godine nije zahtijevao od župa da državi predaju i taj tip knjiga. Zato se većina tih knjiga nalazi u župnim urednima</a:t>
            </a:r>
            <a:r>
              <a:rPr lang="hr-HR" dirty="0" smtClean="0"/>
              <a:t>.</a:t>
            </a:r>
          </a:p>
          <a:p>
            <a:r>
              <a:rPr lang="hr-HR" dirty="0" smtClean="0"/>
              <a:t>Podatci iz toga tipa knjige mogu uštedjeti mnogo vremena prilikom istraživanja.</a:t>
            </a:r>
          </a:p>
          <a:p>
            <a:r>
              <a:rPr lang="hr-HR" dirty="0"/>
              <a:t>Knjiga se za župu vodila po selima, a u sklopu sela po kućanstvima tj. kućnim brojevima.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286544"/>
          </a:xfrm>
        </p:spPr>
        <p:txBody>
          <a:bodyPr/>
          <a:lstStyle/>
          <a:p>
            <a:r>
              <a:rPr lang="hr-HR" dirty="0" smtClean="0"/>
              <a:t>Primjer </a:t>
            </a:r>
          </a:p>
          <a:p>
            <a:r>
              <a:rPr lang="hr-HR" dirty="0"/>
              <a:t>J</a:t>
            </a:r>
            <a:r>
              <a:rPr lang="hr-HR" dirty="0" smtClean="0"/>
              <a:t>edna </a:t>
            </a:r>
            <a:r>
              <a:rPr lang="hr-HR" dirty="0"/>
              <a:t>stranica Status animaruma iz 19. stoljeća za župu Sveti Križ Začretje. </a:t>
            </a:r>
            <a:endParaRPr lang="hr-HR" dirty="0" smtClean="0"/>
          </a:p>
          <a:p>
            <a:r>
              <a:rPr lang="hr-HR" dirty="0"/>
              <a:t>O</a:t>
            </a:r>
            <a:r>
              <a:rPr lang="hr-HR" dirty="0" smtClean="0"/>
              <a:t>bitelj </a:t>
            </a:r>
            <a:r>
              <a:rPr lang="hr-HR" dirty="0"/>
              <a:t>Habulinec iz sela Jurjevca, kućni broj </a:t>
            </a:r>
            <a:r>
              <a:rPr lang="hr-HR" dirty="0" smtClean="0"/>
              <a:t>5.</a:t>
            </a:r>
          </a:p>
          <a:p>
            <a:r>
              <a:rPr lang="hr-HR" dirty="0" smtClean="0"/>
              <a:t>Rubrika </a:t>
            </a:r>
            <a:r>
              <a:rPr lang="hr-HR" dirty="0"/>
              <a:t>Slovo </a:t>
            </a:r>
            <a:r>
              <a:rPr lang="hr-HR" dirty="0" smtClean="0"/>
              <a:t>obiteljsko</a:t>
            </a:r>
          </a:p>
          <a:p>
            <a:r>
              <a:rPr lang="hr-HR" dirty="0" smtClean="0"/>
              <a:t>Zapis </a:t>
            </a:r>
            <a:r>
              <a:rPr lang="hr-HR" dirty="0"/>
              <a:t>na jednoj stranici obuhvaća 44 osobe iz četiri generacije u razdoblju od 1807. do 1911. godine</a:t>
            </a:r>
            <a:r>
              <a:rPr lang="hr-HR" dirty="0" smtClean="0"/>
              <a:t>.</a:t>
            </a:r>
          </a:p>
          <a:p>
            <a:r>
              <a:rPr lang="hr-HR" dirty="0"/>
              <a:t>Za sve su osobe na stranici upisnai datumi rođenja i smrti, a za većinu i datumi vjenčanja.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286544"/>
          </a:xfrm>
        </p:spPr>
        <p:txBody>
          <a:bodyPr/>
          <a:lstStyle/>
          <a:p>
            <a:r>
              <a:rPr lang="hr-HR" dirty="0" smtClean="0"/>
              <a:t>Kanonske vizitacije</a:t>
            </a:r>
          </a:p>
          <a:p>
            <a:r>
              <a:rPr lang="hr-HR" dirty="0" smtClean="0"/>
              <a:t>Redoviti </a:t>
            </a:r>
            <a:r>
              <a:rPr lang="hr-HR" dirty="0"/>
              <a:t>obilasci župa koje su provodile ovlaštene osobe prema crkvenim propisima tj. kanonima</a:t>
            </a:r>
            <a:r>
              <a:rPr lang="hr-HR" dirty="0" smtClean="0"/>
              <a:t>.</a:t>
            </a:r>
          </a:p>
          <a:p>
            <a:r>
              <a:rPr lang="hr-HR" i="1" dirty="0"/>
              <a:t>Vizitacije Zagrebačke (nad)biskupije 1615-1913</a:t>
            </a:r>
            <a:r>
              <a:rPr lang="hr-HR" i="1" dirty="0" smtClean="0"/>
              <a:t>.</a:t>
            </a:r>
            <a:endParaRPr lang="hr-HR" dirty="0" smtClean="0"/>
          </a:p>
          <a:p>
            <a:endParaRPr lang="hr-HR"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b="1" dirty="0"/>
              <a:t>O matičnim </a:t>
            </a:r>
            <a:r>
              <a:rPr lang="hr-HR" b="1" dirty="0" smtClean="0"/>
              <a:t>knjigama</a:t>
            </a:r>
            <a:endParaRPr lang="hr-HR" dirty="0"/>
          </a:p>
        </p:txBody>
      </p:sp>
      <p:sp>
        <p:nvSpPr>
          <p:cNvPr id="3" name="Content Placeholder 2"/>
          <p:cNvSpPr>
            <a:spLocks noGrp="1"/>
          </p:cNvSpPr>
          <p:nvPr>
            <p:ph idx="1"/>
          </p:nvPr>
        </p:nvSpPr>
        <p:spPr>
          <a:xfrm>
            <a:off x="457200" y="1600200"/>
            <a:ext cx="8229600" cy="5043510"/>
          </a:xfrm>
        </p:spPr>
        <p:txBody>
          <a:bodyPr>
            <a:normAutofit lnSpcReduction="10000"/>
          </a:bodyPr>
          <a:lstStyle/>
          <a:p>
            <a:r>
              <a:rPr lang="hr-HR" dirty="0"/>
              <a:t>Definicija – matične su knjige javne isprave koje pravovaljano dokazuju rođenje, odnosno krštenje, vjenčanje, smrt i neka druga osobna stanja ljudi. </a:t>
            </a:r>
            <a:endParaRPr lang="hr-HR" dirty="0" smtClean="0"/>
          </a:p>
          <a:p>
            <a:r>
              <a:rPr lang="hr-HR" dirty="0" smtClean="0"/>
              <a:t>Opći </a:t>
            </a:r>
            <a:r>
              <a:rPr lang="hr-HR" dirty="0"/>
              <a:t>propis o vođenju matica za cijelu Katoličku crkvu odredio je Tridentski crkveni sabor (1545. – 1563.). Prema njemu svaki je župnik dobio zadaću voditi i čuvati knjige krštenih i vjenčanih kao i pomoćnu knjigu Status animarum, što je bio registar članova vjerske općine po obiteljima za neko područje.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lstStyle/>
          <a:p>
            <a:r>
              <a:rPr lang="hr-HR" dirty="0"/>
              <a:t>Izvori za dalju </a:t>
            </a:r>
            <a:r>
              <a:rPr lang="hr-HR" dirty="0" smtClean="0"/>
              <a:t>prošlost</a:t>
            </a:r>
          </a:p>
          <a:p>
            <a:r>
              <a:rPr lang="hr-HR" dirty="0"/>
              <a:t>Izvori za povijest o hrvatskim prezimenima za 17., ali i ranija stoljeća su razni urbari, popisi kraljevskog poreza zvan dika i crkvenih desetina (zvanih decima), od kojih neki datiraju još u 15. stoljeće</a:t>
            </a:r>
            <a:r>
              <a:rPr lang="hr-HR" dirty="0" smtClean="0"/>
              <a:t>.</a:t>
            </a:r>
          </a:p>
          <a:p>
            <a:r>
              <a:rPr lang="hr-HR" dirty="0" smtClean="0"/>
              <a:t>Uzimati s velikom dozom opreza.</a:t>
            </a:r>
          </a:p>
          <a:p>
            <a:r>
              <a:rPr lang="hr-HR" dirty="0" smtClean="0"/>
              <a:t>Teškoće u svladavanju teksta. Jakov Stipišić: </a:t>
            </a:r>
            <a:r>
              <a:rPr lang="hr-HR" i="1" dirty="0"/>
              <a:t>Pomoćne povijesne znanosti u teoriji i praksi </a:t>
            </a:r>
            <a:r>
              <a:rPr lang="hr-HR" dirty="0" smtClean="0"/>
              <a:t>(1985.)</a:t>
            </a:r>
            <a:endParaRPr lang="hr-HR" dirty="0"/>
          </a:p>
          <a:p>
            <a:endParaRPr lang="hr-H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500858"/>
          </a:xfrm>
        </p:spPr>
        <p:txBody>
          <a:bodyPr>
            <a:normAutofit fontScale="92500" lnSpcReduction="10000"/>
          </a:bodyPr>
          <a:lstStyle/>
          <a:p>
            <a:r>
              <a:rPr lang="hr-HR" dirty="0" smtClean="0"/>
              <a:t>Urbari</a:t>
            </a:r>
          </a:p>
          <a:p>
            <a:r>
              <a:rPr lang="hr-HR" dirty="0" smtClean="0"/>
              <a:t>Zbirke </a:t>
            </a:r>
            <a:r>
              <a:rPr lang="hr-HR" dirty="0"/>
              <a:t>propisa kojima su se uređivali odnosi vlastelina i kmetova te njihove dužnosti jednih prema drugima</a:t>
            </a:r>
            <a:r>
              <a:rPr lang="hr-HR" dirty="0" smtClean="0"/>
              <a:t>.</a:t>
            </a:r>
          </a:p>
          <a:p>
            <a:r>
              <a:rPr lang="hr-HR" dirty="0" smtClean="0"/>
              <a:t>U tipičnim urbarima popisane su </a:t>
            </a:r>
            <a:r>
              <a:rPr lang="hr-HR" dirty="0"/>
              <a:t>kmetske obitelji, njihove zemlje i selišta kao i dužnosti prema zemaljskom gospodaru tj. vlastelinu</a:t>
            </a:r>
            <a:r>
              <a:rPr lang="hr-HR" dirty="0" smtClean="0"/>
              <a:t>.</a:t>
            </a:r>
          </a:p>
          <a:p>
            <a:r>
              <a:rPr lang="hr-HR" dirty="0" smtClean="0"/>
              <a:t>Mogu samo djelomično biti izvor za rodoslovna istraživanja – navode se </a:t>
            </a:r>
            <a:r>
              <a:rPr lang="hr-HR" dirty="0"/>
              <a:t>samo starješine kućanstava, a nema ni podataka o rođenju, vjenčanju i smrti</a:t>
            </a:r>
            <a:r>
              <a:rPr lang="hr-HR" dirty="0" smtClean="0"/>
              <a:t>.</a:t>
            </a:r>
          </a:p>
          <a:p>
            <a:r>
              <a:rPr lang="hr-HR" dirty="0" smtClean="0"/>
              <a:t>Radoslav Lopašić: </a:t>
            </a:r>
            <a:r>
              <a:rPr lang="hr-HR" i="1" dirty="0" smtClean="0"/>
              <a:t>Hrvatski </a:t>
            </a:r>
            <a:r>
              <a:rPr lang="hr-HR" i="1" dirty="0"/>
              <a:t>urbari – Urbaria lingua croata conscripta (Urbari pisani hrvatskim jezikom)</a:t>
            </a:r>
            <a:r>
              <a:rPr lang="hr-HR" dirty="0"/>
              <a:t> sv. I</a:t>
            </a:r>
            <a:r>
              <a:rPr lang="hr-HR" dirty="0" smtClean="0"/>
              <a:t>. (Zagreb, </a:t>
            </a:r>
            <a:r>
              <a:rPr lang="hr-HR" dirty="0"/>
              <a:t>1896</a:t>
            </a:r>
            <a:r>
              <a:rPr lang="hr-HR" dirty="0" smtClean="0"/>
              <a:t>.) </a:t>
            </a:r>
            <a:endParaRPr lang="hr-H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smtClean="0"/>
              <a:t>Popisi crkvenih desetina</a:t>
            </a:r>
          </a:p>
          <a:p>
            <a:r>
              <a:rPr lang="hr-HR" dirty="0"/>
              <a:t>Josip Adamček i Ivan </a:t>
            </a:r>
            <a:r>
              <a:rPr lang="hr-HR" dirty="0" smtClean="0"/>
              <a:t>Kampuš: </a:t>
            </a:r>
            <a:r>
              <a:rPr lang="hr-HR" i="1" dirty="0"/>
              <a:t>Popisi i obračuni poreza u Hrvatskoj u XV. i XVI. stoljeću </a:t>
            </a:r>
            <a:r>
              <a:rPr lang="hr-HR" dirty="0"/>
              <a:t>(</a:t>
            </a:r>
            <a:r>
              <a:rPr lang="hr-HR" dirty="0" smtClean="0"/>
              <a:t>1976.)</a:t>
            </a:r>
          </a:p>
          <a:p>
            <a:r>
              <a:rPr lang="hr-HR" dirty="0" smtClean="0"/>
              <a:t> </a:t>
            </a:r>
            <a:r>
              <a:rPr lang="hr-HR" dirty="0"/>
              <a:t>Knjiga ima 667 stranica i donosi popise kraljevskog poreza u periodu od 1470. do 1600. godine. Najopsežniji je onaj iz 1598. godine. Naslov mu je Conscriptiones dicarum, tomus I ili Popisi kraljevskog poreza, knjiga I. Smatra se prvim popisom stanovništva u Hrvatskoj. Odnosio se na bansku Hrvatsku, tzv. ostatke ostataka ili preciznije varaždinsku županiju, uz ostatke Križevačke i Zagrebačke.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a:t>Povijesni spomenici, monografije, </a:t>
            </a:r>
            <a:r>
              <a:rPr lang="hr-HR" dirty="0" smtClean="0"/>
              <a:t>zbornici</a:t>
            </a:r>
          </a:p>
          <a:p>
            <a:r>
              <a:rPr lang="hr-HR" dirty="0" smtClean="0"/>
              <a:t>Serija </a:t>
            </a:r>
            <a:r>
              <a:rPr lang="hr-HR" dirty="0"/>
              <a:t>Zaključci Hrvatskog sabora, koje je od 1958. godine krenuo izdavati Državni arhiv Hrvatske, </a:t>
            </a:r>
            <a:r>
              <a:rPr lang="hr-HR" dirty="0" smtClean="0"/>
              <a:t>kao i serija </a:t>
            </a:r>
            <a:r>
              <a:rPr lang="hr-HR" dirty="0"/>
              <a:t>Hrvatske kraljevinske konferencije</a:t>
            </a:r>
            <a:r>
              <a:rPr lang="hr-HR" dirty="0" smtClean="0"/>
              <a:t>.</a:t>
            </a:r>
          </a:p>
          <a:p>
            <a:r>
              <a:rPr lang="hr-HR" i="1" dirty="0"/>
              <a:t>Sisak u obrani od Turaka – izbor građe 1543. – 1597. </a:t>
            </a:r>
            <a:r>
              <a:rPr lang="hr-HR" dirty="0"/>
              <a:t>(Zagreb, 1993</a:t>
            </a:r>
            <a:r>
              <a:rPr lang="hr-HR" dirty="0" smtClean="0"/>
              <a:t>.).</a:t>
            </a:r>
          </a:p>
          <a:p>
            <a:r>
              <a:rPr lang="hr-HR" dirty="0"/>
              <a:t>Emil </a:t>
            </a:r>
            <a:r>
              <a:rPr lang="hr-HR" dirty="0" smtClean="0"/>
              <a:t>Laszowski: </a:t>
            </a:r>
            <a:r>
              <a:rPr lang="hr-HR" i="1" dirty="0" smtClean="0"/>
              <a:t>Povijesni </a:t>
            </a:r>
            <a:r>
              <a:rPr lang="hr-HR" i="1" dirty="0"/>
              <a:t>spomenici plem. općine </a:t>
            </a:r>
            <a:r>
              <a:rPr lang="hr-HR" i="1" dirty="0" smtClean="0"/>
              <a:t>Turopolje</a:t>
            </a:r>
            <a:r>
              <a:rPr lang="hr-HR" dirty="0" smtClean="0"/>
              <a:t>.</a:t>
            </a:r>
          </a:p>
          <a:p>
            <a:r>
              <a:rPr lang="hr-HR" dirty="0"/>
              <a:t>Monumenta Habsburgica – Habsburški spomenici kraljevina Hrvatske, Dalmacije i Slavonije, I-IV. (Zagreb, 1914.).</a:t>
            </a:r>
            <a:endParaRPr lang="hr-HR" i="1" dirty="0"/>
          </a:p>
          <a:p>
            <a:endParaRPr lang="hr-H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14313"/>
            <a:ext cx="8229600" cy="6429375"/>
          </a:xfrm>
        </p:spPr>
        <p:txBody>
          <a:bodyPr>
            <a:normAutofit/>
          </a:bodyPr>
          <a:lstStyle/>
          <a:p>
            <a:r>
              <a:rPr lang="hr-HR" dirty="0"/>
              <a:t>Monumenta Habsburgica – Habsburški spomenici kraljevina Hrvatske, Dalmacije i Slavonije, I-IV. (Zagreb, 1914</a:t>
            </a:r>
            <a:r>
              <a:rPr lang="hr-HR" dirty="0" smtClean="0"/>
              <a:t>.).</a:t>
            </a:r>
          </a:p>
          <a:p>
            <a:r>
              <a:rPr lang="hr-HR" dirty="0"/>
              <a:t>Ivan Krstitelj </a:t>
            </a:r>
            <a:r>
              <a:rPr lang="hr-HR" dirty="0" smtClean="0"/>
              <a:t>Tkalčević: </a:t>
            </a:r>
            <a:r>
              <a:rPr lang="hr-HR" i="1" dirty="0" smtClean="0"/>
              <a:t>Monumenta </a:t>
            </a:r>
            <a:r>
              <a:rPr lang="hr-HR" i="1" dirty="0"/>
              <a:t>historica liberae regiae civitatis Zagrebiae </a:t>
            </a:r>
            <a:r>
              <a:rPr lang="hr-HR" dirty="0"/>
              <a:t>ili </a:t>
            </a:r>
            <a:r>
              <a:rPr lang="hr-HR" i="1" dirty="0"/>
              <a:t>Povijesni spomenici slobodnog kr. grada Zagreba </a:t>
            </a:r>
            <a:r>
              <a:rPr lang="hr-HR" dirty="0"/>
              <a:t>(Zagreb, 1889</a:t>
            </a:r>
            <a:r>
              <a:rPr lang="hr-HR" dirty="0" smtClean="0"/>
              <a:t>.).</a:t>
            </a:r>
          </a:p>
          <a:p>
            <a:r>
              <a:rPr lang="hr-HR" dirty="0" smtClean="0"/>
              <a:t>Stjepan Krivošić: </a:t>
            </a:r>
            <a:r>
              <a:rPr lang="hr-HR" i="1" dirty="0"/>
              <a:t>Zagreb i njegovo stanovništvo od najstarijih vremena do sredine 19. stoljeća </a:t>
            </a:r>
            <a:r>
              <a:rPr lang="hr-HR" dirty="0"/>
              <a:t>(Zagreb, 1981</a:t>
            </a:r>
            <a:r>
              <a:rPr lang="hr-HR" dirty="0" smtClean="0"/>
              <a:t>.). </a:t>
            </a:r>
            <a:r>
              <a:rPr lang="hr-HR" i="1" dirty="0"/>
              <a:t>Stanovništvo i demografske prilike u sjeverozapadnoj Hrvatskoj u XVIII. i prvoj polovici XIX. stoljeća </a:t>
            </a:r>
            <a:r>
              <a:rPr lang="hr-HR" dirty="0"/>
              <a:t>(Varaždin, 1991.).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normAutofit lnSpcReduction="10000"/>
          </a:bodyPr>
          <a:lstStyle/>
          <a:p>
            <a:r>
              <a:rPr lang="hr-HR" dirty="0" smtClean="0"/>
              <a:t>Ive Mažuran: </a:t>
            </a:r>
            <a:r>
              <a:rPr lang="hr-HR" i="1" dirty="0" smtClean="0"/>
              <a:t>Popis </a:t>
            </a:r>
            <a:r>
              <a:rPr lang="hr-HR" i="1" dirty="0"/>
              <a:t>naselja i stanovništva u Slavoniji 1689. </a:t>
            </a:r>
            <a:r>
              <a:rPr lang="hr-HR" dirty="0"/>
              <a:t>(izdano 1988.). </a:t>
            </a:r>
            <a:r>
              <a:rPr lang="hr-HR" i="1" dirty="0" smtClean="0"/>
              <a:t>Stanovništvo </a:t>
            </a:r>
            <a:r>
              <a:rPr lang="hr-HR" i="1" dirty="0"/>
              <a:t>i vlastelinstva u Slavoniji 1763</a:t>
            </a:r>
            <a:r>
              <a:rPr lang="hr-HR" i="1" dirty="0" smtClean="0"/>
              <a:t>.</a:t>
            </a:r>
            <a:endParaRPr lang="hr-HR" i="1" dirty="0"/>
          </a:p>
          <a:p>
            <a:r>
              <a:rPr lang="hr-HR" dirty="0" smtClean="0"/>
              <a:t>Nenad Moačanin: </a:t>
            </a:r>
            <a:r>
              <a:rPr lang="hr-HR" i="1" dirty="0"/>
              <a:t>Požega i požeština u sklopu Osmanlijskog carstva (1537. – 1691</a:t>
            </a:r>
            <a:r>
              <a:rPr lang="hr-HR" i="1" dirty="0" smtClean="0"/>
              <a:t>.). </a:t>
            </a:r>
            <a:r>
              <a:rPr lang="hr-HR" dirty="0" smtClean="0"/>
              <a:t>(1997.)</a:t>
            </a:r>
          </a:p>
          <a:p>
            <a:r>
              <a:rPr lang="hr-HR" dirty="0"/>
              <a:t>Josip </a:t>
            </a:r>
            <a:r>
              <a:rPr lang="hr-HR" dirty="0" smtClean="0"/>
              <a:t>Buturac: </a:t>
            </a:r>
            <a:r>
              <a:rPr lang="hr-HR" dirty="0"/>
              <a:t>Staro Petrovo Selo, Sisak, Bjelovar, Rovišće, Kutina, Gornja Rijeka, Božjakovina, Brckovljani, Marija Bistrica, Stubica Gornja i Donja, Vrbovec, Goričan, Sv. Đurđ i Nedelišće</a:t>
            </a:r>
            <a:r>
              <a:rPr lang="hr-HR" dirty="0" smtClean="0"/>
              <a:t>.</a:t>
            </a:r>
          </a:p>
          <a:p>
            <a:r>
              <a:rPr lang="hr-HR" dirty="0" smtClean="0"/>
              <a:t>Teškoće u pristupu izvorima</a:t>
            </a:r>
            <a:r>
              <a:rPr lang="hr-HR" dirty="0"/>
              <a:t>za prezimena s područja Bosne i Hercegovine, koji su važni zbog seljenja stanovništva.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fontScale="92500" lnSpcReduction="20000"/>
          </a:bodyPr>
          <a:lstStyle/>
          <a:p>
            <a:r>
              <a:rPr lang="hr-HR" dirty="0" smtClean="0"/>
              <a:t>Luka Đaković: </a:t>
            </a:r>
            <a:r>
              <a:rPr lang="hr-HR" i="1" dirty="0" smtClean="0"/>
              <a:t>Prilozi </a:t>
            </a:r>
            <a:r>
              <a:rPr lang="hr-HR" i="1" dirty="0"/>
              <a:t>za demografsku i onomastičku građu BiH (I) – na osnovu popisa katoličkog stanovništva 1743. godine </a:t>
            </a:r>
            <a:r>
              <a:rPr lang="hr-HR" dirty="0"/>
              <a:t>Luke Đakovića (izdano 1979. godine u Sarajevu). </a:t>
            </a:r>
            <a:endParaRPr lang="hr-HR" dirty="0" smtClean="0"/>
          </a:p>
          <a:p>
            <a:r>
              <a:rPr lang="hr-HR" dirty="0" smtClean="0"/>
              <a:t>Fra </a:t>
            </a:r>
            <a:r>
              <a:rPr lang="hr-HR" dirty="0"/>
              <a:t>Dominik </a:t>
            </a:r>
            <a:r>
              <a:rPr lang="hr-HR" dirty="0" smtClean="0"/>
              <a:t>Mandić: </a:t>
            </a:r>
            <a:r>
              <a:rPr lang="hr-HR" i="1" dirty="0" smtClean="0"/>
              <a:t>Chroati </a:t>
            </a:r>
            <a:r>
              <a:rPr lang="hr-HR" i="1" dirty="0"/>
              <a:t>Catolici  Bosniae et Hercegovinae in descriptionibus annis 1743 et 1768. exartis. </a:t>
            </a:r>
            <a:r>
              <a:rPr lang="hr-HR" dirty="0" smtClean="0"/>
              <a:t>(1962.)</a:t>
            </a:r>
          </a:p>
          <a:p>
            <a:r>
              <a:rPr lang="hr-HR" dirty="0"/>
              <a:t>P</a:t>
            </a:r>
            <a:r>
              <a:rPr lang="hr-HR" dirty="0" smtClean="0"/>
              <a:t>opis </a:t>
            </a:r>
            <a:r>
              <a:rPr lang="hr-HR" dirty="0"/>
              <a:t>Bosanskog sandžaka 1604. (I-IV), izdano u Sarajevu 2000. </a:t>
            </a:r>
            <a:endParaRPr lang="hr-HR" dirty="0" smtClean="0"/>
          </a:p>
          <a:p>
            <a:r>
              <a:rPr lang="hr-HR" dirty="0" smtClean="0"/>
              <a:t>Knjiga </a:t>
            </a:r>
            <a:r>
              <a:rPr lang="hr-HR" i="1" dirty="0"/>
              <a:t>Porezni defteri Srijema</a:t>
            </a:r>
            <a:r>
              <a:rPr lang="hr-HR" dirty="0"/>
              <a:t> iz 1568. godine izdana je u Ankari 1983. godine. </a:t>
            </a:r>
            <a:endParaRPr lang="hr-HR" dirty="0" smtClean="0"/>
          </a:p>
          <a:p>
            <a:r>
              <a:rPr lang="hr-HR" dirty="0" smtClean="0"/>
              <a:t>Fehim </a:t>
            </a:r>
            <a:r>
              <a:rPr lang="hr-HR" dirty="0"/>
              <a:t>Spaho objavio je prijevode deftera Kliškog </a:t>
            </a:r>
            <a:r>
              <a:rPr lang="hr-HR" dirty="0" smtClean="0"/>
              <a:t>sandžaka.</a:t>
            </a:r>
          </a:p>
          <a:p>
            <a:r>
              <a:rPr lang="hr-HR" dirty="0" smtClean="0"/>
              <a:t>Jerko Pandžić: Hercegovačka </a:t>
            </a:r>
            <a:r>
              <a:rPr lang="hr-HR" dirty="0"/>
              <a:t>imena i nazivlje – onomastička ispitivanja </a:t>
            </a:r>
            <a:r>
              <a:rPr lang="hr-HR" dirty="0" smtClean="0"/>
              <a:t>(Zagreb </a:t>
            </a:r>
            <a:r>
              <a:rPr lang="hr-HR" dirty="0"/>
              <a:t>1999</a:t>
            </a:r>
            <a:r>
              <a:rPr lang="hr-HR" dirty="0" smtClean="0"/>
              <a:t>.)</a:t>
            </a:r>
            <a:endParaRPr lang="hr-HR" dirty="0"/>
          </a:p>
          <a:p>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429420"/>
          </a:xfrm>
        </p:spPr>
        <p:txBody>
          <a:bodyPr>
            <a:normAutofit/>
          </a:bodyPr>
          <a:lstStyle/>
          <a:p>
            <a:r>
              <a:rPr lang="hr-HR" dirty="0"/>
              <a:t>Rimski obrednik iz 1614. godine  propisao je način vođenja matičnih knjiga. Upisi su imali narativni stil i upis krštenja izgledao je ovako: „</a:t>
            </a:r>
            <a:r>
              <a:rPr lang="hr-HR" dirty="0" smtClean="0"/>
              <a:t>Godine Gospodnje</a:t>
            </a:r>
            <a:r>
              <a:rPr lang="hr-HR" dirty="0"/>
              <a:t>...dne...mjeseca...ja,...župnik crkve sv. ..., u mjestu ili kraju... u crkvi sv. ...krstio sam dijete (imenom) ... sina/kćer zakonitih roditelja, oca... iz mjesta... i majke... iz mjesta... Kum je bio..., sin... iz župe ili kraja..., a kuma je bila..., kći... iz župe ili kraja...“. Slični podaci su se tražili i za upis vjenčanja i upis smrti. </a:t>
            </a:r>
          </a:p>
          <a:p>
            <a:endParaRPr lang="hr-H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normAutofit lnSpcReduction="10000"/>
          </a:bodyPr>
          <a:lstStyle/>
          <a:p>
            <a:r>
              <a:rPr lang="hr-HR" dirty="0" smtClean="0"/>
              <a:t>Država koristi vjerske matice za evidenciju stanovništva.</a:t>
            </a:r>
          </a:p>
          <a:p>
            <a:r>
              <a:rPr lang="hr-HR" dirty="0" smtClean="0"/>
              <a:t>Uvodi se </a:t>
            </a:r>
            <a:r>
              <a:rPr lang="hr-HR" dirty="0"/>
              <a:t>tabelarni prikaz (po rubrikama) umjesto narativnog </a:t>
            </a:r>
            <a:r>
              <a:rPr lang="hr-HR" dirty="0" smtClean="0"/>
              <a:t>zapisa.</a:t>
            </a:r>
          </a:p>
          <a:p>
            <a:r>
              <a:rPr lang="hr-HR" dirty="0"/>
              <a:t>Car Josip II. patentom iz 1784. godine povjerio je vođenje matičnih knjiga samo katoličkim župnicima i rabinima, koji su kao voditelji matičnih knjiga imali ulogu državnog pomoćnog organa. Javnu vjerodostojnost imale su samo matične knjige katoličkih župnika. Što se tiče matičnih knjiga nepriznatih vjerskih zajednica, njih su vodila okružna poglavarstva.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smtClean="0"/>
              <a:t>U matičnim knjigama hrvatskih zemalja reflektira se njihova podjeljenost.</a:t>
            </a:r>
          </a:p>
          <a:p>
            <a:r>
              <a:rPr lang="hr-HR" dirty="0" smtClean="0"/>
              <a:t>Matične knjige po religijama: katoličke, pravoslavne, grkokatoličke, protestantske (evangeličke i reformirane), židovske</a:t>
            </a:r>
          </a:p>
          <a:p>
            <a:r>
              <a:rPr lang="hr-HR" dirty="0" smtClean="0"/>
              <a:t>Matične knjige vojnih jedinica.</a:t>
            </a:r>
          </a:p>
          <a:p>
            <a:r>
              <a:rPr lang="hr-HR" dirty="0"/>
              <a:t>Neovisno o vjerskoj pripadnosti matične knjige su se počele voditi u državnim matičnim uredima na temelju Zakona o državnim matičnim knjigama FNR Jugoslavije od 01.04.1946. godine.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500858"/>
          </a:xfrm>
        </p:spPr>
        <p:txBody>
          <a:bodyPr>
            <a:normAutofit/>
          </a:bodyPr>
          <a:lstStyle/>
          <a:p>
            <a:r>
              <a:rPr lang="hr-HR" dirty="0"/>
              <a:t>Matičnim knjigama koje su vodili vjerski službenici do stupanja na snagu zakona iz 1946. godine priznata je dokazna moć javnih isprava.  Za svakodnevne operativne potrebe matični su uredi zadržali matične knjige stare oko 100 godina. Starije su na čuvanje preuzeli državni arhivi diljem Hrvatske. No, praksa nije svuda bila ista, pa su neke knjige ostale u župnim uredima, neke u općinskim uredima, u muzejima, kod privatnih osoba, pa i izvan </a:t>
            </a:r>
            <a:r>
              <a:rPr lang="hr-HR" dirty="0" smtClean="0"/>
              <a:t>Hrvatske.</a:t>
            </a:r>
            <a:endParaRPr lang="hr-H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lstStyle/>
          <a:p>
            <a:r>
              <a:rPr lang="hr-HR" dirty="0"/>
              <a:t>Prema podacima iz 1988. godine na području Hrvatske 6 429 matičnih knjiga nalazilo se u devet arhiva i jednom muzeju, a bilo ih je i u nekim župnim i matičnim uredima. Tadašnji Arhiv Hrvatske, današnji Hrvatski državni arhiv, čuvao je oko 35% svih matičnih knjiga</a:t>
            </a:r>
            <a:r>
              <a:rPr lang="hr-HR" dirty="0" smtClean="0"/>
              <a:t>.</a:t>
            </a:r>
          </a:p>
          <a:p>
            <a:r>
              <a:rPr lang="hr-HR" dirty="0"/>
              <a:t>Prve matice u austrijskim i ugarskim zemljama nastale su u 16. stoljeću. Najstarije sačuvane matice u hrvatskim zemljama potječu iz župe Podgora iz 1621. godine. Iz još 55 župa sačuvane su jedna od tri vrste matičnih knjiga, iz 17. stoljeća.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lstStyle/>
          <a:p>
            <a:r>
              <a:rPr lang="hr-HR" dirty="0"/>
              <a:t>Matične su knjige najpouzdaniji i najpotpuniji izvor za rodoslovna istraživanja, koje pravnom snagom dokazuju rođenje, vjenčanje i smrt</a:t>
            </a:r>
            <a:r>
              <a:rPr lang="hr-HR" dirty="0" smtClean="0"/>
              <a:t>.</a:t>
            </a:r>
          </a:p>
          <a:p>
            <a:r>
              <a:rPr lang="hr-HR" dirty="0" smtClean="0"/>
              <a:t>Odstupanja, pogreške u nekim zapisima.</a:t>
            </a:r>
          </a:p>
          <a:p>
            <a:r>
              <a:rPr lang="hr-HR" dirty="0"/>
              <a:t>Veća pouzdanost može se postići kombiniranjem različitih vrsta izvora.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500858"/>
          </a:xfrm>
        </p:spPr>
        <p:txBody>
          <a:bodyPr>
            <a:normAutofit lnSpcReduction="10000"/>
          </a:bodyPr>
          <a:lstStyle/>
          <a:p>
            <a:r>
              <a:rPr lang="hr-HR" dirty="0"/>
              <a:t>Patentom cara Josipa II. iz 1784. godine određeno je da se matice pišu njemačkim jezikom</a:t>
            </a:r>
            <a:r>
              <a:rPr lang="hr-HR" dirty="0" smtClean="0"/>
              <a:t>. </a:t>
            </a:r>
            <a:r>
              <a:rPr lang="hr-HR" dirty="0"/>
              <a:t>U</a:t>
            </a:r>
            <a:r>
              <a:rPr lang="hr-HR" dirty="0" smtClean="0"/>
              <a:t> hrvatskim zemaljama nastavio se koristiti latinski osim u protestantskim župama.</a:t>
            </a:r>
          </a:p>
          <a:p>
            <a:r>
              <a:rPr lang="hr-HR" dirty="0" smtClean="0"/>
              <a:t>Dalmacija: jezici (talijanski, latinski, hrvatski), pisma (</a:t>
            </a:r>
            <a:r>
              <a:rPr lang="hr-HR" dirty="0"/>
              <a:t>glagoljicom, bosančicom i </a:t>
            </a:r>
            <a:r>
              <a:rPr lang="hr-HR" dirty="0" smtClean="0"/>
              <a:t>ćirilicom).</a:t>
            </a:r>
          </a:p>
          <a:p>
            <a:r>
              <a:rPr lang="hr-HR" dirty="0" smtClean="0"/>
              <a:t>Pravoslavne matične knjige</a:t>
            </a:r>
            <a:r>
              <a:rPr lang="hr-HR" sz="3600" dirty="0" smtClean="0"/>
              <a:t>: </a:t>
            </a:r>
            <a:r>
              <a:rPr lang="hr-HR" dirty="0"/>
              <a:t>ćirilicom na crkvenoslavenskom </a:t>
            </a:r>
            <a:r>
              <a:rPr lang="hr-HR" dirty="0" smtClean="0"/>
              <a:t>jeziku.</a:t>
            </a:r>
          </a:p>
          <a:p>
            <a:r>
              <a:rPr lang="hr-HR" dirty="0" smtClean="0"/>
              <a:t>Hrvatski se u matičnim knjigama počinje koristiti od 1848.</a:t>
            </a:r>
          </a:p>
          <a:p>
            <a:r>
              <a:rPr lang="hr-HR" dirty="0" smtClean="0"/>
              <a:t>Židosbne knjige: najprije njemački i mađarski, kasnije na službenim jezicima</a:t>
            </a:r>
            <a:endParaRPr lang="hr-H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1907</Words>
  <PresentationFormat>On-screen Show (4:3)</PresentationFormat>
  <Paragraphs>100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MATIČNE KNJIGE I DRUGO ARHIVSKO GRADIVO</vt:lpstr>
      <vt:lpstr>O matičnim knjigama</vt:lpstr>
      <vt:lpstr>Slide 3</vt:lpstr>
      <vt:lpstr>Slide 4</vt:lpstr>
      <vt:lpstr>Slide 5</vt:lpstr>
      <vt:lpstr>Slide 6</vt:lpstr>
      <vt:lpstr>Slide 7</vt:lpstr>
      <vt:lpstr>Slide 8</vt:lpstr>
      <vt:lpstr>Slide 9</vt:lpstr>
      <vt:lpstr>Slide 10</vt:lpstr>
      <vt:lpstr>Slide 11</vt:lpstr>
      <vt:lpstr>Slide 12</vt:lpstr>
      <vt:lpstr>Slide 13</vt:lpstr>
      <vt:lpstr>Što nakon matičnih knjiga?</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2020-03-02T10:10:39Z</dcterms:created>
  <dcterms:modified xsi:type="dcterms:W3CDTF">2020-03-02T12:31:01Z</dcterms:modified>
</cp:coreProperties>
</file>