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90" r:id="rId3"/>
    <p:sldId id="268" r:id="rId4"/>
    <p:sldId id="288" r:id="rId5"/>
    <p:sldId id="274" r:id="rId6"/>
    <p:sldId id="276" r:id="rId7"/>
    <p:sldId id="277" r:id="rId8"/>
    <p:sldId id="278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279" r:id="rId19"/>
    <p:sldId id="269" r:id="rId20"/>
    <p:sldId id="270" r:id="rId21"/>
    <p:sldId id="272" r:id="rId22"/>
    <p:sldId id="291" r:id="rId23"/>
    <p:sldId id="273" r:id="rId24"/>
    <p:sldId id="275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9" r:id="rId34"/>
    <p:sldId id="266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11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60819-0189-46CF-9C35-A3DC7AB7F4F6}" type="datetimeFigureOut">
              <a:rPr lang="hr-HR" smtClean="0"/>
              <a:pPr/>
              <a:t>11.10.2024.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EDB40-3BC0-433C-8955-C3F61C235C3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6032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CD59-0C03-4774-B2E1-F7D660E75451}" type="datetime1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3A56-3E7E-413A-AE13-A61EBBCFAC1E}" type="datetime1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59BD7-141C-4A02-8F00-C5FB000A8041}" type="datetime1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51B9-01C7-4823-923D-919E17BE5B99}" type="datetime1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9C960-3797-47C5-88D8-B56F8E15F23E}" type="datetime1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FB94-C30D-4ECC-B9BE-A8AC3FF78103}" type="datetime1">
              <a:rPr lang="en-US" smtClean="0"/>
              <a:pPr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9A27-ECBF-40DF-BC51-6C8E693CADF6}" type="datetime1">
              <a:rPr lang="en-US" smtClean="0"/>
              <a:pPr/>
              <a:t>10/11/2024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0072-E14D-4989-8234-A9F6E58601CB}" type="datetime1">
              <a:rPr lang="en-US" smtClean="0"/>
              <a:pPr/>
              <a:t>10/11/2024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2534-87D1-4DED-91F6-9526442C0271}" type="datetime1">
              <a:rPr lang="en-US" smtClean="0"/>
              <a:pPr/>
              <a:t>10/11/2024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09B58-5F03-4D30-8E66-1F9B1B670F97}" type="datetime1">
              <a:rPr lang="en-US" smtClean="0"/>
              <a:pPr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8E82-E3C8-46C7-BE38-3BEB991A9183}" type="datetime1">
              <a:rPr lang="en-US" smtClean="0"/>
              <a:pPr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2F0CA-A454-47D7-B20C-30B93F0BB98E}" type="datetime1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600200"/>
            <a:ext cx="6553200" cy="198120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Uvodno predavanje i osnovne paradigme u društvenim istraživanjima – kvantitativna i kvalitativna </a:t>
            </a:r>
            <a:endParaRPr lang="hr-HR" dirty="0">
              <a:solidFill>
                <a:schemeClr val="tx2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343400"/>
            <a:ext cx="6400800" cy="1752600"/>
          </a:xfrm>
        </p:spPr>
        <p:txBody>
          <a:bodyPr/>
          <a:lstStyle/>
          <a:p>
            <a:r>
              <a:rPr lang="hr-HR" dirty="0"/>
              <a:t>Akademska godina 2024./2025.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Priroda</a:t>
            </a:r>
            <a:r>
              <a:rPr lang="en-US" sz="4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podataka</a:t>
            </a:r>
            <a:endParaRPr lang="en-US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62000" y="1295400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AutoNum type="arabicParenR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Kvantitativna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metodologija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Koristi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numeričke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podatke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koji se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mogu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kvantificirati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Podaci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često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prikupljaju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kroz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ankete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upitnike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eksperimente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izražavaju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 u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obliku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brojeva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statistika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Kvalitativna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metodologija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Koristi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 ne-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numeričkim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podacima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kao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što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riječi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slike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tekstovi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videozapisi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promatranja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Podaci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prikupljaju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kroz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intervjue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fokus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grupe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promatranja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analizu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tekstualnih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dokumenata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l">
              <a:buAutoNum type="arabicParenR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AutoNum type="arabicParenR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AutoNum type="arabicParenR"/>
            </a:pPr>
            <a:endParaRPr lang="hr-HR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altLang="zh-CN" dirty="0">
              <a:solidFill>
                <a:schemeClr val="tx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695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Metode</a:t>
            </a:r>
            <a:r>
              <a:rPr lang="en-US" sz="4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prikupljanja</a:t>
            </a:r>
            <a:r>
              <a:rPr lang="en-US" sz="4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podataka</a:t>
            </a:r>
            <a:endParaRPr lang="en-US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62000" y="1295400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AutoNum type="arabicParenR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Kvantitativna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metodologija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Najčešće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koristi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standardizirane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metode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kao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što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upitnici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ankete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eksperimenti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različite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vrste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testova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Metode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obično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strukturirane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što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omogućava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jednostavniju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analizu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usporedbu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podataka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Kvalitativna</a:t>
            </a:r>
            <a:r>
              <a:rPr lang="en-US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metodologija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Obuhvaća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nestrukturirane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ili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polustrukturirane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metode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kao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što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dubinski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intervjui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promatranja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participativna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ili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neparticipativna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), </a:t>
            </a:r>
            <a:r>
              <a:rPr lang="en-US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analiza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slučaja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analiza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dokumenata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etnografske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studije</a:t>
            </a: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AutoNum type="arabicParenR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AutoNum type="arabicParenR"/>
            </a:pPr>
            <a:endParaRPr lang="hr-HR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altLang="zh-CN" dirty="0">
              <a:solidFill>
                <a:schemeClr val="tx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997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Uloga</a:t>
            </a:r>
            <a:r>
              <a:rPr lang="en-US" sz="4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istraživača</a:t>
            </a:r>
            <a:endParaRPr lang="en-US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62000" y="1295400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AutoNum type="arabicParenR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Kvantitativna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metodologija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Istraživač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pokušava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ostati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što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objektivniji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distanciraniji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od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sudionika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istraživanja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kako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bi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minimizirao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utjecaj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rezultate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Važno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je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osigurati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valjanost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pouzdanost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mjerenja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Kvalitativna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metodologija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Istraživač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često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sudjeluje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istraživačkom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procesu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može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biti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aktivno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uključen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interakciju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ispitanicima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Istraživač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ulogu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interpretaciji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podataka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oblikovanju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značenja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l">
              <a:buAutoNum type="arabicParenR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AutoNum type="arabicParenR"/>
            </a:pPr>
            <a:endParaRPr lang="hr-HR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altLang="zh-CN" dirty="0">
              <a:solidFill>
                <a:schemeClr val="tx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099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Generalizacija</a:t>
            </a:r>
            <a:r>
              <a:rPr lang="en-US" sz="4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rezultata</a:t>
            </a:r>
            <a:endParaRPr lang="en-US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62000" y="1295400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Kvantitativna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metodologija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Rezultati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istraživanja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obično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mogu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generalizirati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širu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populaciju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jer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koristi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reprezentativan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uzorak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statističke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analize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koje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omogućuju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procjenu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razine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pouzdanosti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rezultata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Kvalitativna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metodologija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Rezultati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 ne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mogu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jednostavno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generalizirati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jer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često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specifični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za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kontekst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skupinu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ljudi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je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proučavana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Fokus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je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dubinskom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razumijevanju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specifičnih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fenomena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a ne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generalizaciji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l">
              <a:buAutoNum type="arabicParenR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AutoNum type="arabicParenR"/>
            </a:pPr>
            <a:endParaRPr lang="hr-HR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altLang="zh-CN" dirty="0">
              <a:solidFill>
                <a:schemeClr val="tx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660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Primjeri</a:t>
            </a:r>
            <a:r>
              <a:rPr lang="en-US" sz="4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istraživačkih</a:t>
            </a:r>
            <a:r>
              <a:rPr lang="en-US" sz="4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pitanja</a:t>
            </a:r>
            <a:endParaRPr lang="en-US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62000" y="1295400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Kvantitativna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metodologija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"Koliko je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studenata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zadovoljno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kvalitetom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nastave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Sveučilištu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?"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"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Postoji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li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statistički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značajna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povezanost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između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obrazovanja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prihoda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?"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Kvalitativna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metodologija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"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Kako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studenti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doživljavaju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iskustvo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nastave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daljinu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?"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"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Što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motivira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pojedince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sudjeluju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volonterskim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aktivnostima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?"</a:t>
            </a:r>
          </a:p>
          <a:p>
            <a:pPr marL="457200" indent="-457200" algn="l">
              <a:buAutoNum type="arabicParenR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AutoNum type="arabicParenR"/>
            </a:pPr>
            <a:endParaRPr lang="hr-HR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altLang="zh-CN" dirty="0">
              <a:solidFill>
                <a:schemeClr val="tx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051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Prednosti</a:t>
            </a:r>
            <a:r>
              <a:rPr lang="en-US" sz="4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US" sz="4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ograničenja</a:t>
            </a:r>
            <a:endParaRPr lang="en-US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33400" y="1790443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Kvantitativna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metodologija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Prednosti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Objektivnost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mogućnost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generalizacije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jednostavnija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analiza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velikih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količina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podataka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Ograničenja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Može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zanemariti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kontekst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subjektivna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iskustva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manje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fleksibilna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metoda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Kvalitativna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metodologija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Prednosti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Dublje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razumijevanje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fenomena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fleksibilnost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istraživanju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prilagodljivost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Ograničenja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Teže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generalizirati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složenija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analiza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podataka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veća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subjektivnost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l">
              <a:buAutoNum type="arabicParenR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AutoNum type="arabicParenR"/>
            </a:pPr>
            <a:endParaRPr lang="hr-HR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altLang="zh-CN" dirty="0">
              <a:solidFill>
                <a:schemeClr val="tx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733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40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Kada</a:t>
            </a:r>
            <a:r>
              <a:rPr lang="en-US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koristiti</a:t>
            </a:r>
            <a:r>
              <a:rPr lang="en-US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koju</a:t>
            </a:r>
            <a:r>
              <a:rPr lang="en-US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metodologiju</a:t>
            </a:r>
            <a:r>
              <a:rPr lang="en-US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?</a:t>
            </a:r>
            <a:endParaRPr lang="en-US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33400" y="1790443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Kvantitativna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istraživanja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prikladna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kada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želite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testirati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hipoteze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mjeriti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varijable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utvrditi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uzročno-posljedične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veze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Kvalitativna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istraživanja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korisna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kada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je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potrebno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razumjeti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procese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perspektive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značenja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ljudi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pridaju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svojim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iskustvima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kada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istražuje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novi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slabo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istražen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fenomen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l">
              <a:buAutoNum type="arabicParenR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AutoNum type="arabicParenR"/>
            </a:pPr>
            <a:endParaRPr lang="hr-HR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altLang="zh-CN" dirty="0">
              <a:solidFill>
                <a:schemeClr val="tx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9244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hr-HR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Primjeri tema za seminar</a:t>
            </a:r>
            <a:endParaRPr lang="en-US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33400" y="1790443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AutoNum type="arabicPeriod"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Metoda Ankete</a:t>
            </a:r>
          </a:p>
          <a:p>
            <a:pPr marL="457200" indent="-457200" algn="l">
              <a:buAutoNum type="arabicPeriod"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Metoda kvantitativnog opažanja</a:t>
            </a:r>
          </a:p>
          <a:p>
            <a:pPr marL="457200" indent="-457200" algn="l">
              <a:buAutoNum type="arabicPeriod"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Uzorkovanje u kvantitativnom opažanju</a:t>
            </a:r>
          </a:p>
          <a:p>
            <a:pPr marL="457200" indent="-457200" algn="l">
              <a:buAutoNum type="arabicPeriod"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Statistički programi za obradu podataka</a:t>
            </a:r>
          </a:p>
          <a:p>
            <a:pPr marL="457200" indent="-457200" algn="l">
              <a:buAutoNum type="arabicPeriod"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Metoda analize sadržaja</a:t>
            </a:r>
          </a:p>
          <a:p>
            <a:pPr marL="457200" indent="-457200" algn="l">
              <a:buAutoNum type="arabicPeriod"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Razlike kvantitativne i kvalitativne istraživačke metodologije</a:t>
            </a:r>
          </a:p>
          <a:p>
            <a:pPr marL="457200" indent="-457200" algn="l">
              <a:buAutoNum type="arabicPeriod"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Metrijske karakteristike instrumenta / istraživanja</a:t>
            </a:r>
          </a:p>
          <a:p>
            <a:pPr marL="457200" indent="-457200" algn="l">
              <a:buAutoNum type="arabicPeriod"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Analiza sekundarnih podataka – </a:t>
            </a:r>
            <a:r>
              <a:rPr lang="hr-HR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big</a:t>
            </a: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data </a:t>
            </a:r>
            <a:r>
              <a:rPr lang="hr-HR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analysis</a:t>
            </a: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AutoNum type="arabicPeriod"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Metoda eksperimenta </a:t>
            </a:r>
          </a:p>
          <a:p>
            <a:pPr marL="457200" indent="-457200" algn="l">
              <a:buAutoNum type="arabicPeriod"/>
            </a:pPr>
            <a:r>
              <a:rPr lang="hr-HR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Psihometrijske</a:t>
            </a: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skale</a:t>
            </a:r>
          </a:p>
          <a:p>
            <a:pPr marL="457200" indent="-457200" algn="l">
              <a:buAutoNum type="arabicPeriod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AutoNum type="arabicParenR"/>
            </a:pPr>
            <a:endParaRPr lang="hr-HR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altLang="zh-CN" dirty="0">
              <a:solidFill>
                <a:schemeClr val="tx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274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Obilježja kvantitativne metodologije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2400" y="1219200"/>
            <a:ext cx="8610600" cy="5003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buFont typeface="Arial" charset="0"/>
              <a:buChar char="•"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Deduktivna logika kvantitativnih istraživanja</a:t>
            </a: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altLang="zh-CN" dirty="0">
              <a:solidFill>
                <a:schemeClr val="tx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  <p:pic>
        <p:nvPicPr>
          <p:cNvPr id="8" name="Content Placeholder 6" descr="qua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28600" y="1394677"/>
            <a:ext cx="8153399" cy="4015524"/>
          </a:xfrm>
          <a:prstGeom prst="rect">
            <a:avLst/>
          </a:prstGeom>
        </p:spPr>
      </p:pic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533400" y="5638800"/>
            <a:ext cx="7467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Izvor: Creswell, J.W.,  </a:t>
            </a:r>
            <a:r>
              <a:rPr lang="en-U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Research design</a:t>
            </a:r>
            <a:r>
              <a:rPr lang="hr-HR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qualitative, quantitative and mixed methods approaches</a:t>
            </a:r>
            <a:endParaRPr lang="hr-HR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Filozofska polazišta kvalitativne metodologije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5800" y="1905001"/>
            <a:ext cx="7766513" cy="411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1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Polazište kvalitativne metodologije je </a:t>
            </a:r>
            <a:r>
              <a:rPr lang="hr-HR" sz="18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socijalni konstruktivizam</a:t>
            </a:r>
            <a:endParaRPr lang="hr-HR" sz="1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1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1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Socijalni konstruktivizam polazi od pretpostavke da pojedinci u svojoj težnji ka razumijevanju svijeta pridaju </a:t>
            </a:r>
            <a:r>
              <a:rPr lang="hr-HR" sz="18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subjektivna značenja </a:t>
            </a:r>
            <a:r>
              <a:rPr lang="hr-HR" sz="1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raznim iskustvima, objektima i fenomenima. 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1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1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Sukladno subjektivnosti ta značenja nisu identična nego su višestruka pa možemo govoriti o postojanju </a:t>
            </a:r>
            <a:r>
              <a:rPr lang="hr-HR" sz="18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višestrukih (subjektivnih) zbilja</a:t>
            </a:r>
            <a:r>
              <a:rPr lang="hr-HR" sz="1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1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1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Ta su </a:t>
            </a:r>
            <a:r>
              <a:rPr lang="hr-HR" sz="18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značenja najčešće društveno uvjetovana</a:t>
            </a:r>
            <a:r>
              <a:rPr lang="hr-HR" sz="1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Nisu samo individualne interpretacije nego se formiraraju kroz interakciju s drugim pojedincima (socijalni konstruktivizam).</a:t>
            </a:r>
            <a:endParaRPr lang="hr-HR" sz="1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altLang="zh-CN" dirty="0">
              <a:solidFill>
                <a:schemeClr val="tx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Opoje\Desktop\Sličice\kvalitativna metodologij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5105400"/>
            <a:ext cx="2390775" cy="11546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732503"/>
            <a:ext cx="6553200" cy="114300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 predmetu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0E5621E-8941-360F-7B85-760E51C6B99C}"/>
              </a:ext>
            </a:extLst>
          </p:cNvPr>
          <p:cNvSpPr txBox="1">
            <a:spLocks/>
          </p:cNvSpPr>
          <p:nvPr/>
        </p:nvSpPr>
        <p:spPr>
          <a:xfrm>
            <a:off x="990600" y="2057400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AutoNum type="arabicParenR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AutoNum type="arabicParenR"/>
            </a:pPr>
            <a:endParaRPr lang="hr-HR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altLang="zh-CN" dirty="0">
              <a:solidFill>
                <a:schemeClr val="tx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E5C9820-1305-2D12-353C-FC9316D7AEB3}"/>
              </a:ext>
            </a:extLst>
          </p:cNvPr>
          <p:cNvSpPr txBox="1">
            <a:spLocks/>
          </p:cNvSpPr>
          <p:nvPr/>
        </p:nvSpPr>
        <p:spPr>
          <a:xfrm>
            <a:off x="990600" y="1773237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15 sati predavanja i 15 sati seminara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Svaka grupa (ili pojedinac) izabire temu seminara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25.10. počinje prezentacija seminara (do 18.10. oformiti grupe i predložiti teme)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Literatura: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Tx/>
              <a:buChar char="-"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Prezentacije</a:t>
            </a:r>
          </a:p>
          <a:p>
            <a:pPr marL="342900" indent="-342900" algn="l">
              <a:buFontTx/>
              <a:buChar char="-"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Skripta Vesna Lamza Posavec (2011). Kvantitativne metode istraživanja: Anketa i analiza sadržaja</a:t>
            </a:r>
          </a:p>
          <a:p>
            <a:pPr algn="l"/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AutoNum type="arabicParenR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AutoNum type="arabicParenR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AutoNum type="arabicParenR"/>
            </a:pPr>
            <a:endParaRPr lang="hr-HR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altLang="zh-CN" dirty="0">
              <a:solidFill>
                <a:schemeClr val="tx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169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Obilježja kvalitativne metodologije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62000" y="1143000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Pojedinac je polazište.</a:t>
            </a:r>
          </a:p>
          <a:p>
            <a:pPr marL="274320" indent="-274320" algn="l">
              <a:spcBef>
                <a:spcPts val="580"/>
              </a:spcBef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Socijalni konstruktivisti se </a:t>
            </a:r>
            <a:r>
              <a:rPr lang="hr-HR" sz="20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usredotočuju i na kontekst </a:t>
            </a: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 kojem pojedinci djeluju.</a:t>
            </a:r>
          </a:p>
          <a:p>
            <a:pPr marL="274320" indent="-274320" algn="l">
              <a:spcBef>
                <a:spcPts val="580"/>
              </a:spcBef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Zbog </a:t>
            </a:r>
            <a:r>
              <a:rPr lang="hr-HR" sz="20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naglašavanje interakcije</a:t>
            </a: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s drugima socijalni konstruktivisti istražuju procese interakcije među pojedncima. </a:t>
            </a:r>
          </a:p>
          <a:p>
            <a:pPr marL="274320" indent="-274320" algn="l">
              <a:spcBef>
                <a:spcPts val="580"/>
              </a:spcBef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Istraživač također prihavaća činjenicu da su i njegove spoznaje određene kontekstom u kojem djeluje. 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Pitanja koja kvalitativni istraživači postavljaju “ispitanicima” uglavnom su obuhvatnijeg i općenitijeg karaktera. Kako bi pojedinci mogli dati detaljniji opis i značenje određene situacije.  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Metode istraživanja koje se koriste: spoznaje se od pojedinaca uglavnom dobivaju kroz interakciju (intervju) s njima.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Nastoje u najvećoj mogućoj mjeri sačuvati ukupna složenost i cjelina proučavane situacije (holizam).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altLang="zh-CN" dirty="0">
              <a:solidFill>
                <a:schemeClr val="tx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QUAL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5800" y="990600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Indukivna logika kvalitativne mtodologije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altLang="zh-CN" dirty="0">
              <a:solidFill>
                <a:schemeClr val="tx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  <p:pic>
        <p:nvPicPr>
          <p:cNvPr id="8" name="Content Placeholder 3" descr="logika kvalitativnog istraživanj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914400" y="1447800"/>
            <a:ext cx="6705600" cy="4009534"/>
          </a:xfrm>
          <a:prstGeom prst="rect">
            <a:avLst/>
          </a:prstGeom>
        </p:spPr>
      </p:pic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685800" y="5638800"/>
            <a:ext cx="7467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Izvor: Creswell, J.W.,  </a:t>
            </a:r>
            <a:r>
              <a:rPr lang="en-U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Research design</a:t>
            </a:r>
            <a:r>
              <a:rPr lang="hr-HR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qualitative, quantitative and mixed methods approaches</a:t>
            </a:r>
            <a:endParaRPr lang="hr-HR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Metode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62000" y="1143000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altLang="zh-CN" dirty="0">
              <a:solidFill>
                <a:schemeClr val="tx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2426B9C-B644-2847-0743-3B2A074CDF31}"/>
              </a:ext>
            </a:extLst>
          </p:cNvPr>
          <p:cNvSpPr txBox="1">
            <a:spLocks/>
          </p:cNvSpPr>
          <p:nvPr/>
        </p:nvSpPr>
        <p:spPr>
          <a:xfrm>
            <a:off x="838200" y="1021787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A. Kvalitativne metode:</a:t>
            </a:r>
          </a:p>
          <a:p>
            <a:pPr algn="l">
              <a:spcBef>
                <a:spcPts val="580"/>
              </a:spcBef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 Opažanje</a:t>
            </a:r>
          </a:p>
          <a:p>
            <a:pPr algn="l">
              <a:spcBef>
                <a:spcPts val="580"/>
              </a:spcBef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 Intervju</a:t>
            </a:r>
          </a:p>
          <a:p>
            <a:pPr algn="l">
              <a:spcBef>
                <a:spcPts val="580"/>
              </a:spcBef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 Kvalitativne desk-metode (kvalitativna analiza sadržaja, analiza slučaja)</a:t>
            </a:r>
          </a:p>
          <a:p>
            <a:pPr marL="342900" indent="-342900" algn="l">
              <a:spcBef>
                <a:spcPts val="580"/>
              </a:spcBef>
              <a:buFontTx/>
              <a:buChar char="-"/>
              <a:defRPr/>
            </a:pPr>
            <a:r>
              <a:rPr lang="hr-HR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Projektivne</a:t>
            </a: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metode i tehnike</a:t>
            </a:r>
          </a:p>
          <a:p>
            <a:pPr marL="342900" indent="-342900" algn="l">
              <a:spcBef>
                <a:spcPts val="580"/>
              </a:spcBef>
              <a:buFontTx/>
              <a:buChar char="-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B. Kvantitativne metode</a:t>
            </a: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l">
              <a:spcBef>
                <a:spcPts val="580"/>
              </a:spcBef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 Anketa</a:t>
            </a:r>
          </a:p>
          <a:p>
            <a:pPr algn="l">
              <a:spcBef>
                <a:spcPts val="580"/>
              </a:spcBef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 Kvantitativne desk-metode (kvantitativna analiza sadržaja, analiza statističkih podataka)</a:t>
            </a:r>
          </a:p>
          <a:p>
            <a:pPr algn="l">
              <a:spcBef>
                <a:spcPts val="580"/>
              </a:spcBef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 Eksperiment</a:t>
            </a: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altLang="zh-CN" dirty="0">
              <a:solidFill>
                <a:schemeClr val="tx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3299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RAZLIKE KVALITATIVNE I KVANTITATIVNE METODLOGIJE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hr-HR" dirty="0">
                <a:solidFill>
                  <a:schemeClr val="bg1">
                    <a:lumMod val="50000"/>
                  </a:schemeClr>
                </a:solidFill>
              </a:rPr>
              <a:t>Uvod u metode društvenih istraživanja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5800" y="990600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Razlike - ciljevi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5800" y="990600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QUAN – provjera teorijskih pretpostavki; ispititavanje pozvezanosti među pojavama; ispitivanje uzročno-posljedničkog odnosa; poopćavanje rezultata s manje skupine ispitanika na veće zajednice.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QUAL – opis i tumačenje pojedinačnih iskustva; dublja analiza razloga djelovanja pojedinaca; prikupljanje novih informacija o problemu istraživanja; stvaranje novih teorija. </a:t>
            </a:r>
          </a:p>
        </p:txBody>
      </p:sp>
      <p:pic>
        <p:nvPicPr>
          <p:cNvPr id="4098" name="Picture 2" descr="C:\Users\Opoje\Desktop\Sličice\različiti ciljevi quan i qu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57200"/>
            <a:ext cx="2739183" cy="1639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Razlike – provedba istraživanja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5800" y="990600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QUAN – kontrola nad jasno definiranim varijablama; kontrola uvjeta; istraživanja u “neprirodnom” okruženju.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QUAL – istraživanje u prirodnim uvjetima; nije naglasak na kontroli varijabli nego na dobivanju dubljeg uvida i novih informacija.</a:t>
            </a:r>
          </a:p>
        </p:txBody>
      </p:sp>
      <p:pic>
        <p:nvPicPr>
          <p:cNvPr id="5122" name="Picture 2" descr="C:\Users\Opoje\Desktop\Sličice\realizacij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838200"/>
            <a:ext cx="1319879" cy="1403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Razlike – generalizacija rezultata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5800" y="990600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QUAN – omogućuju generalizaciju (poopćavanje) rezultata s uzorka na populaciju. 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QUAL – ne omogućuju generalizaciju (poopćavanje) rezultata s uzorka na populaciju.</a:t>
            </a:r>
          </a:p>
        </p:txBody>
      </p:sp>
      <p:pic>
        <p:nvPicPr>
          <p:cNvPr id="6146" name="Picture 2" descr="C:\Users\Opoje\Desktop\Sličice\generalizacij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838200"/>
            <a:ext cx="2133600" cy="1600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Razlike – ispitanici (uzorak)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5800" y="990600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QUAN – veliki uzorci; teži se slučajnom odabiru ispitanika; teži se reprezentativnosti (da uzorak bude što sličniji populaciji u segmentima važnima za istraživački problem) 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QUAL – mali uzorci; ne teži se slučajnom odabiru ispitanika i reprezentativnosti; ciljani ispitanici od kojih možemo dobiti veći broj informacija.</a:t>
            </a:r>
          </a:p>
        </p:txBody>
      </p:sp>
      <p:pic>
        <p:nvPicPr>
          <p:cNvPr id="7170" name="Picture 2" descr="C:\Users\Opoje\Desktop\Sličice\razlike ispitanci uzora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762000"/>
            <a:ext cx="1447800" cy="1447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Razlike – pozicija ispitanika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5800" y="990600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QUAN – ispitanici su objekt istraživanja; mišljenja ispitanika ne utječu na zaključke istraživanja. 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QUAL – ispitanici su istovremeno i objekt i subjekt istraživačkog procesa =&gt; tijekom istraživanja pomažu istraživaču u kreiranju daljnjeg istraživanj =&gt; pomažu istraživaču u objašnjenju rezultata.  </a:t>
            </a:r>
          </a:p>
        </p:txBody>
      </p:sp>
      <p:pic>
        <p:nvPicPr>
          <p:cNvPr id="8194" name="Picture 2" descr="C:\Users\Opoje\Desktop\Sličice\pozicija ispitani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762000"/>
            <a:ext cx="2348771" cy="15573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Razlike – pozicija istraživača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5800" y="990600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QUAN – uloga istraživača se nastoji smanjiti ili potpuno isključiti. Istraživač nastoji samo objektivno bilježiti istraživani fenomen.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QUAL – istraživač aktivno sudjeluje u istraživanju – sagledava problem sa subjektivnog stajališta i vlastitog znanja; u dinamici je s ispitanicima; pokušava se ukalupiti u ispitanikovo djelovanje.</a:t>
            </a:r>
          </a:p>
        </p:txBody>
      </p:sp>
      <p:pic>
        <p:nvPicPr>
          <p:cNvPr id="9218" name="Picture 2" descr="C:\Users\Opoje\Desktop\Sličice\pozicija istraživač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762000"/>
            <a:ext cx="2235199" cy="1676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Sadržaj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62000" y="1295400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AutoNum type="arabicParenR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AutoNum type="arabicParenR"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Znanstvene paradigme i polazne pretpostavke kvantitativne i kvalitativne metodologije</a:t>
            </a:r>
          </a:p>
          <a:p>
            <a:pPr marL="457200" indent="-457200" algn="l">
              <a:buAutoNum type="arabicParenR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AutoNum type="arabicParenR"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Filozofska polazišta i osobine kvantitativne metodologije</a:t>
            </a:r>
          </a:p>
          <a:p>
            <a:pPr marL="457200" indent="-457200" algn="l">
              <a:buAutoNum type="arabicParenR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FontTx/>
              <a:buAutoNum type="arabicParenR"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Filozofska polazišta i osobine kvalitativne metodologije</a:t>
            </a:r>
          </a:p>
          <a:p>
            <a:pPr marL="457200" indent="-457200" algn="l">
              <a:buFontTx/>
              <a:buAutoNum type="arabicParenR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FontTx/>
              <a:buAutoNum type="arabicParenR"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Razlike kvantitativne i kvalitativne metodologije</a:t>
            </a:r>
          </a:p>
          <a:p>
            <a:pPr marL="457200" indent="-457200" algn="l">
              <a:buAutoNum type="arabicParenR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AutoNum type="arabicParenR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AutoNum type="arabicParenR"/>
            </a:pPr>
            <a:endParaRPr lang="hr-HR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altLang="zh-CN" dirty="0">
              <a:solidFill>
                <a:schemeClr val="tx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Razlike – podaci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5800" y="990600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QUAN – numerički podaci dobiveni na standardiziranim instrumentima (ista pitanja; isto shvaćanje proučavanog fenomena – varijabli istraživanja)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QUAL – opis, tekstovi, slike, razgovori; instrumenti i postupak ne teže standardizaciji. </a:t>
            </a:r>
          </a:p>
        </p:txBody>
      </p:sp>
      <p:pic>
        <p:nvPicPr>
          <p:cNvPr id="10242" name="Picture 2" descr="C:\Users\Opoje\Desktop\Sličice\podac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2038350" cy="20247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Razlike – obrada i analiza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5800" y="990600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QUAN – statistička analiza – deskriptivna i inferencijalna statistika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QUAL – istraživačeva interpretacija rezultata; tekstualni zaključci dobiveni iz prikupljenih podataka.</a:t>
            </a:r>
          </a:p>
        </p:txBody>
      </p:sp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Učestalo korištene metode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5800" y="990600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QUAN – anketno istraživanja; psihologijski testovi; kvantitativno opažanje; eksperiment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QUAL – individualni i grupni intervju; etnografsko opažanje; analize tekstova</a:t>
            </a:r>
          </a:p>
        </p:txBody>
      </p:sp>
      <p:pic>
        <p:nvPicPr>
          <p:cNvPr id="11266" name="Picture 2" descr="C:\Users\Opoje\Desktop\Sličice\meto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838200"/>
            <a:ext cx="2133600" cy="1600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Zadaci za vježbu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5800" y="990600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580"/>
              </a:spcBef>
              <a:buAutoNum type="arabicParenR"/>
              <a:defRPr/>
            </a:pPr>
            <a:r>
              <a:rPr lang="hr-HR" sz="2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Želite kvalitativno istražiti turističku ponudu određenom mjesta na Jadranu. Kako biste, u grubim crtama, proveli istraživanje?</a:t>
            </a:r>
          </a:p>
          <a:p>
            <a:pPr marL="457200" indent="-457200" algn="l">
              <a:spcBef>
                <a:spcPts val="580"/>
              </a:spcBef>
              <a:buAutoNum type="arabicParenR"/>
              <a:defRPr/>
            </a:pPr>
            <a:endParaRPr lang="hr-HR" sz="2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spcBef>
                <a:spcPts val="580"/>
              </a:spcBef>
              <a:buAutoNum type="arabicParenR"/>
              <a:defRPr/>
            </a:pPr>
            <a:endParaRPr lang="hr-HR" sz="2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spcBef>
                <a:spcPts val="580"/>
              </a:spcBef>
              <a:buAutoNum type="arabicParenR"/>
              <a:defRPr/>
            </a:pPr>
            <a:endParaRPr lang="hr-HR" sz="2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spcBef>
                <a:spcPts val="580"/>
              </a:spcBef>
              <a:buAutoNum type="arabicParenR"/>
              <a:defRPr/>
            </a:pPr>
            <a:r>
              <a:rPr lang="hr-HR" sz="2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Želite kvantitativno istražiti turističku ponudu određenom mjesta na Jadranu. Kako biste, u grubim crtama, proveli istraživanje?</a:t>
            </a:r>
          </a:p>
          <a:p>
            <a:pPr marL="457200" indent="-457200" algn="l">
              <a:spcBef>
                <a:spcPts val="580"/>
              </a:spcBef>
              <a:buAutoNum type="arabicParenR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spcBef>
                <a:spcPts val="580"/>
              </a:spcBef>
              <a:buAutoNum type="arabicParenR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spcBef>
                <a:spcPts val="580"/>
              </a:spcBef>
              <a:buAutoNum type="arabicParenR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spcBef>
                <a:spcPts val="580"/>
              </a:spcBef>
              <a:buAutoNum type="arabicParenR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spcBef>
                <a:spcPts val="580"/>
              </a:spcBef>
              <a:buAutoNum type="arabicParenR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spcBef>
                <a:spcPts val="580"/>
              </a:spcBef>
              <a:buAutoNum type="arabicParenR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spcBef>
                <a:spcPts val="580"/>
              </a:spcBef>
              <a:buAutoNum type="arabicParenR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spcBef>
                <a:spcPts val="580"/>
              </a:spcBef>
              <a:buAutoNum type="arabicParenR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spcBef>
                <a:spcPts val="580"/>
              </a:spcBef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0772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hr-HR" sz="2200" dirty="0"/>
          </a:p>
          <a:p>
            <a:pPr>
              <a:lnSpc>
                <a:spcPct val="90000"/>
              </a:lnSpc>
            </a:pPr>
            <a:endParaRPr lang="hr-HR" sz="22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/>
          <a:lstStyle/>
          <a:p>
            <a:r>
              <a:rPr lang="hr-HR" dirty="0">
                <a:solidFill>
                  <a:schemeClr val="tx2"/>
                </a:solidFill>
              </a:rPr>
              <a:t>Hvala na pažnji!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Paradigma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62000" y="1295400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buFont typeface="Arial" charset="0"/>
              <a:buChar char="•"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Kuhn </a:t>
            </a: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Wingdings"/>
              </a:rPr>
              <a:t>-</a:t>
            </a:r>
            <a:r>
              <a:rPr lang="hr-HR" sz="20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Znanstvena paradigma je opći pristup znanstvenom istraživanju, tj. osnovna odrednica znanstvenog </a:t>
            </a:r>
            <a:r>
              <a:rPr lang="hr-HR" sz="200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pristupa istraživanju</a:t>
            </a: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hr-HR" sz="20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r>
              <a:rPr lang="hr-H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Paradigma</a:t>
            </a: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hr-HR" sz="20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kriterij </a:t>
            </a: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temeljem kojeg se </a:t>
            </a:r>
            <a:r>
              <a:rPr lang="hr-HR" sz="20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izabire</a:t>
            </a: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i </a:t>
            </a:r>
            <a:r>
              <a:rPr lang="hr-HR" sz="20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definira predmet (problem)</a:t>
            </a: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istraživanja te </a:t>
            </a:r>
            <a:r>
              <a:rPr lang="hr-HR" sz="20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način</a:t>
            </a: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na koji se problem formulira (teorijski) i kako ga se metodološki rješava.</a:t>
            </a: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Metodologija društvenih istraživanja dijeli se na </a:t>
            </a:r>
            <a:r>
              <a:rPr lang="hr-H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kvalitativni (QUAL</a:t>
            </a: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 i </a:t>
            </a:r>
            <a:r>
              <a:rPr lang="hr-H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kvantitativni pristup (QUAN)</a:t>
            </a: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altLang="zh-CN" dirty="0">
              <a:solidFill>
                <a:schemeClr val="tx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  <p:pic>
        <p:nvPicPr>
          <p:cNvPr id="3" name="Picture 2" descr="C:\Users\Opoje\Desktop\Sličice\paradigm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257800"/>
            <a:ext cx="1952287" cy="1295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Polazne pretpostavke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1524001"/>
            <a:ext cx="8915400" cy="464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buFont typeface="Arial" charset="0"/>
              <a:buChar char="•"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Polazna pretpostavka kvantitativnog istraživanja, kao što sugerira naziv, je </a:t>
            </a:r>
            <a:r>
              <a:rPr lang="hr-H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mjerenje i numeričko označavanje osobina </a:t>
            </a: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proučavane pojave. </a:t>
            </a: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Kvantitativni pristup je čvrsto strukturiran – osobito je važno jasno definiranje varijabli istraživanja odnosno ključnih karakteristika ili dimenzija pojave koja je predmet istraživanja.</a:t>
            </a:r>
            <a:endParaRPr lang="hr-HR" sz="2000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l"/>
            <a:endParaRPr lang="hr-HR" sz="2000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l"/>
            <a:r>
              <a:rPr lang="hr-HR" sz="2000" dirty="0">
                <a:solidFill>
                  <a:schemeClr val="tx2"/>
                </a:solidFill>
                <a:latin typeface="Arial" charset="0"/>
                <a:cs typeface="Arial" charset="0"/>
              </a:rPr>
              <a:t>U cjelini se može reći da:</a:t>
            </a: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l">
              <a:buFont typeface="Arial" charset="0"/>
              <a:buChar char="•"/>
            </a:pPr>
            <a:r>
              <a:rPr lang="hr-HR" sz="2000" dirty="0">
                <a:solidFill>
                  <a:schemeClr val="tx2"/>
                </a:solidFill>
                <a:latin typeface="Arial" charset="0"/>
                <a:cs typeface="Arial" charset="0"/>
              </a:rPr>
              <a:t> Znanstveno utemeljena primjena kvantitativnih metoda pridonosi opravdanosti i preciznosti zaključivanja o osobinama istraživane pojave.</a:t>
            </a: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l">
              <a:buFont typeface="Arial" charset="0"/>
              <a:buChar char="•"/>
            </a:pPr>
            <a:r>
              <a:rPr lang="hr-HR" sz="2000" dirty="0">
                <a:solidFill>
                  <a:schemeClr val="tx2"/>
                </a:solidFill>
                <a:latin typeface="Arial" charset="0"/>
                <a:cs typeface="Arial" charset="0"/>
              </a:rPr>
              <a:t>Kvalitativna istraživanja pridonose njezinom objašnjenju odnosno obogaćivanju i </a:t>
            </a:r>
            <a:r>
              <a:rPr lang="hr-HR" sz="2000" b="1" dirty="0">
                <a:solidFill>
                  <a:schemeClr val="tx2"/>
                </a:solidFill>
                <a:latin typeface="Arial" charset="0"/>
                <a:cs typeface="Arial" charset="0"/>
              </a:rPr>
              <a:t>produbljivanju spoznaje.</a:t>
            </a:r>
          </a:p>
          <a:p>
            <a:pPr algn="l">
              <a:buFont typeface="Arial" charset="0"/>
              <a:buChar char="•"/>
            </a:pPr>
            <a:endParaRPr lang="hr-HR" sz="2000" b="1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l">
              <a:buFont typeface="Arial" charset="0"/>
              <a:buChar char="•"/>
            </a:pPr>
            <a:r>
              <a:rPr lang="hr-HR" sz="2000" dirty="0">
                <a:solidFill>
                  <a:schemeClr val="tx2"/>
                </a:solidFill>
                <a:latin typeface="Arial" charset="0"/>
                <a:cs typeface="Arial" charset="0"/>
              </a:rPr>
              <a:t>Kvalitativni pristup nije čvrsto strukturiran.</a:t>
            </a:r>
          </a:p>
          <a:p>
            <a:pPr algn="l"/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altLang="zh-CN" dirty="0">
              <a:solidFill>
                <a:schemeClr val="tx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Filozofska polazišta kvantitativne metodologije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1600201"/>
            <a:ext cx="8610600" cy="487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Postoji objektivna realnost </a:t>
            </a: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koja se može definirati, shvatiti putem znanstvene metode.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Postoje zakoni i teorije </a:t>
            </a: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koje “upravljaju” svijetom koji nas okružuje i </a:t>
            </a:r>
            <a:r>
              <a:rPr lang="hr-HR" sz="20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koje mogu biti testirane i provjerene</a:t>
            </a: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te na taj način bolje možemo shvati prirodno i društveno okruženje. 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Pozitivizam – primijena metodologije prirodnih znanosti na društvene znanosti.</a:t>
            </a:r>
          </a:p>
          <a:p>
            <a:pPr marL="274320" indent="-274320" algn="l">
              <a:spcBef>
                <a:spcPts val="580"/>
              </a:spcBef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Postpozitivizam</a:t>
            </a: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– ljudsku subjektivnost teško je izbjeći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altLang="zh-CN" dirty="0">
              <a:solidFill>
                <a:schemeClr val="tx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Opoje\Desktop\Sličice\kvantitativna istrazivanj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495800"/>
            <a:ext cx="1680996" cy="13858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Obilježja kvantitativne metodologije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1524000"/>
            <a:ext cx="8610600" cy="4724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Usmjerena su na proučavanje teorijski opisanih ili već istraživanih pojava.</a:t>
            </a:r>
          </a:p>
          <a:p>
            <a:pPr marL="274320" indent="-274320" algn="l">
              <a:spcBef>
                <a:spcPts val="580"/>
              </a:spcBef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Glavna im je svrha provjeravanje teorija i hipoteza o naravi pojave koja je predmet proučavanja odnosno njezine povezanosti s drugim pojavama.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Naglašavaju deduktivan proces spoznavanja.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Nastoje doći do zaključaka koji vrijede za kategorije pojava ili veće društvene skupine =&gt; teže pooćavanju!</a:t>
            </a:r>
          </a:p>
          <a:p>
            <a:pPr marL="274320" indent="-274320" algn="l">
              <a:spcBef>
                <a:spcPts val="580"/>
              </a:spcBef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(Radi kvantifikacije) </a:t>
            </a:r>
            <a:r>
              <a:rPr lang="hr-HR" sz="20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Nastoje pojednostaviti stvarnost i svesti ju na temeljne sastavnice koje se drže bitnima za proučavanje određene pojave odnosno testiranje određene teorije ili hipoteze</a:t>
            </a: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izolirajući samo varijable koje se pritom smatraju relevantnima (redukcionizam).</a:t>
            </a:r>
          </a:p>
          <a:p>
            <a:pPr algn="l">
              <a:spcBef>
                <a:spcPts val="580"/>
              </a:spcBef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Odgovaraju na pitanje: koliko? (kvalitativnih istraživanja odgovaraju na pitanja: Što? Kako? Zašto?);</a:t>
            </a:r>
          </a:p>
          <a:p>
            <a:pPr algn="l"/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altLang="zh-CN" dirty="0">
              <a:solidFill>
                <a:schemeClr val="tx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Obilježja kvantitativne metodologije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04800" y="1371601"/>
            <a:ext cx="8610600" cy="4459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Temelje se na primjeni velikih i reprezentativnih uzoraka.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Postupak prikupljanja podataka je strukturiran i standardiziran (jednak za sve ispitanike ili situacije na kojima se primjenjuje).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Ispitanici ili proučavane situacije ne utječu na pitanja koja se postavljaju, odnosno vrstu informacija koje se prikupljaju.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Istraživač je objektivni promatrač i registrator podataka, njegov utjecaj na rezultate je isključen ili sveden na minimum.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Prikupljeni podaci su iskazani brojkama.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Obrada podataka je numerička, razmjerno jednostavna i rukovođena statističkim pravilima.</a:t>
            </a: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l"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Rezultati ispravno provedenih kvantitativnih istraživanja omogućavaju uopćavanje na populaciju.</a:t>
            </a:r>
          </a:p>
          <a:p>
            <a:pPr algn="l"/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altLang="zh-CN" dirty="0">
              <a:solidFill>
                <a:schemeClr val="tx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44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Cilj</a:t>
            </a:r>
            <a:r>
              <a:rPr lang="en-US" sz="4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istraživanja</a:t>
            </a:r>
            <a:endParaRPr lang="en-US" sz="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62000" y="1295400"/>
            <a:ext cx="7766513" cy="5084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AutoNum type="arabicParenR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Kvantitativna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metodologija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Fokusira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mjerenje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kvantifikaciju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pojava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s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ciljem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dobivanja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objektivnih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podataka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koji se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mogu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statistički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analizirati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Cilj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je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često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testiranje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hipoteza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generalizacija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rezultata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širu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populaciju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Kvalitativna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metodologija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Usmjerena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je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razumijevanje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subjektivnih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iskustava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značenja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perspektiva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ispitanika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Cilj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je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istražiti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dublje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razloge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motivacije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procese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koji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stoje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iza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ponašanja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pojava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l">
              <a:buAutoNum type="arabicParenR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AutoNum type="arabicParenR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AutoNum type="arabicParenR"/>
            </a:pPr>
            <a:endParaRPr lang="hr-HR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charset="0"/>
              <a:buChar char="•"/>
            </a:pPr>
            <a:endParaRPr lang="hr-HR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altLang="zh-CN" dirty="0">
              <a:solidFill>
                <a:schemeClr val="tx2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458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1798</Words>
  <Application>Microsoft Office PowerPoint</Application>
  <PresentationFormat>Prikaz na zaslonu (4:3)</PresentationFormat>
  <Paragraphs>334</Paragraphs>
  <Slides>34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34</vt:i4>
      </vt:variant>
    </vt:vector>
  </HeadingPairs>
  <TitlesOfParts>
    <vt:vector size="41" baseType="lpstr">
      <vt:lpstr>Aptos</vt:lpstr>
      <vt:lpstr>Arial</vt:lpstr>
      <vt:lpstr>Calibri</vt:lpstr>
      <vt:lpstr>Courier New</vt:lpstr>
      <vt:lpstr>Symbol</vt:lpstr>
      <vt:lpstr>Wingdings 2</vt:lpstr>
      <vt:lpstr>Office Theme</vt:lpstr>
      <vt:lpstr>Uvodno predavanje i osnovne paradigme u društvenim istraživanjima – kvantitativna i kvalitativna </vt:lpstr>
      <vt:lpstr>O predmetu</vt:lpstr>
      <vt:lpstr>Sadržaj</vt:lpstr>
      <vt:lpstr>Paradigma</vt:lpstr>
      <vt:lpstr>Polazne pretpostavke</vt:lpstr>
      <vt:lpstr>Filozofska polazišta kvantitativne metodologije</vt:lpstr>
      <vt:lpstr>Obilježja kvantitativne metodologije</vt:lpstr>
      <vt:lpstr>Obilježja kvantitativne metodologije</vt:lpstr>
      <vt:lpstr>Cilj istraživanja</vt:lpstr>
      <vt:lpstr>Priroda podataka</vt:lpstr>
      <vt:lpstr>Metode prikupljanja podataka</vt:lpstr>
      <vt:lpstr>Uloga istraživača</vt:lpstr>
      <vt:lpstr>Generalizacija rezultata</vt:lpstr>
      <vt:lpstr>Primjeri istraživačkih pitanja</vt:lpstr>
      <vt:lpstr>Prednosti i ograničenja</vt:lpstr>
      <vt:lpstr>Kada koristiti koju metodologiju?</vt:lpstr>
      <vt:lpstr>Primjeri tema za seminar</vt:lpstr>
      <vt:lpstr>Obilježja kvantitativne metodologije</vt:lpstr>
      <vt:lpstr>Filozofska polazišta kvalitativne metodologije</vt:lpstr>
      <vt:lpstr>Obilježja kvalitativne metodologije</vt:lpstr>
      <vt:lpstr>QUAL</vt:lpstr>
      <vt:lpstr>Metode</vt:lpstr>
      <vt:lpstr>RAZLIKE KVALITATIVNE I KVANTITATIVNE METODLOGIJE</vt:lpstr>
      <vt:lpstr>Razlike - ciljevi</vt:lpstr>
      <vt:lpstr>Razlike – provedba istraživanja</vt:lpstr>
      <vt:lpstr>Razlike – generalizacija rezultata</vt:lpstr>
      <vt:lpstr>Razlike – ispitanici (uzorak)</vt:lpstr>
      <vt:lpstr>Razlike – pozicija ispitanika</vt:lpstr>
      <vt:lpstr>Razlike – pozicija istraživača</vt:lpstr>
      <vt:lpstr>Razlike – podaci</vt:lpstr>
      <vt:lpstr>Razlike – obrada i analiza</vt:lpstr>
      <vt:lpstr>Učestalo korištene metode</vt:lpstr>
      <vt:lpstr>Zadaci za vježbu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96</cp:revision>
  <dcterms:created xsi:type="dcterms:W3CDTF">2006-08-16T00:00:00Z</dcterms:created>
  <dcterms:modified xsi:type="dcterms:W3CDTF">2024-10-11T07:04:51Z</dcterms:modified>
</cp:coreProperties>
</file>