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5" r:id="rId4"/>
    <p:sldId id="274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11.10.2023.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8C45-20A3-4604-8533-C93AF075A9CA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C44-69CC-43B8-8730-5C7C7784639A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4F-FFD9-44B0-B3E3-BF93E653D309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ECFD1-1AC2-49FB-8E0D-DB559324464B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44A5-C501-42E4-9A6A-AEFA540086EC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6A08-C13B-4F95-B75E-48B0F4FBE0F5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1574C-CAAF-4FFB-A426-D0C8F10CF691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99FA-C3D9-43D5-9053-9E0DE7640846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7182-EBEA-4295-B5B6-79490362DE19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2E95-6D39-488D-9C4E-688EAC3E9A96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CAF7-2DE6-4D08-8A22-99E35BD239D4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Uvod u metode društvenih istraživanja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1A38F-0B03-47ED-AFDF-1D0A374B3165}" type="datetime1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Uvod u metode društvenih istraživanja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Analiza društvenog učinka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2023./2024.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E60F90D9-B1A3-4E2D-B53D-C0C30C0D0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75264"/>
            <a:ext cx="1888044" cy="6605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914" y="76200"/>
            <a:ext cx="8229600" cy="1143000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Što je </a:t>
            </a:r>
            <a:r>
              <a:rPr lang="hr-HR" b="1" dirty="0" err="1">
                <a:solidFill>
                  <a:schemeClr val="tx2"/>
                </a:solidFill>
              </a:rPr>
              <a:t>Social</a:t>
            </a:r>
            <a:r>
              <a:rPr lang="hr-HR" b="1" dirty="0">
                <a:solidFill>
                  <a:schemeClr val="tx2"/>
                </a:solidFill>
              </a:rPr>
              <a:t> </a:t>
            </a:r>
            <a:r>
              <a:rPr lang="hr-HR" b="1" dirty="0" err="1">
                <a:solidFill>
                  <a:schemeClr val="tx2"/>
                </a:solidFill>
              </a:rPr>
              <a:t>Impact</a:t>
            </a:r>
            <a:r>
              <a:rPr lang="hr-HR" b="1" dirty="0">
                <a:solidFill>
                  <a:schemeClr val="tx2"/>
                </a:solidFill>
              </a:rPr>
              <a:t> </a:t>
            </a:r>
            <a:r>
              <a:rPr lang="hr-HR" b="1" dirty="0" err="1">
                <a:solidFill>
                  <a:schemeClr val="tx2"/>
                </a:solidFill>
              </a:rPr>
              <a:t>Assessment</a:t>
            </a:r>
            <a:endParaRPr lang="hr-HR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78091" cy="3962400"/>
          </a:xfrm>
        </p:spPr>
        <p:txBody>
          <a:bodyPr>
            <a:noAutofit/>
          </a:bodyPr>
          <a:lstStyle/>
          <a:p>
            <a:endParaRPr lang="hr-HR" sz="1800" dirty="0">
              <a:latin typeface="Arial" pitchFamily="34" charset="0"/>
              <a:cs typeface="Arial" pitchFamily="34" charset="0"/>
            </a:endParaRPr>
          </a:p>
          <a:p>
            <a:r>
              <a:rPr lang="hr-HR" sz="1800" dirty="0">
                <a:latin typeface="Arial" pitchFamily="34" charset="0"/>
                <a:cs typeface="Arial" pitchFamily="34" charset="0"/>
              </a:rPr>
              <a:t>"</a:t>
            </a:r>
            <a:r>
              <a:rPr lang="hr-HR" sz="1800" dirty="0" err="1">
                <a:latin typeface="Arial" pitchFamily="34" charset="0"/>
                <a:cs typeface="Arial" pitchFamily="34" charset="0"/>
              </a:rPr>
              <a:t>Social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>
                <a:latin typeface="Arial" pitchFamily="34" charset="0"/>
                <a:cs typeface="Arial" pitchFamily="34" charset="0"/>
              </a:rPr>
              <a:t>Impact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>
                <a:latin typeface="Arial" pitchFamily="34" charset="0"/>
                <a:cs typeface="Arial" pitchFamily="34" charset="0"/>
              </a:rPr>
              <a:t>Assessment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" (SIA) je proces kojim se analizira i procjenjuje utjecaj predloženog projekta, programa ili politike na društvo i dobrobit zajednice. Cilj je identificirati i ublažiti negativne društvene posljedice dok se istovremeno povećavaju pozitivni utjecaji.</a:t>
            </a:r>
          </a:p>
          <a:p>
            <a:pPr marL="0" indent="0">
              <a:buNone/>
            </a:pPr>
            <a:endParaRPr lang="hr-HR" sz="1800" b="1" dirty="0">
              <a:latin typeface="Arial" pitchFamily="34" charset="0"/>
              <a:cs typeface="Arial" pitchFamily="34" charset="0"/>
            </a:endParaRPr>
          </a:p>
          <a:p>
            <a:r>
              <a:rPr lang="hr-HR" sz="1800" dirty="0">
                <a:latin typeface="Arial" pitchFamily="34" charset="0"/>
                <a:cs typeface="Arial" pitchFamily="34" charset="0"/>
              </a:rPr>
              <a:t>SIA obuhvaća različite aspekte društvenog života, uključujući ali ne ograničavajući se na:</a:t>
            </a:r>
          </a:p>
          <a:p>
            <a:endParaRPr lang="hr-HR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- Ekonomski faktori: zaposlenost, distribucija dohotka, lokalna ekonomska razvoja.</a:t>
            </a:r>
          </a:p>
          <a:p>
            <a:pPr marL="0" indent="0">
              <a:buNone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- Socijalne i kulturne faktore: zdravstvene usluge, obrazovanje, kultura i tradicija.</a:t>
            </a:r>
          </a:p>
          <a:p>
            <a:pPr marL="0" indent="0">
              <a:buNone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- Političke i institucionalne faktore: promjene u upravljanju, promjene u pristupu javnim uslugama, i tako dalje.</a:t>
            </a:r>
          </a:p>
          <a:p>
            <a:pPr marL="0" indent="0">
              <a:buNone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* SIA je postala obvezna u mnogim državama!</a:t>
            </a:r>
          </a:p>
          <a:p>
            <a:pPr marL="0" indent="0">
              <a:buNone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hr-HR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r-HR" sz="1800" dirty="0">
              <a:latin typeface="Arial" pitchFamily="34" charset="0"/>
              <a:cs typeface="Arial" pitchFamily="34" charset="0"/>
            </a:endParaRPr>
          </a:p>
          <a:p>
            <a:endParaRPr lang="hr-HR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D559568C-9AA8-4392-AD16-919E58D113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73" y="6026059"/>
            <a:ext cx="1888044" cy="66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04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914" y="76200"/>
            <a:ext cx="8229600" cy="1143000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SIA je postala obvezna – zašto?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78091" cy="6248400"/>
          </a:xfrm>
        </p:spPr>
        <p:txBody>
          <a:bodyPr>
            <a:noAutofit/>
          </a:bodyPr>
          <a:lstStyle/>
          <a:p>
            <a:r>
              <a:rPr lang="hr-HR" sz="1200" dirty="0">
                <a:latin typeface="Arial" pitchFamily="34" charset="0"/>
                <a:cs typeface="Arial" pitchFamily="34" charset="0"/>
              </a:rPr>
              <a:t>Odgovornost prema građanima: Države žele osigurati da projekti i politike neće negativno utjecati na živote ljudi, posebno vulnerabilnih skupina u društvu.</a:t>
            </a:r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  <a:p>
            <a:r>
              <a:rPr lang="hr-HR" sz="1200" dirty="0">
                <a:latin typeface="Arial" pitchFamily="34" charset="0"/>
                <a:cs typeface="Arial" pitchFamily="34" charset="0"/>
              </a:rPr>
              <a:t>Zakonodavni okviri: U nekim slučajevima, obvezna SIA može proizlaziti iz zakonskih obaveza, bilo da su domaće ili međunarodne naravi. Na primjer, neki međunarodni traktati ili sporazumi o ljudskim pravima mogu zahtijevati takve procjene.</a:t>
            </a:r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  <a:p>
            <a:r>
              <a:rPr lang="hr-HR" sz="1200" dirty="0">
                <a:latin typeface="Arial" pitchFamily="34" charset="0"/>
                <a:cs typeface="Arial" pitchFamily="34" charset="0"/>
              </a:rPr>
              <a:t>Održivi razvoj: SIA je važan alat za promicanje održivog razvoja. Osim ekoloških pitanja, održivi razvoj također uključuje socijalne i ekonomske aspekte.</a:t>
            </a:r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  <a:p>
            <a:r>
              <a:rPr lang="hr-HR" sz="1200" dirty="0">
                <a:latin typeface="Arial" pitchFamily="34" charset="0"/>
                <a:cs typeface="Arial" pitchFamily="34" charset="0"/>
              </a:rPr>
              <a:t>Participacija javnosti: Obvezna SIA često je povezana s mehanizmima za uključivanje javnosti u odlučivanje, što je demokratski ideal koji mnoge države nastoje promicati.</a:t>
            </a:r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  <a:p>
            <a:r>
              <a:rPr lang="hr-HR" sz="1200" dirty="0" err="1">
                <a:latin typeface="Arial" pitchFamily="34" charset="0"/>
                <a:cs typeface="Arial" pitchFamily="34" charset="0"/>
              </a:rPr>
              <a:t>Transparetnost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 i odgovornost: Provedba SIA pomaže u očuvanju transparentnosti i odgovornosti u procesu odlučivanja, dajući građanima i regulatornim tijelima jasniji uvid u potencijalne socijalne posljedice predloženih projekata ili politika.</a:t>
            </a:r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  <a:p>
            <a:r>
              <a:rPr lang="hr-HR" sz="1200" dirty="0">
                <a:latin typeface="Arial" pitchFamily="34" charset="0"/>
                <a:cs typeface="Arial" pitchFamily="34" charset="0"/>
              </a:rPr>
              <a:t>Rizik i upravljanje: Kroz SIA, vlade mogu bolje razumjeti i upravljati rizicima povezanima s velikim infrastrukturnim projektima, promjenama u zakonodavstvu ili velikim industrijskim inicijativama.</a:t>
            </a:r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  <a:p>
            <a:r>
              <a:rPr lang="hr-HR" sz="1200" dirty="0">
                <a:latin typeface="Arial" pitchFamily="34" charset="0"/>
                <a:cs typeface="Arial" pitchFamily="34" charset="0"/>
              </a:rPr>
              <a:t>Međusektorska koordinacija: SIA često zahtijeva koordinaciju između različitih državnih tijela i sektora, čime se promiče holistički pristup razvoju i odlučivanju.</a:t>
            </a:r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  <a:p>
            <a:r>
              <a:rPr lang="hr-HR" sz="1200" dirty="0">
                <a:latin typeface="Arial" pitchFamily="34" charset="0"/>
                <a:cs typeface="Arial" pitchFamily="34" charset="0"/>
              </a:rPr>
              <a:t>Etički standardi: U nekim slučajevima, etičke obaveze prema građanima i zajednici mogu biti dodatni razlog za obaveznu SIA.</a:t>
            </a:r>
          </a:p>
          <a:p>
            <a:pPr marL="0" indent="0">
              <a:buNone/>
            </a:pPr>
            <a:endParaRPr lang="hr-HR" sz="1800" dirty="0">
              <a:latin typeface="Arial" pitchFamily="34" charset="0"/>
              <a:cs typeface="Arial" pitchFamily="34" charset="0"/>
            </a:endParaRPr>
          </a:p>
          <a:p>
            <a:endParaRPr lang="hr-HR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Picture 12">
            <a:extLst>
              <a:ext uri="{FF2B5EF4-FFF2-40B4-BE49-F238E27FC236}">
                <a16:creationId xmlns:a16="http://schemas.microsoft.com/office/drawing/2014/main" id="{4CACFD6E-BE1B-6C55-7A2E-1E32178AB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121219"/>
            <a:ext cx="1888044" cy="66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83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Literatura: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6019"/>
            <a:ext cx="8229600" cy="3733800"/>
          </a:xfrm>
        </p:spPr>
        <p:txBody>
          <a:bodyPr>
            <a:norm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altLang="zh-CN" sz="1800" dirty="0">
                <a:latin typeface="Arial" pitchFamily="34" charset="0"/>
                <a:cs typeface="Arial" pitchFamily="34" charset="0"/>
              </a:rPr>
              <a:t>Na repozitoriju: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hr-HR" altLang="zh-CN" sz="1800" dirty="0">
                <a:latin typeface="Arial" pitchFamily="34" charset="0"/>
                <a:cs typeface="Arial" pitchFamily="34" charset="0"/>
              </a:rPr>
              <a:t>- IAIA SIA International </a:t>
            </a:r>
            <a:r>
              <a:rPr lang="hr-HR" altLang="zh-CN" sz="1800" dirty="0" err="1">
                <a:latin typeface="Arial" pitchFamily="34" charset="0"/>
                <a:cs typeface="Arial" pitchFamily="34" charset="0"/>
              </a:rPr>
              <a:t>Principles</a:t>
            </a:r>
            <a:endParaRPr lang="hr-HR" altLang="zh-CN" sz="1800" dirty="0">
              <a:latin typeface="Arial" pitchFamily="34" charset="0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1800">
                <a:latin typeface="Arial" pitchFamily="34" charset="0"/>
                <a:cs typeface="Arial" pitchFamily="34" charset="0"/>
              </a:rPr>
              <a:t>What is Social Impact Assessment?</a:t>
            </a:r>
            <a:endParaRPr lang="hr-HR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C:\Users\Opoje\Desktop\Sličice\literatu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959819"/>
            <a:ext cx="1657350" cy="1725151"/>
          </a:xfrm>
          <a:prstGeom prst="rect">
            <a:avLst/>
          </a:prstGeom>
          <a:noFill/>
        </p:spPr>
      </p:pic>
      <p:pic>
        <p:nvPicPr>
          <p:cNvPr id="8" name="Picture 12">
            <a:extLst>
              <a:ext uri="{FF2B5EF4-FFF2-40B4-BE49-F238E27FC236}">
                <a16:creationId xmlns:a16="http://schemas.microsoft.com/office/drawing/2014/main" id="{D0B75440-7E7E-4881-AEA3-2F95B7DFDE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97463"/>
            <a:ext cx="1888044" cy="660581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CBFC9505-E787-4BD6-BAEF-7F18FEA0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7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b="1" dirty="0">
                <a:solidFill>
                  <a:schemeClr val="tx2"/>
                </a:solidFill>
              </a:rPr>
              <a:t>Hvala na pažnji!</a:t>
            </a:r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D5CDA659-AEEC-4782-9AEE-8C0427A8D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978" y="3825940"/>
            <a:ext cx="1888044" cy="660581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3719EE7B-285B-491C-8B40-600AA252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Analiza društvenog učinka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390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Analiza društvenog učinka</vt:lpstr>
      <vt:lpstr>Što je Social Impact Assessment</vt:lpstr>
      <vt:lpstr>SIA je postala obvezna – zašto?</vt:lpstr>
      <vt:lpstr>Literatura: 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74</cp:revision>
  <dcterms:created xsi:type="dcterms:W3CDTF">2006-08-16T00:00:00Z</dcterms:created>
  <dcterms:modified xsi:type="dcterms:W3CDTF">2023-10-11T10:45:51Z</dcterms:modified>
</cp:coreProperties>
</file>