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9" r:id="rId3"/>
    <p:sldId id="28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6858000" type="screen4x3"/>
  <p:notesSz cx="9144000" cy="6858000"/>
  <p:embeddedFontLst>
    <p:embeddedFont>
      <p:font typeface="Arial" panose="020B060402020202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Gabriola" panose="04040605051002020D02" pitchFamily="82" charset="0"/>
      <p:regular r:id="rId34"/>
    </p:embeddedFont>
    <p:embeddedFont>
      <p:font typeface="Times New Roman" panose="02020603050405020304" pitchFamily="18" charset="0"/>
      <p:regular r:id="rId35"/>
    </p:embeddedFont>
    <p:embeddedFont>
      <p:font typeface="Wingdings" panose="05000000000000000000" pitchFamily="2" charset="2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347" y="4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3982211"/>
            <a:ext cx="3400044" cy="28635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3901440"/>
            <a:ext cx="2942844" cy="29504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4341876"/>
            <a:ext cx="2770632" cy="25039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4038600"/>
            <a:ext cx="2770632" cy="28072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32231" y="4419600"/>
            <a:ext cx="135636" cy="137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2438400" y="6166103"/>
            <a:ext cx="146304" cy="146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255775" y="4322064"/>
            <a:ext cx="192024" cy="1935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051304" y="562355"/>
            <a:ext cx="2715006" cy="12291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4194047" y="562355"/>
            <a:ext cx="2932938" cy="12291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3142488" y="1379219"/>
            <a:ext cx="1576577" cy="7871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4251959" y="1379219"/>
            <a:ext cx="665226" cy="7871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4549140" y="1379219"/>
            <a:ext cx="1477517" cy="78714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3982211"/>
            <a:ext cx="3400044" cy="28635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3901440"/>
            <a:ext cx="2942844" cy="2950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4341876"/>
            <a:ext cx="2770632" cy="25039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4038600"/>
            <a:ext cx="2770632" cy="28072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32231" y="4419600"/>
            <a:ext cx="135636" cy="1371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2438400" y="6166103"/>
            <a:ext cx="146304" cy="1463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255775" y="4322064"/>
            <a:ext cx="192024" cy="1935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48332" y="785825"/>
            <a:ext cx="4828540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6491" y="1339723"/>
            <a:ext cx="8037830" cy="3244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607429" y="6294219"/>
            <a:ext cx="302259" cy="252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26" Type="http://schemas.openxmlformats.org/officeDocument/2006/relationships/image" Target="../media/image100.png"/><Relationship Id="rId3" Type="http://schemas.openxmlformats.org/officeDocument/2006/relationships/image" Target="../media/image77.png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5" Type="http://schemas.openxmlformats.org/officeDocument/2006/relationships/image" Target="../media/image99.png"/><Relationship Id="rId33" Type="http://schemas.openxmlformats.org/officeDocument/2006/relationships/image" Target="../media/image107.jp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24" Type="http://schemas.openxmlformats.org/officeDocument/2006/relationships/image" Target="../media/image98.png"/><Relationship Id="rId32" Type="http://schemas.openxmlformats.org/officeDocument/2006/relationships/image" Target="../media/image106.jp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28" Type="http://schemas.openxmlformats.org/officeDocument/2006/relationships/image" Target="../media/image102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31" Type="http://schemas.openxmlformats.org/officeDocument/2006/relationships/image" Target="../media/image105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6.png"/><Relationship Id="rId27" Type="http://schemas.openxmlformats.org/officeDocument/2006/relationships/image" Target="../media/image101.png"/><Relationship Id="rId30" Type="http://schemas.openxmlformats.org/officeDocument/2006/relationships/image" Target="../media/image104.png"/><Relationship Id="rId8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image" Target="../media/image108.png"/><Relationship Id="rId16" Type="http://schemas.openxmlformats.org/officeDocument/2006/relationships/image" Target="../media/image121.png"/><Relationship Id="rId20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4" Type="http://schemas.openxmlformats.org/officeDocument/2006/relationships/image" Target="../media/image70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image" Target="../media/image127.png"/><Relationship Id="rId21" Type="http://schemas.openxmlformats.org/officeDocument/2006/relationships/image" Target="../media/image145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5" Type="http://schemas.openxmlformats.org/officeDocument/2006/relationships/image" Target="../media/image149.jpg"/><Relationship Id="rId2" Type="http://schemas.openxmlformats.org/officeDocument/2006/relationships/image" Target="../media/image126.png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24" Type="http://schemas.openxmlformats.org/officeDocument/2006/relationships/image" Target="../media/image148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Relationship Id="rId22" Type="http://schemas.openxmlformats.org/officeDocument/2006/relationships/image" Target="../media/image1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3" Type="http://schemas.openxmlformats.org/officeDocument/2006/relationships/image" Target="../media/image151.png"/><Relationship Id="rId21" Type="http://schemas.openxmlformats.org/officeDocument/2006/relationships/image" Target="../media/image168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" Type="http://schemas.openxmlformats.org/officeDocument/2006/relationships/image" Target="../media/image150.png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70.png"/><Relationship Id="rId15" Type="http://schemas.openxmlformats.org/officeDocument/2006/relationships/image" Target="../media/image162.png"/><Relationship Id="rId23" Type="http://schemas.openxmlformats.org/officeDocument/2006/relationships/image" Target="../media/image170.jp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4" Type="http://schemas.openxmlformats.org/officeDocument/2006/relationships/image" Target="../media/image152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Relationship Id="rId22" Type="http://schemas.openxmlformats.org/officeDocument/2006/relationships/image" Target="../media/image1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5.jp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g"/><Relationship Id="rId3" Type="http://schemas.openxmlformats.org/officeDocument/2006/relationships/image" Target="../media/image176.png"/><Relationship Id="rId7" Type="http://schemas.openxmlformats.org/officeDocument/2006/relationships/image" Target="../media/image179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91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12" Type="http://schemas.openxmlformats.org/officeDocument/2006/relationships/image" Target="../media/image190.png"/><Relationship Id="rId17" Type="http://schemas.openxmlformats.org/officeDocument/2006/relationships/image" Target="../media/image195.jpg"/><Relationship Id="rId2" Type="http://schemas.openxmlformats.org/officeDocument/2006/relationships/image" Target="../media/image64.png"/><Relationship Id="rId16" Type="http://schemas.openxmlformats.org/officeDocument/2006/relationships/image" Target="../media/image1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5" Type="http://schemas.openxmlformats.org/officeDocument/2006/relationships/image" Target="../media/image183.png"/><Relationship Id="rId15" Type="http://schemas.openxmlformats.org/officeDocument/2006/relationships/image" Target="../media/image193.png"/><Relationship Id="rId10" Type="http://schemas.openxmlformats.org/officeDocument/2006/relationships/image" Target="../media/image188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Relationship Id="rId14" Type="http://schemas.openxmlformats.org/officeDocument/2006/relationships/image" Target="../media/image19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Relationship Id="rId9" Type="http://schemas.openxmlformats.org/officeDocument/2006/relationships/image" Target="../media/image20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png"/><Relationship Id="rId3" Type="http://schemas.openxmlformats.org/officeDocument/2006/relationships/image" Target="../media/image199.png"/><Relationship Id="rId7" Type="http://schemas.openxmlformats.org/officeDocument/2006/relationships/image" Target="../media/image207.png"/><Relationship Id="rId12" Type="http://schemas.openxmlformats.org/officeDocument/2006/relationships/image" Target="../media/image212.png"/><Relationship Id="rId17" Type="http://schemas.openxmlformats.org/officeDocument/2006/relationships/image" Target="../media/image217.jpg"/><Relationship Id="rId2" Type="http://schemas.openxmlformats.org/officeDocument/2006/relationships/image" Target="../media/image203.png"/><Relationship Id="rId16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5" Type="http://schemas.openxmlformats.org/officeDocument/2006/relationships/image" Target="../media/image205.png"/><Relationship Id="rId15" Type="http://schemas.openxmlformats.org/officeDocument/2006/relationships/image" Target="../media/image215.pn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Relationship Id="rId14" Type="http://schemas.openxmlformats.org/officeDocument/2006/relationships/image" Target="../media/image2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13" Type="http://schemas.openxmlformats.org/officeDocument/2006/relationships/image" Target="../media/image229.png"/><Relationship Id="rId3" Type="http://schemas.openxmlformats.org/officeDocument/2006/relationships/image" Target="../media/image219.png"/><Relationship Id="rId7" Type="http://schemas.openxmlformats.org/officeDocument/2006/relationships/image" Target="../media/image223.png"/><Relationship Id="rId12" Type="http://schemas.openxmlformats.org/officeDocument/2006/relationships/image" Target="../media/image228.png"/><Relationship Id="rId17" Type="http://schemas.openxmlformats.org/officeDocument/2006/relationships/image" Target="../media/image233.jpg"/><Relationship Id="rId2" Type="http://schemas.openxmlformats.org/officeDocument/2006/relationships/image" Target="../media/image218.png"/><Relationship Id="rId16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11" Type="http://schemas.openxmlformats.org/officeDocument/2006/relationships/image" Target="../media/image227.png"/><Relationship Id="rId5" Type="http://schemas.openxmlformats.org/officeDocument/2006/relationships/image" Target="../media/image221.png"/><Relationship Id="rId15" Type="http://schemas.openxmlformats.org/officeDocument/2006/relationships/image" Target="../media/image231.png"/><Relationship Id="rId10" Type="http://schemas.openxmlformats.org/officeDocument/2006/relationships/image" Target="../media/image226.png"/><Relationship Id="rId4" Type="http://schemas.openxmlformats.org/officeDocument/2006/relationships/image" Target="../media/image220.png"/><Relationship Id="rId9" Type="http://schemas.openxmlformats.org/officeDocument/2006/relationships/image" Target="../media/image225.png"/><Relationship Id="rId14" Type="http://schemas.openxmlformats.org/officeDocument/2006/relationships/image" Target="../media/image2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36.png"/><Relationship Id="rId7" Type="http://schemas.openxmlformats.org/officeDocument/2006/relationships/image" Target="../media/image240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7.png"/><Relationship Id="rId9" Type="http://schemas.openxmlformats.org/officeDocument/2006/relationships/image" Target="../media/image24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n900e80R30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jp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jp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jp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45529" y="6306919"/>
            <a:ext cx="113030" cy="226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64"/>
              </a:lnSpc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4044" y="1141475"/>
            <a:ext cx="6945630" cy="1009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85697" y="1261998"/>
            <a:ext cx="63741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BIOLOGIZAM U</a:t>
            </a:r>
            <a:r>
              <a:rPr i="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i="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SOCIOLOGIJI</a:t>
            </a:r>
          </a:p>
        </p:txBody>
      </p:sp>
      <p:sp>
        <p:nvSpPr>
          <p:cNvPr id="5" name="object 5"/>
          <p:cNvSpPr/>
          <p:nvPr/>
        </p:nvSpPr>
        <p:spPr>
          <a:xfrm>
            <a:off x="5509259" y="2470404"/>
            <a:ext cx="2813304" cy="399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7200" y="2397764"/>
            <a:ext cx="5939841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27430">
              <a:lnSpc>
                <a:spcPct val="100000"/>
              </a:lnSpc>
              <a:spcBef>
                <a:spcPts val="100"/>
              </a:spcBef>
            </a:pPr>
            <a:r>
              <a:rPr lang="en-US" sz="2400" spc="-5" dirty="0" err="1">
                <a:solidFill>
                  <a:srgbClr val="FFFFFF"/>
                </a:solidFill>
                <a:latin typeface="Gabriola"/>
                <a:cs typeface="Gabriola"/>
              </a:rPr>
              <a:t>Fakultet</a:t>
            </a:r>
            <a:r>
              <a:rPr lang="en-US" sz="2400" spc="-5" dirty="0">
                <a:solidFill>
                  <a:srgbClr val="FFFFFF"/>
                </a:solidFill>
                <a:latin typeface="Gabriola"/>
                <a:cs typeface="Gabriola"/>
              </a:rPr>
              <a:t> </a:t>
            </a:r>
            <a:r>
              <a:rPr lang="en-US" sz="2400" spc="-5" dirty="0" err="1">
                <a:solidFill>
                  <a:srgbClr val="FFFFFF"/>
                </a:solidFill>
                <a:latin typeface="Gabriola"/>
                <a:cs typeface="Gabriola"/>
              </a:rPr>
              <a:t>h</a:t>
            </a:r>
            <a:r>
              <a:rPr sz="2400" spc="-5" dirty="0" err="1">
                <a:solidFill>
                  <a:srgbClr val="FFFFFF"/>
                </a:solidFill>
                <a:latin typeface="Gabriola"/>
                <a:cs typeface="Gabriola"/>
              </a:rPr>
              <a:t>rvatski</a:t>
            </a:r>
            <a:r>
              <a:rPr lang="en-US" sz="2400" spc="-5" dirty="0" err="1">
                <a:solidFill>
                  <a:srgbClr val="FFFFFF"/>
                </a:solidFill>
                <a:latin typeface="Gabriola"/>
                <a:cs typeface="Gabriola"/>
              </a:rPr>
              <a:t>h</a:t>
            </a:r>
            <a:r>
              <a:rPr sz="2400" spc="-5" dirty="0">
                <a:solidFill>
                  <a:srgbClr val="FFFFFF"/>
                </a:solidFill>
                <a:latin typeface="Gabriola"/>
                <a:cs typeface="Gabriola"/>
              </a:rPr>
              <a:t> </a:t>
            </a:r>
            <a:r>
              <a:rPr sz="2400" spc="-5" dirty="0" err="1">
                <a:solidFill>
                  <a:srgbClr val="FFFFFF"/>
                </a:solidFill>
                <a:latin typeface="Gabriola"/>
                <a:cs typeface="Gabriola"/>
              </a:rPr>
              <a:t>studij</a:t>
            </a:r>
            <a:r>
              <a:rPr lang="en-US" sz="2400" spc="-5" dirty="0" err="1">
                <a:solidFill>
                  <a:srgbClr val="FFFFFF"/>
                </a:solidFill>
                <a:latin typeface="Gabriola"/>
                <a:cs typeface="Gabriola"/>
              </a:rPr>
              <a:t>a</a:t>
            </a:r>
            <a:r>
              <a:rPr sz="2400" spc="-5" dirty="0">
                <a:solidFill>
                  <a:srgbClr val="FFFFFF"/>
                </a:solidFill>
                <a:latin typeface="Gabriola"/>
                <a:cs typeface="Gabriola"/>
              </a:rPr>
              <a:t> Sveučilišta </a:t>
            </a:r>
            <a:r>
              <a:rPr sz="2400" dirty="0">
                <a:solidFill>
                  <a:srgbClr val="FFFFFF"/>
                </a:solidFill>
                <a:latin typeface="Gabriola"/>
                <a:cs typeface="Gabriola"/>
              </a:rPr>
              <a:t>u </a:t>
            </a:r>
            <a:r>
              <a:rPr sz="2400" spc="-5" dirty="0">
                <a:solidFill>
                  <a:srgbClr val="FFFFFF"/>
                </a:solidFill>
                <a:latin typeface="Gabriola"/>
                <a:cs typeface="Gabriola"/>
              </a:rPr>
              <a:t>Zagrebu  Odsjek </a:t>
            </a:r>
            <a:r>
              <a:rPr sz="2400" dirty="0">
                <a:solidFill>
                  <a:srgbClr val="FFFFFF"/>
                </a:solidFill>
                <a:latin typeface="Gabriola"/>
                <a:cs typeface="Gabriola"/>
              </a:rPr>
              <a:t>za</a:t>
            </a:r>
            <a:r>
              <a:rPr sz="2400" spc="10" dirty="0">
                <a:solidFill>
                  <a:srgbClr val="FFFFFF"/>
                </a:solidFill>
                <a:latin typeface="Gabriola"/>
                <a:cs typeface="Gabriol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abriola"/>
                <a:cs typeface="Gabriola"/>
              </a:rPr>
              <a:t>sociologiju</a:t>
            </a:r>
            <a:endParaRPr sz="2400" dirty="0">
              <a:latin typeface="Gabriola"/>
              <a:cs typeface="Gabriola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Gabriola"/>
                <a:cs typeface="Gabriola"/>
              </a:rPr>
              <a:t>Kolegij: </a:t>
            </a:r>
            <a:r>
              <a:rPr sz="2400" spc="-5" dirty="0">
                <a:solidFill>
                  <a:srgbClr val="FFFFFF"/>
                </a:solidFill>
                <a:latin typeface="Gabriola"/>
                <a:cs typeface="Gabriola"/>
              </a:rPr>
              <a:t>Sustavna sociologija</a:t>
            </a:r>
            <a:r>
              <a:rPr sz="2400" spc="25" dirty="0">
                <a:solidFill>
                  <a:srgbClr val="FFFFFF"/>
                </a:solidFill>
                <a:latin typeface="Gabriola"/>
                <a:cs typeface="Gabriola"/>
              </a:rPr>
              <a:t> </a:t>
            </a:r>
            <a:r>
              <a:rPr sz="2400" dirty="0">
                <a:solidFill>
                  <a:srgbClr val="FFFFFF"/>
                </a:solidFill>
                <a:latin typeface="Gabriola"/>
                <a:cs typeface="Gabriola"/>
              </a:rPr>
              <a:t>1</a:t>
            </a:r>
            <a:endParaRPr sz="2400" dirty="0">
              <a:latin typeface="Gabriola"/>
              <a:cs typeface="Gabriola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Gabriola"/>
                <a:cs typeface="Gabriola"/>
              </a:rPr>
              <a:t>p</a:t>
            </a:r>
            <a:r>
              <a:rPr sz="2400" spc="-5" dirty="0">
                <a:solidFill>
                  <a:srgbClr val="FFFFFF"/>
                </a:solidFill>
                <a:latin typeface="Gabriola"/>
                <a:cs typeface="Gabriola"/>
              </a:rPr>
              <a:t>rof. </a:t>
            </a:r>
            <a:r>
              <a:rPr sz="2400" dirty="0">
                <a:solidFill>
                  <a:srgbClr val="FFFFFF"/>
                </a:solidFill>
                <a:latin typeface="Gabriola"/>
                <a:cs typeface="Gabriola"/>
              </a:rPr>
              <a:t>dr. sc. </a:t>
            </a:r>
            <a:r>
              <a:rPr sz="2400" spc="-5" dirty="0">
                <a:solidFill>
                  <a:srgbClr val="FFFFFF"/>
                </a:solidFill>
                <a:latin typeface="Gabriola"/>
                <a:cs typeface="Gabriola"/>
              </a:rPr>
              <a:t>Renato Matić; </a:t>
            </a:r>
            <a:r>
              <a:rPr lang="hr-HR" sz="2400" spc="-5" dirty="0">
                <a:solidFill>
                  <a:srgbClr val="FFFFFF"/>
                </a:solidFill>
                <a:latin typeface="Gabriola"/>
                <a:cs typeface="Gabriola"/>
              </a:rPr>
              <a:t>doc. </a:t>
            </a:r>
            <a:r>
              <a:rPr lang="en-US" sz="2400" spc="-5" dirty="0">
                <a:solidFill>
                  <a:srgbClr val="FFFFFF"/>
                </a:solidFill>
                <a:latin typeface="Gabriola"/>
                <a:cs typeface="Gabriola"/>
              </a:rPr>
              <a:t>dr. sc. </a:t>
            </a:r>
            <a:r>
              <a:rPr sz="2400" spc="-5" dirty="0">
                <a:solidFill>
                  <a:srgbClr val="FFFFFF"/>
                </a:solidFill>
                <a:latin typeface="Gabriola"/>
                <a:cs typeface="Gabriola"/>
              </a:rPr>
              <a:t>Ivan </a:t>
            </a:r>
            <a:r>
              <a:rPr sz="2400" dirty="0">
                <a:solidFill>
                  <a:srgbClr val="FFFFFF"/>
                </a:solidFill>
                <a:latin typeface="Gabriola"/>
                <a:cs typeface="Gabriola"/>
              </a:rPr>
              <a:t>Perkov</a:t>
            </a:r>
            <a:endParaRPr sz="2400" dirty="0">
              <a:latin typeface="Gabriola"/>
              <a:cs typeface="Gabriol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32829" y="6275019"/>
            <a:ext cx="1384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2043" y="470916"/>
            <a:ext cx="462546" cy="482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0080" y="352043"/>
            <a:ext cx="1250441" cy="677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87424" y="352043"/>
            <a:ext cx="511289" cy="677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95627" y="352043"/>
            <a:ext cx="2789682" cy="6774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82211" y="352043"/>
            <a:ext cx="596646" cy="6774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75759" y="352043"/>
            <a:ext cx="505206" cy="6774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61688" y="352043"/>
            <a:ext cx="1741169" cy="6774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0080" y="717804"/>
            <a:ext cx="1943862" cy="6774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67711" y="717804"/>
            <a:ext cx="1469898" cy="6774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2043" y="1714500"/>
            <a:ext cx="462546" cy="482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0080" y="1595627"/>
            <a:ext cx="3902202" cy="6774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39184" y="1595627"/>
            <a:ext cx="2096262" cy="6774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32347" y="1595627"/>
            <a:ext cx="596646" cy="6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2103" y="2136635"/>
            <a:ext cx="387845" cy="4031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71372" y="2037588"/>
            <a:ext cx="3612641" cy="56768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2103" y="2502395"/>
            <a:ext cx="387845" cy="4031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71372" y="2403348"/>
            <a:ext cx="3062478" cy="5676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2043" y="3323844"/>
            <a:ext cx="462546" cy="482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40080" y="3204972"/>
            <a:ext cx="589026" cy="67741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26008" y="3204972"/>
            <a:ext cx="1809750" cy="67741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14955" y="3204972"/>
            <a:ext cx="4144518" cy="67741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40080" y="3570732"/>
            <a:ext cx="5919978" cy="67741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0080" y="3936491"/>
            <a:ext cx="4030217" cy="67741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67200" y="3936491"/>
            <a:ext cx="505205" cy="67741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2043" y="4933188"/>
            <a:ext cx="462546" cy="482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40080" y="4814315"/>
            <a:ext cx="2553462" cy="67741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90444" y="4814315"/>
            <a:ext cx="1524761" cy="67741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00500" y="4814315"/>
            <a:ext cx="2017014" cy="67741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0080" y="5180076"/>
            <a:ext cx="3541014" cy="67741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777996" y="5180076"/>
            <a:ext cx="1349502" cy="67741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40080" y="5545835"/>
            <a:ext cx="3676650" cy="67741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13632" y="5545835"/>
            <a:ext cx="572262" cy="67741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82796" y="5545835"/>
            <a:ext cx="1421129" cy="67741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40080" y="5911596"/>
            <a:ext cx="1674114" cy="67741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911095" y="5911596"/>
            <a:ext cx="1215390" cy="67741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74065" y="430529"/>
            <a:ext cx="5795010" cy="6058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55295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1850. "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Socijalna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statika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-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sličnost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Comteovim</a:t>
            </a:r>
            <a:r>
              <a:rPr sz="2400" spc="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idejama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CC"/>
              </a:buClr>
              <a:buFont typeface="Wingdings"/>
              <a:buChar char=""/>
            </a:pPr>
            <a:endParaRPr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Osnovno filozofsko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djelo "Prva</a:t>
            </a:r>
            <a:r>
              <a:rPr sz="2400" spc="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načela"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lvl="1" indent="-287020">
              <a:lnSpc>
                <a:spcPct val="100000"/>
              </a:lnSpc>
              <a:spcBef>
                <a:spcPts val="484"/>
              </a:spcBef>
              <a:buClr>
                <a:srgbClr val="B1B1B1"/>
              </a:buClr>
              <a:buSzPct val="75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Osnove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sintetičke</a:t>
            </a:r>
            <a:r>
              <a:rPr sz="2000" spc="-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filozofije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Clr>
                <a:srgbClr val="B1B1B1"/>
              </a:buClr>
              <a:buSzPct val="75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Raskrstio s</a:t>
            </a:r>
            <a:r>
              <a:rPr sz="2000" spc="-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teologijom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Clr>
                <a:srgbClr val="B1B1B1"/>
              </a:buClr>
              <a:buFont typeface="Wingdings"/>
              <a:buChar char=""/>
            </a:pP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500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Formulirao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svoj zakon opće evolucije  (prije objavljivanja Darwinova kapitalnog  djela o porijeklu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vrsta</a:t>
            </a:r>
            <a:r>
              <a:rPr sz="24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1859)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CC"/>
              </a:buClr>
              <a:buFont typeface="Wingdings"/>
              <a:buChar char=""/>
            </a:pPr>
            <a:endParaRPr sz="3500" dirty="0">
              <a:latin typeface="Arial"/>
              <a:cs typeface="Arial"/>
            </a:endParaRPr>
          </a:p>
          <a:p>
            <a:pPr marL="355600" marR="548005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Načela biologije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Načela </a:t>
            </a:r>
            <a:r>
              <a:rPr sz="24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psihologije;  Izučavanje sociologije,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Načela  </a:t>
            </a:r>
            <a:r>
              <a:rPr sz="24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sociologije; Načela etike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sz="24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Čovjek  nasuprot</a:t>
            </a:r>
            <a:r>
              <a:rPr sz="2400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državi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019543" y="548640"/>
            <a:ext cx="1624583" cy="245364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19543" y="3573779"/>
            <a:ext cx="1684020" cy="238353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80004" y="428244"/>
            <a:ext cx="1664970" cy="1009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46803" y="428244"/>
            <a:ext cx="1946910" cy="1009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52038" y="548766"/>
            <a:ext cx="24403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0" spc="-5" dirty="0">
                <a:solidFill>
                  <a:srgbClr val="B1B1B1"/>
                </a:solidFill>
                <a:latin typeface="Arial"/>
                <a:cs typeface="Arial"/>
              </a:rPr>
              <a:t>Prva</a:t>
            </a:r>
            <a:r>
              <a:rPr i="0" spc="-65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i="0" spc="-5" dirty="0">
                <a:solidFill>
                  <a:srgbClr val="B1B1B1"/>
                </a:solidFill>
                <a:latin typeface="Arial"/>
                <a:cs typeface="Arial"/>
              </a:rPr>
              <a:t>načela</a:t>
            </a:r>
          </a:p>
        </p:txBody>
      </p:sp>
      <p:sp>
        <p:nvSpPr>
          <p:cNvPr id="5" name="object 5"/>
          <p:cNvSpPr/>
          <p:nvPr/>
        </p:nvSpPr>
        <p:spPr>
          <a:xfrm>
            <a:off x="414527" y="1665744"/>
            <a:ext cx="462546" cy="4838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1040" y="1546860"/>
            <a:ext cx="1639062" cy="677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23872" y="1546860"/>
            <a:ext cx="1299210" cy="6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3004" y="2542019"/>
            <a:ext cx="483857" cy="4854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2424683"/>
            <a:ext cx="1215390" cy="6774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0200" y="2424683"/>
            <a:ext cx="656082" cy="6774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53183" y="2424683"/>
            <a:ext cx="1265682" cy="6774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04160" y="2424683"/>
            <a:ext cx="858774" cy="6774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3004" y="3419843"/>
            <a:ext cx="483857" cy="48540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1040" y="3302508"/>
            <a:ext cx="1622298" cy="67741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07107" y="3302508"/>
            <a:ext cx="657606" cy="6774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61616" y="3302508"/>
            <a:ext cx="2077974" cy="67741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24884" y="3302508"/>
            <a:ext cx="1488186" cy="67741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3004" y="4297667"/>
            <a:ext cx="483857" cy="48540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1040" y="4180332"/>
            <a:ext cx="1622298" cy="67741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07107" y="4180332"/>
            <a:ext cx="657606" cy="6774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61616" y="4180332"/>
            <a:ext cx="1960626" cy="67741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06011" y="4180332"/>
            <a:ext cx="1488186" cy="67741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35940" y="1625853"/>
            <a:ext cx="4777740" cy="3105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Primarna</a:t>
            </a:r>
            <a:r>
              <a: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načela</a:t>
            </a:r>
            <a:endParaRPr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2400"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zakon</a:t>
            </a:r>
            <a:r>
              <a:rPr sz="2400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inerciji</a:t>
            </a:r>
            <a:r>
              <a:rPr sz="2400" spc="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sile</a:t>
            </a:r>
            <a:endParaRPr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CC"/>
              </a:buClr>
              <a:buFont typeface="Arial"/>
              <a:buAutoNum type="arabicPeriod"/>
            </a:pPr>
            <a:endParaRPr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spoznaja o </a:t>
            </a:r>
            <a:r>
              <a:rPr sz="2400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neuništivosti</a:t>
            </a:r>
            <a:r>
              <a:rPr sz="2400" spc="-4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materije</a:t>
            </a: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CC"/>
              </a:buClr>
              <a:buFont typeface="Arial"/>
              <a:buAutoNum type="arabicPeriod"/>
            </a:pPr>
            <a:endParaRPr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spoznaja </a:t>
            </a:r>
            <a:r>
              <a:rPr sz="2400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kontinuitetu</a:t>
            </a:r>
            <a:r>
              <a:rPr sz="2400" spc="1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kretanja</a:t>
            </a:r>
            <a:endParaRPr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795771" y="1700783"/>
            <a:ext cx="2819400" cy="202234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452" y="696480"/>
            <a:ext cx="534149" cy="557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819" y="556259"/>
            <a:ext cx="2387346" cy="787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85644" y="556259"/>
            <a:ext cx="1517142" cy="7871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600" y="1502663"/>
            <a:ext cx="404622" cy="4046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0080" y="1403603"/>
            <a:ext cx="1360170" cy="5676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8216" y="1403603"/>
            <a:ext cx="549401" cy="5676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38527" y="1403603"/>
            <a:ext cx="1230630" cy="5676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97123" y="1403603"/>
            <a:ext cx="1175765" cy="5676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00855" y="1403603"/>
            <a:ext cx="976122" cy="5676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4944" y="1403603"/>
            <a:ext cx="1075181" cy="56768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8600" y="2234183"/>
            <a:ext cx="404622" cy="4046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0080" y="2135123"/>
            <a:ext cx="467118" cy="56768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8095" y="2135123"/>
            <a:ext cx="1232154" cy="56768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28216" y="2135123"/>
            <a:ext cx="549401" cy="5676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38527" y="2135123"/>
            <a:ext cx="1739646" cy="5676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07664" y="2135123"/>
            <a:ext cx="1245869" cy="56768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8600" y="2965704"/>
            <a:ext cx="404622" cy="40462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0080" y="2866644"/>
            <a:ext cx="467118" cy="56768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8095" y="2866644"/>
            <a:ext cx="1232154" cy="56768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28216" y="2866644"/>
            <a:ext cx="549401" cy="5676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938527" y="2866644"/>
            <a:ext cx="1245870" cy="56768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12364" y="2866644"/>
            <a:ext cx="1059941" cy="56768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3320" y="2866644"/>
            <a:ext cx="1558289" cy="56768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89576" y="2866644"/>
            <a:ext cx="1061465" cy="56768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8600" y="3697223"/>
            <a:ext cx="404622" cy="4046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0080" y="3598164"/>
            <a:ext cx="1360170" cy="5676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728216" y="3598164"/>
            <a:ext cx="549401" cy="5676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38527" y="3598164"/>
            <a:ext cx="1895094" cy="5676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63111" y="3598164"/>
            <a:ext cx="1245869" cy="56769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29590" y="649350"/>
            <a:ext cx="5555615" cy="34208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8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Sekundarna</a:t>
            </a:r>
            <a:r>
              <a:rPr sz="2800" i="1" spc="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načela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indent="-457200">
              <a:lnSpc>
                <a:spcPct val="100000"/>
              </a:lnSpc>
              <a:buClr>
                <a:srgbClr val="FFFFCC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spoznaja o trajnosti odnosa među</a:t>
            </a:r>
            <a:r>
              <a:rPr sz="2000" spc="-1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silama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CC"/>
              </a:buClr>
              <a:buFont typeface="Arial"/>
              <a:buAutoNum type="arabicPeriod"/>
            </a:pPr>
            <a:endParaRPr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indent="-457200">
              <a:lnSpc>
                <a:spcPct val="100000"/>
              </a:lnSpc>
              <a:buClr>
                <a:srgbClr val="FFFFCC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spoznaja o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neuništivosti</a:t>
            </a:r>
            <a:r>
              <a:rPr sz="2000" spc="-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energije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CC"/>
              </a:buClr>
              <a:buFont typeface="Arial"/>
              <a:buAutoNum type="arabicPeriod"/>
            </a:pPr>
            <a:endParaRPr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indent="-457200">
              <a:lnSpc>
                <a:spcPct val="100000"/>
              </a:lnSpc>
              <a:buClr>
                <a:srgbClr val="FFFFCC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spoznaja o kretanju linijom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najlakšega</a:t>
            </a:r>
            <a:r>
              <a:rPr sz="2000" spc="-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otpora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CC"/>
              </a:buClr>
              <a:buFont typeface="Arial"/>
              <a:buAutoNum type="arabicPeriod"/>
            </a:pPr>
            <a:endParaRPr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indent="-457200">
              <a:lnSpc>
                <a:spcPct val="100000"/>
              </a:lnSpc>
              <a:buClr>
                <a:srgbClr val="FFFFCC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spoznaja o promjenjivosti</a:t>
            </a:r>
            <a:r>
              <a:rPr sz="2000" spc="-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kretanja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337303" y="4149852"/>
            <a:ext cx="4346448" cy="244754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79548" y="472440"/>
            <a:ext cx="962405" cy="899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07792" y="472440"/>
            <a:ext cx="1753361" cy="899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39767" y="472440"/>
            <a:ext cx="2451354" cy="8999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21101" y="579246"/>
            <a:ext cx="37052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i="0" dirty="0">
                <a:solidFill>
                  <a:srgbClr val="B1B1B1"/>
                </a:solidFill>
                <a:latin typeface="Arial"/>
                <a:cs typeface="Arial"/>
              </a:rPr>
              <a:t>O </a:t>
            </a:r>
            <a:r>
              <a:rPr sz="3200" i="0" spc="-5" dirty="0">
                <a:solidFill>
                  <a:srgbClr val="B1B1B1"/>
                </a:solidFill>
                <a:latin typeface="Arial"/>
                <a:cs typeface="Arial"/>
              </a:rPr>
              <a:t>poziciji</a:t>
            </a:r>
            <a:r>
              <a:rPr sz="3200" i="0" spc="-35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3200" i="0" spc="-5" dirty="0">
                <a:solidFill>
                  <a:srgbClr val="B1B1B1"/>
                </a:solidFill>
                <a:latin typeface="Arial"/>
                <a:cs typeface="Arial"/>
              </a:rPr>
              <a:t>psihologije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4527" y="1665744"/>
            <a:ext cx="462546" cy="4838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1040" y="1546860"/>
            <a:ext cx="1824989" cy="6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11323" y="1546860"/>
            <a:ext cx="1130046" cy="6774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25139" y="1546860"/>
            <a:ext cx="724662" cy="6774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46703" y="1546860"/>
            <a:ext cx="1198626" cy="6774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30623" y="1546860"/>
            <a:ext cx="1590294" cy="6774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17820" y="1546860"/>
            <a:ext cx="1518666" cy="6774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33388" y="1546860"/>
            <a:ext cx="831342" cy="6774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61631" y="1546860"/>
            <a:ext cx="893826" cy="67741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1040" y="1912620"/>
            <a:ext cx="1992630" cy="6774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4527" y="2909328"/>
            <a:ext cx="462546" cy="4838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1040" y="2790444"/>
            <a:ext cx="1267206" cy="67741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50492" y="2790444"/>
            <a:ext cx="1248918" cy="67741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96311" y="2790444"/>
            <a:ext cx="1840230" cy="67741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24884" y="2790444"/>
            <a:ext cx="810006" cy="67741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31791" y="2790444"/>
            <a:ext cx="1283969" cy="67741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98008" y="2790444"/>
            <a:ext cx="1384554" cy="67741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466332" y="2790444"/>
            <a:ext cx="1518665" cy="67741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73340" y="2790444"/>
            <a:ext cx="570738" cy="67741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01040" y="3156204"/>
            <a:ext cx="1823466" cy="67741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35940" y="1625853"/>
            <a:ext cx="7426959" cy="20287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09880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Čovjekova psiha je zadnji problem biologije, a </a:t>
            </a:r>
            <a:r>
              <a:rPr sz="2400" spc="-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prvi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spc="-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sociologije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CC"/>
              </a:buClr>
              <a:buFont typeface="Wingdings"/>
              <a:buChar char=""/>
            </a:pPr>
            <a:endParaRPr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5080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prema tome,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psihologija se razvija između biologije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sociologije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131820" y="3512820"/>
            <a:ext cx="4488180" cy="261823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191" y="1787664"/>
            <a:ext cx="534149" cy="557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0559" y="1647444"/>
            <a:ext cx="6262877" cy="787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1727" y="2282951"/>
            <a:ext cx="462546" cy="482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1852" y="2162555"/>
            <a:ext cx="3382517" cy="677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1727" y="2721864"/>
            <a:ext cx="462546" cy="482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852" y="2601467"/>
            <a:ext cx="6270498" cy="6774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5940" y="1652531"/>
            <a:ext cx="6637655" cy="141986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5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8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Dva preduvjeta </a:t>
            </a:r>
            <a:r>
              <a:rPr sz="28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 </a:t>
            </a:r>
            <a:r>
              <a:rPr sz="28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ideju o</a:t>
            </a:r>
            <a:r>
              <a:rPr sz="2800" b="1" i="1" spc="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evoluciji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lvl="1" indent="-287020">
              <a:lnSpc>
                <a:spcPct val="100000"/>
              </a:lnSpc>
              <a:spcBef>
                <a:spcPts val="595"/>
              </a:spcBef>
              <a:buClr>
                <a:srgbClr val="B1B1B1"/>
              </a:buClr>
              <a:buSzPct val="75000"/>
              <a:buFont typeface="Wingdings"/>
              <a:buChar char=""/>
              <a:tabLst>
                <a:tab pos="756920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emancipacija</a:t>
            </a:r>
            <a:r>
              <a:rPr sz="2400" b="1" spc="-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umova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lvl="1" indent="-287020">
              <a:lnSpc>
                <a:spcPct val="100000"/>
              </a:lnSpc>
              <a:spcBef>
                <a:spcPts val="575"/>
              </a:spcBef>
              <a:buClr>
                <a:srgbClr val="B1B1B1"/>
              </a:buClr>
              <a:buSzPct val="75000"/>
              <a:buFont typeface="Wingdings"/>
              <a:buChar char=""/>
              <a:tabLst>
                <a:tab pos="756920" algn="l"/>
              </a:tabLst>
            </a:pP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tvrdnja o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kontinuitetu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prirode i živih</a:t>
            </a:r>
            <a:r>
              <a:rPr sz="2400" b="1" spc="-1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bića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97863" y="393953"/>
            <a:ext cx="546036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156970" marR="5080" indent="-1144905">
              <a:lnSpc>
                <a:spcPts val="2590"/>
              </a:lnSpc>
              <a:spcBef>
                <a:spcPts val="425"/>
              </a:spcBef>
            </a:pPr>
            <a:r>
              <a:rPr sz="2400" b="1" spc="-5" dirty="0">
                <a:solidFill>
                  <a:srgbClr val="B1B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Spencerova </a:t>
            </a:r>
            <a:r>
              <a:rPr sz="2400" b="1" dirty="0">
                <a:solidFill>
                  <a:srgbClr val="B1B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primjena </a:t>
            </a:r>
            <a:r>
              <a:rPr sz="2400" b="1" spc="-5" dirty="0">
                <a:solidFill>
                  <a:srgbClr val="B1B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ideje </a:t>
            </a:r>
            <a:r>
              <a:rPr sz="2400" b="1" dirty="0">
                <a:solidFill>
                  <a:srgbClr val="B1B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sz="2400" b="1" spc="-5" dirty="0">
                <a:solidFill>
                  <a:srgbClr val="B1B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evoluciji  </a:t>
            </a:r>
            <a:r>
              <a:rPr sz="2400" b="1" i="1" spc="-5" dirty="0">
                <a:solidFill>
                  <a:srgbClr val="B1B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društvenoj</a:t>
            </a:r>
            <a:r>
              <a:rPr sz="2400" b="1" i="1" spc="-10" dirty="0">
                <a:solidFill>
                  <a:srgbClr val="B1B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i="1" spc="-5" dirty="0">
                <a:solidFill>
                  <a:srgbClr val="B1B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znanosti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58824" y="3717035"/>
            <a:ext cx="6758940" cy="21595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191" y="763536"/>
            <a:ext cx="534149" cy="557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0559" y="623316"/>
            <a:ext cx="3669029" cy="787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1727" y="1258824"/>
            <a:ext cx="462546" cy="482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1852" y="1138427"/>
            <a:ext cx="6779514" cy="677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1852" y="1504188"/>
            <a:ext cx="1860042" cy="6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1727" y="2063495"/>
            <a:ext cx="462546" cy="482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01852" y="1943100"/>
            <a:ext cx="7133082" cy="6774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5940" y="628698"/>
            <a:ext cx="7499350" cy="178562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5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8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Evolucija</a:t>
            </a:r>
            <a:r>
              <a:rPr sz="2800" b="1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uključuje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marR="443230" lvl="1" indent="-287020">
              <a:lnSpc>
                <a:spcPct val="100000"/>
              </a:lnSpc>
              <a:spcBef>
                <a:spcPts val="590"/>
              </a:spcBef>
              <a:buClr>
                <a:srgbClr val="B1B1B1"/>
              </a:buClr>
              <a:buSzPct val="75000"/>
              <a:buFont typeface="Wingdings"/>
              <a:buChar char=""/>
              <a:tabLst>
                <a:tab pos="756920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kontinuitet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između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generacija (kontinuitet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vremenu)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lvl="1" indent="-287020">
              <a:lnSpc>
                <a:spcPct val="100000"/>
              </a:lnSpc>
              <a:spcBef>
                <a:spcPts val="580"/>
              </a:spcBef>
              <a:buClr>
                <a:srgbClr val="B1B1B1"/>
              </a:buClr>
              <a:buSzPct val="75000"/>
              <a:buFont typeface="Wingdings"/>
              <a:buChar char=""/>
              <a:tabLst>
                <a:tab pos="756920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kontinuitet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živih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oblika (kontinuitet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2400" b="1" spc="-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prostoru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86711" y="3140964"/>
            <a:ext cx="5733288" cy="26868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4527" y="1319783"/>
            <a:ext cx="462546" cy="482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1199388"/>
            <a:ext cx="2077974" cy="6774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75916" y="1199388"/>
            <a:ext cx="4787646" cy="6774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1040" y="1565147"/>
            <a:ext cx="6278118" cy="6774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76059" y="1565147"/>
            <a:ext cx="1639061" cy="6774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12023" y="1565147"/>
            <a:ext cx="672846" cy="6774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1040" y="1930907"/>
            <a:ext cx="3804666" cy="6774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4527" y="2929127"/>
            <a:ext cx="462546" cy="482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2808732"/>
            <a:ext cx="1942338" cy="6774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3919" y="3229307"/>
            <a:ext cx="1576578" cy="693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40279" y="2808732"/>
            <a:ext cx="1623821" cy="6774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61003" y="2808732"/>
            <a:ext cx="4853178" cy="6774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1040" y="3174492"/>
            <a:ext cx="7738109" cy="67741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1040" y="3540252"/>
            <a:ext cx="2737866" cy="6774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35807" y="3540252"/>
            <a:ext cx="572262" cy="67741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90315" y="3540252"/>
            <a:ext cx="5363718" cy="67741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35940" y="1278763"/>
            <a:ext cx="7919084" cy="27674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univerzalni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zakon evolucije zasniva se</a:t>
            </a:r>
            <a:r>
              <a:rPr sz="2400" b="1" spc="-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257175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pretpostavci da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načela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napredovanja upisana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samoj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prirodi žive</a:t>
            </a:r>
            <a:r>
              <a:rPr sz="2400" b="1" spc="-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tvari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297180" indent="-342900">
              <a:lnSpc>
                <a:spcPct val="100000"/>
              </a:lnSpc>
              <a:spcBef>
                <a:spcPts val="5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Definicija: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razvitak latentnih sposobnosti </a:t>
            </a:r>
            <a:r>
              <a:rPr sz="24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čovjeka 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 utjecajem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povoljnih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okolnosti do kojih</a:t>
            </a:r>
            <a:r>
              <a:rPr sz="2400" b="1" spc="-1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jednog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dana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mora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doći – </a:t>
            </a:r>
            <a:r>
              <a:rPr sz="24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razvitak: </a:t>
            </a:r>
            <a:r>
              <a:rPr sz="24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kontinuiran </a:t>
            </a:r>
            <a:r>
              <a:rPr sz="24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400" b="1" i="1" spc="-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neprimjetan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31664" y="4507991"/>
            <a:ext cx="3096767" cy="19918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4527" y="1197863"/>
            <a:ext cx="462546" cy="482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1077467"/>
            <a:ext cx="7695438" cy="677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1040" y="1443227"/>
            <a:ext cx="7256526" cy="6774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4527" y="2660904"/>
            <a:ext cx="462546" cy="482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1040" y="2540507"/>
            <a:ext cx="7949946" cy="677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47888" y="2540507"/>
            <a:ext cx="505205" cy="6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1040" y="2906267"/>
            <a:ext cx="7107174" cy="6774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72028"/>
            <a:ext cx="1520190" cy="6774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5940" y="1156842"/>
            <a:ext cx="8018145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39420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Zakon </a:t>
            </a:r>
            <a:r>
              <a:rPr sz="2400" b="1" i="1" spc="-5" dirty="0">
                <a:solidFill>
                  <a:srgbClr val="FFFFFF"/>
                </a:solidFill>
                <a:latin typeface="Arial"/>
                <a:cs typeface="Arial"/>
              </a:rPr>
              <a:t>evolucije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u </a:t>
            </a:r>
            <a:r>
              <a:rPr sz="2400" b="1" i="1" spc="-5" dirty="0">
                <a:solidFill>
                  <a:srgbClr val="FFFFFF"/>
                </a:solidFill>
                <a:latin typeface="Arial"/>
                <a:cs typeface="Arial"/>
              </a:rPr>
              <a:t>društvu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ide u </a:t>
            </a:r>
            <a:r>
              <a:rPr sz="2400" b="1" i="1" spc="-5" dirty="0">
                <a:solidFill>
                  <a:srgbClr val="FFFFFF"/>
                </a:solidFill>
                <a:latin typeface="Arial"/>
                <a:cs typeface="Arial"/>
              </a:rPr>
              <a:t>smjeru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povećanja  </a:t>
            </a:r>
            <a:r>
              <a:rPr sz="2400" b="1" i="1" spc="-5" dirty="0">
                <a:solidFill>
                  <a:srgbClr val="FFFFFF"/>
                </a:solidFill>
                <a:latin typeface="Arial"/>
                <a:cs typeface="Arial"/>
              </a:rPr>
              <a:t>raznolikosti,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određenosti i povezanosti</a:t>
            </a:r>
            <a:r>
              <a:rPr sz="2400" b="1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funkcija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FFFCC"/>
              </a:buClr>
              <a:buFont typeface="Wingdings"/>
              <a:buChar char=""/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CC"/>
              </a:buClr>
              <a:buFont typeface="Wingdings"/>
              <a:buChar char=""/>
            </a:pPr>
            <a:endParaRPr sz="23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Primjer razvoja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od homogenog do heterogenog društva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-</a:t>
            </a:r>
            <a:endParaRPr sz="2400">
              <a:latin typeface="Arial"/>
              <a:cs typeface="Arial"/>
            </a:endParaRPr>
          </a:p>
          <a:p>
            <a:pPr marL="355600" marR="1026160">
              <a:lnSpc>
                <a:spcPct val="100000"/>
              </a:lnSpc>
            </a:pPr>
            <a:r>
              <a:rPr sz="2400" b="1" i="1" spc="-5" dirty="0">
                <a:solidFill>
                  <a:srgbClr val="FFFFFF"/>
                </a:solidFill>
                <a:latin typeface="Arial"/>
                <a:cs typeface="Arial"/>
              </a:rPr>
              <a:t>pretvaranje plemenskog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društva u </a:t>
            </a:r>
            <a:r>
              <a:rPr sz="2400" b="1" i="1" spc="-5" dirty="0">
                <a:solidFill>
                  <a:srgbClr val="FFFFFF"/>
                </a:solidFill>
                <a:latin typeface="Arial"/>
                <a:cs typeface="Arial"/>
              </a:rPr>
              <a:t>civilizirano  društvo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34895" y="3934967"/>
            <a:ext cx="5871972" cy="21610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063" y="1287780"/>
            <a:ext cx="3455670" cy="6774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64635" y="1287780"/>
            <a:ext cx="505206" cy="6774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50564" y="1287780"/>
            <a:ext cx="4592574" cy="6774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2063" y="1653539"/>
            <a:ext cx="5606034" cy="6774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2063" y="2092451"/>
            <a:ext cx="8271509" cy="6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2063" y="2458211"/>
            <a:ext cx="2660142" cy="6774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69107" y="2458211"/>
            <a:ext cx="572262" cy="6774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23616" y="2458211"/>
            <a:ext cx="3012185" cy="6774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2063" y="2897123"/>
            <a:ext cx="1727454" cy="67741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36420" y="2897123"/>
            <a:ext cx="505206" cy="677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22348" y="2897123"/>
            <a:ext cx="4013454" cy="67741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2063" y="3336035"/>
            <a:ext cx="4763262" cy="6774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72228" y="3336035"/>
            <a:ext cx="505205" cy="6774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58155" y="3336035"/>
            <a:ext cx="3725417" cy="67741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2063" y="3774947"/>
            <a:ext cx="7358633" cy="6774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2063" y="4140708"/>
            <a:ext cx="6895338" cy="67741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90168" y="1367154"/>
            <a:ext cx="7893684" cy="3244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0225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368935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barbarska plemena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društvo agregat pojedinaca od 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kojih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svaki ima istu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moć i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</a:t>
            </a:r>
            <a:r>
              <a:rPr sz="2400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funkcije;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91440">
              <a:lnSpc>
                <a:spcPct val="100000"/>
              </a:lnSpc>
              <a:spcBef>
                <a:spcPts val="575"/>
              </a:spcBef>
              <a:buAutoNum type="arabicParenR"/>
              <a:tabLst>
                <a:tab pos="3683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razlike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društvenoj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moći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između onih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kojima se vlada i 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onih koji vladaju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prva</a:t>
            </a:r>
            <a:r>
              <a:rPr sz="2400" spc="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diferencijacija;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8300" indent="-356235">
              <a:lnSpc>
                <a:spcPct val="100000"/>
              </a:lnSpc>
              <a:spcBef>
                <a:spcPts val="580"/>
              </a:spcBef>
              <a:buAutoNum type="arabicParenR"/>
              <a:tabLst>
                <a:tab pos="368935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religija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sredstvo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stabilizacije</a:t>
            </a:r>
            <a:r>
              <a:rPr sz="2400" spc="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moći;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7665" indent="-355600">
              <a:lnSpc>
                <a:spcPct val="100000"/>
              </a:lnSpc>
              <a:spcBef>
                <a:spcPts val="575"/>
              </a:spcBef>
              <a:buAutoNum type="arabicParenR"/>
              <a:tabLst>
                <a:tab pos="3683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diferencijacija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podjela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rada -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društvene klase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400" spc="1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staleži;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008380">
              <a:lnSpc>
                <a:spcPct val="100000"/>
              </a:lnSpc>
              <a:spcBef>
                <a:spcPts val="575"/>
              </a:spcBef>
              <a:buAutoNum type="arabicParenR"/>
              <a:tabLst>
                <a:tab pos="3683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društvena podjela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rada koja vodi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povezivanja  različitih krajeva 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zemlje u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ekonomsku</a:t>
            </a:r>
            <a:r>
              <a:rPr sz="2400" spc="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zajednicu.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58695" y="428244"/>
            <a:ext cx="5779770" cy="100965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030348" y="548766"/>
            <a:ext cx="50819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0" dirty="0">
                <a:solidFill>
                  <a:srgbClr val="B1B1B1"/>
                </a:solidFill>
                <a:latin typeface="Arial"/>
                <a:cs typeface="Arial"/>
              </a:rPr>
              <a:t>Faze </a:t>
            </a:r>
            <a:r>
              <a:rPr i="0" spc="-5" dirty="0">
                <a:solidFill>
                  <a:srgbClr val="B1B1B1"/>
                </a:solidFill>
                <a:latin typeface="Arial"/>
                <a:cs typeface="Arial"/>
              </a:rPr>
              <a:t>društvene</a:t>
            </a:r>
            <a:r>
              <a:rPr i="0" spc="-80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i="0" spc="-5" dirty="0">
                <a:solidFill>
                  <a:srgbClr val="B1B1B1"/>
                </a:solidFill>
                <a:latin typeface="Arial"/>
                <a:cs typeface="Arial"/>
              </a:rPr>
              <a:t>evolucije</a:t>
            </a:r>
          </a:p>
        </p:txBody>
      </p:sp>
      <p:sp>
        <p:nvSpPr>
          <p:cNvPr id="21" name="object 21"/>
          <p:cNvSpPr/>
          <p:nvPr/>
        </p:nvSpPr>
        <p:spPr>
          <a:xfrm>
            <a:off x="251459" y="5013959"/>
            <a:ext cx="8761476" cy="13258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18</a:t>
            </a:fld>
            <a:endParaRPr spc="-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7567" y="665987"/>
            <a:ext cx="5400294" cy="1009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Zakon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evolucije</a:t>
            </a:r>
            <a:r>
              <a:rPr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društva</a:t>
            </a:r>
          </a:p>
        </p:txBody>
      </p:sp>
      <p:sp>
        <p:nvSpPr>
          <p:cNvPr id="4" name="object 4"/>
          <p:cNvSpPr/>
          <p:nvPr/>
        </p:nvSpPr>
        <p:spPr>
          <a:xfrm>
            <a:off x="403859" y="1450835"/>
            <a:ext cx="483857" cy="485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1333500"/>
            <a:ext cx="8071866" cy="677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3859" y="1889747"/>
            <a:ext cx="483857" cy="485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1895" y="1772411"/>
            <a:ext cx="6915150" cy="6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1895" y="2138172"/>
            <a:ext cx="3152394" cy="6774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41191" y="2138172"/>
            <a:ext cx="505206" cy="6774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27120" y="2138172"/>
            <a:ext cx="3181350" cy="6774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3859" y="2694419"/>
            <a:ext cx="483857" cy="4854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1895" y="2577083"/>
            <a:ext cx="7983474" cy="6774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1895" y="2942844"/>
            <a:ext cx="3812286" cy="67741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3859" y="3499091"/>
            <a:ext cx="483857" cy="48540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1895" y="3381755"/>
            <a:ext cx="7056882" cy="6774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1895" y="3747515"/>
            <a:ext cx="7616190" cy="67741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1895" y="4113276"/>
            <a:ext cx="2027682" cy="67741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Povećanje broja pojedinaca integriranih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udruženo</a:t>
            </a:r>
            <a:r>
              <a:rPr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tijelo</a:t>
            </a:r>
          </a:p>
          <a:p>
            <a:pPr marL="355600" marR="1249045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Povećanje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mase i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različitosti dijelova na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koje se  združeno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tijelo dijeli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porast</a:t>
            </a:r>
            <a:r>
              <a:rPr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heterogenosti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Rast sređene heterogenosti: koordinacije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preciznosti</a:t>
            </a:r>
            <a:r>
              <a:rPr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vršenju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pojedinih</a:t>
            </a:r>
            <a:r>
              <a:rPr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funkcija</a:t>
            </a:r>
          </a:p>
          <a:p>
            <a:pPr marL="355600" marR="548005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AutoNum type="arabicPeriod" startAt="4"/>
              <a:tabLst>
                <a:tab pos="354965" algn="l"/>
                <a:tab pos="355600" algn="l"/>
              </a:tabLst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specijalizacija pojedinih funkcija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koje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dijele na  određene oblike zahvaljujući boljoj koordinaciji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čitave 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organizacije</a:t>
            </a:r>
          </a:p>
        </p:txBody>
      </p:sp>
      <p:sp>
        <p:nvSpPr>
          <p:cNvPr id="19" name="object 19"/>
          <p:cNvSpPr/>
          <p:nvPr/>
        </p:nvSpPr>
        <p:spPr>
          <a:xfrm>
            <a:off x="4427220" y="4828032"/>
            <a:ext cx="3457955" cy="165506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19</a:t>
            </a:fld>
            <a:endParaRPr spc="-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apscience: We've been alive for about 4 seconds… The history of the Earth  if it all happened in 24 hours. v… | Earth and space science, History of  earth, Sc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83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8408" y="536448"/>
            <a:ext cx="6950202" cy="1009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49172" y="657301"/>
            <a:ext cx="63760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U sociologiju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uključuje</a:t>
            </a:r>
            <a:r>
              <a:rPr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pojmove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20</a:t>
            </a:fld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2440685" y="1704594"/>
            <a:ext cx="2078989" cy="1272540"/>
          </a:xfrm>
          <a:prstGeom prst="rect">
            <a:avLst/>
          </a:prstGeom>
          <a:solidFill>
            <a:srgbClr val="ACC9FF"/>
          </a:solidFill>
          <a:ln w="25907">
            <a:solidFill>
              <a:srgbClr val="FFFFFF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700">
              <a:latin typeface="Times New Roman"/>
              <a:cs typeface="Times New Roman"/>
            </a:endParaRPr>
          </a:p>
          <a:p>
            <a:pPr marL="245745">
              <a:lnSpc>
                <a:spcPct val="100000"/>
              </a:lnSpc>
            </a:pP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Integracija</a:t>
            </a:r>
            <a:endParaRPr sz="2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26685" y="1704594"/>
            <a:ext cx="2078989" cy="1272540"/>
          </a:xfrm>
          <a:prstGeom prst="rect">
            <a:avLst/>
          </a:prstGeom>
          <a:solidFill>
            <a:srgbClr val="88A4F1"/>
          </a:solidFill>
          <a:ln w="25907">
            <a:solidFill>
              <a:srgbClr val="FFFFFF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700">
              <a:latin typeface="Times New Roman"/>
              <a:cs typeface="Times New Roman"/>
            </a:endParaRPr>
          </a:p>
          <a:p>
            <a:pPr marL="342265">
              <a:lnSpc>
                <a:spcPct val="100000"/>
              </a:lnSpc>
            </a:pP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Struktura</a:t>
            </a:r>
            <a:endParaRPr sz="2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0685" y="3190494"/>
            <a:ext cx="2078989" cy="1274445"/>
          </a:xfrm>
          <a:prstGeom prst="rect">
            <a:avLst/>
          </a:prstGeom>
          <a:solidFill>
            <a:srgbClr val="6D81DB"/>
          </a:solidFill>
          <a:ln w="25907">
            <a:solidFill>
              <a:srgbClr val="FFFFFF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700">
              <a:latin typeface="Times New Roman"/>
              <a:cs typeface="Times New Roman"/>
            </a:endParaRPr>
          </a:p>
          <a:p>
            <a:pPr marL="400050">
              <a:lnSpc>
                <a:spcPct val="100000"/>
              </a:lnSpc>
            </a:pP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Funkcija</a:t>
            </a:r>
            <a:endParaRPr sz="2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26685" y="3190494"/>
            <a:ext cx="2078989" cy="1274445"/>
          </a:xfrm>
          <a:prstGeom prst="rect">
            <a:avLst/>
          </a:prstGeom>
          <a:solidFill>
            <a:srgbClr val="5E66B9"/>
          </a:solidFill>
          <a:ln w="25907">
            <a:solidFill>
              <a:srgbClr val="FFFFFF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700">
              <a:latin typeface="Times New Roman"/>
              <a:cs typeface="Times New Roman"/>
            </a:endParaRPr>
          </a:p>
          <a:p>
            <a:pPr marL="400050">
              <a:lnSpc>
                <a:spcPct val="100000"/>
              </a:lnSpc>
            </a:pP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Kontrola</a:t>
            </a:r>
            <a:endParaRPr sz="2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83685" y="4677917"/>
            <a:ext cx="2078989" cy="1272540"/>
          </a:xfrm>
          <a:prstGeom prst="rect">
            <a:avLst/>
          </a:prstGeom>
          <a:solidFill>
            <a:srgbClr val="5C5C89"/>
          </a:solidFill>
          <a:ln w="25907">
            <a:solidFill>
              <a:srgbClr val="FFFFFF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700">
              <a:latin typeface="Times New Roman"/>
              <a:cs typeface="Times New Roman"/>
            </a:endParaRPr>
          </a:p>
          <a:p>
            <a:pPr marL="321945">
              <a:lnSpc>
                <a:spcPct val="100000"/>
              </a:lnSpc>
            </a:pP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Institucija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7847" y="621791"/>
            <a:ext cx="611886" cy="637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6072" y="463295"/>
            <a:ext cx="5139690" cy="899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7908" y="1193291"/>
            <a:ext cx="534149" cy="5585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8888" y="1054608"/>
            <a:ext cx="6511290" cy="7871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7908" y="1705355"/>
            <a:ext cx="534149" cy="5585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8888" y="1566672"/>
            <a:ext cx="7338821" cy="7871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7908" y="2217420"/>
            <a:ext cx="534149" cy="5585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8888" y="2078735"/>
            <a:ext cx="7539990" cy="7871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8888" y="2505455"/>
            <a:ext cx="4132326" cy="7871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74065" y="469765"/>
            <a:ext cx="7735570" cy="258000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94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5600" algn="l"/>
              </a:tabLst>
            </a:pPr>
            <a:r>
              <a:rPr sz="32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Ključne funkcije</a:t>
            </a:r>
            <a:r>
              <a:rPr sz="3200" spc="-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društava: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lvl="1" indent="-287020">
              <a:lnSpc>
                <a:spcPct val="100000"/>
              </a:lnSpc>
              <a:spcBef>
                <a:spcPts val="690"/>
              </a:spcBef>
              <a:buClr>
                <a:srgbClr val="B1B1B1"/>
              </a:buClr>
              <a:buSzPct val="75000"/>
              <a:buFont typeface="Wingdings"/>
              <a:buChar char=""/>
              <a:tabLst>
                <a:tab pos="75692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operativna </a:t>
            </a:r>
            <a:r>
              <a:rPr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(reprodukcija </a:t>
            </a:r>
            <a:r>
              <a:rPr sz="28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proizvodnja)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lr>
                <a:srgbClr val="B1B1B1"/>
              </a:buClr>
              <a:buSzPct val="75000"/>
              <a:buFont typeface="Wingdings"/>
              <a:buChar char=""/>
              <a:tabLst>
                <a:tab pos="756920" algn="l"/>
              </a:tabLst>
            </a:pPr>
            <a:r>
              <a:rPr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distributivna (protok materijala </a:t>
            </a:r>
            <a:r>
              <a:rPr sz="28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800" spc="-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informacija)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675"/>
              </a:spcBef>
              <a:buClr>
                <a:srgbClr val="B1B1B1"/>
              </a:buClr>
              <a:buSzPct val="75000"/>
              <a:buFont typeface="Wingdings"/>
              <a:buChar char=""/>
              <a:tabLst>
                <a:tab pos="75692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regulatorna funkcija (koncentracija </a:t>
            </a:r>
            <a:r>
              <a:rPr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moći </a:t>
            </a:r>
            <a:r>
              <a:rPr sz="28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  </a:t>
            </a:r>
            <a:r>
              <a:rPr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kontrole </a:t>
            </a:r>
            <a:r>
              <a:rPr sz="28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800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koordinacije).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8095" y="3140964"/>
            <a:ext cx="7485888" cy="33985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82344" y="1009650"/>
            <a:ext cx="6203315" cy="38392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150495">
              <a:lnSpc>
                <a:spcPct val="99200"/>
              </a:lnSpc>
              <a:spcBef>
                <a:spcPts val="135"/>
              </a:spcBef>
            </a:pPr>
            <a:r>
              <a:rPr lang="hr-HR" sz="3600" i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„Pr</a:t>
            </a:r>
            <a:r>
              <a:rPr sz="3600" i="1" spc="-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edmet</a:t>
            </a:r>
            <a:r>
              <a:rPr sz="3600" i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sociologije </a:t>
            </a:r>
            <a:r>
              <a:rPr sz="36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  </a:t>
            </a:r>
            <a:r>
              <a:rPr sz="3600" i="1" spc="-2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ukupnost</a:t>
            </a:r>
            <a:r>
              <a:rPr sz="3600" i="1" spc="-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3600" i="1" spc="-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sz="3600" i="1" spc="-2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organskih</a:t>
            </a:r>
            <a:r>
              <a:rPr sz="3600" i="1" spc="-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i="1" spc="-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sustava</a:t>
            </a:r>
            <a:r>
              <a:rPr lang="hr-HR" sz="3600" i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sz="3600" i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sz="36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odnosno pojedina</a:t>
            </a:r>
            <a:r>
              <a:rPr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sz="36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nih </a:t>
            </a:r>
            <a:r>
              <a:rPr sz="3600" i="1" spc="-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podru</a:t>
            </a:r>
            <a:r>
              <a:rPr sz="3600" spc="-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sz="3600" i="1" spc="-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  društvenog </a:t>
            </a:r>
            <a:r>
              <a:rPr sz="3600" spc="-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sz="3600" i="1" spc="-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ivota. 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Pritom  </a:t>
            </a:r>
            <a:r>
              <a:rPr sz="36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postoje </a:t>
            </a:r>
            <a:r>
              <a:rPr sz="3600" i="1" spc="-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sustavi </a:t>
            </a:r>
            <a:r>
              <a:rPr sz="36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obitelji, </a:t>
            </a:r>
            <a:r>
              <a:rPr sz="3600" i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morala,  </a:t>
            </a:r>
            <a:r>
              <a:rPr sz="3600" i="1" spc="-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politike, </a:t>
            </a:r>
            <a:r>
              <a:rPr sz="3600" i="1" spc="-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religije, 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inteligencije </a:t>
            </a:r>
            <a:r>
              <a:rPr sz="36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 </a:t>
            </a:r>
            <a:r>
              <a:rPr sz="3600" i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gospodarstva.”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6607" y="1484375"/>
            <a:ext cx="5928360" cy="3320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3400"/>
            <a:ext cx="6248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000" dirty="0">
              <a:latin typeface="Calibri" panose="020F0502020204030204" pitchFamily="34" charset="0"/>
              <a:hlinkClick r:id="rId2"/>
            </a:endParaRPr>
          </a:p>
          <a:p>
            <a:endParaRPr lang="hr-HR" sz="2000" dirty="0">
              <a:latin typeface="Calibri" panose="020F0502020204030204" pitchFamily="34" charset="0"/>
              <a:hlinkClick r:id="rId2"/>
            </a:endParaRPr>
          </a:p>
          <a:p>
            <a:endParaRPr lang="hr-HR" sz="2000" dirty="0">
              <a:latin typeface="Calibri" panose="020F0502020204030204" pitchFamily="34" charset="0"/>
              <a:hlinkClick r:id="rId2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https://www.youtube.com/watch?v=9n900e80R30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2000" dirty="0">
                <a:latin typeface="Calibri" panose="020F0502020204030204" pitchFamily="34" charset="0"/>
              </a:rPr>
            </a:br>
            <a:endParaRPr lang="hr-HR" sz="2000" dirty="0">
              <a:latin typeface="Calibri" panose="020F0502020204030204" pitchFamily="34" charset="0"/>
            </a:endParaRPr>
          </a:p>
          <a:p>
            <a:endParaRPr lang="hr-HR" sz="2000" dirty="0">
              <a:latin typeface="Calibri" panose="020F0502020204030204" pitchFamily="34" charset="0"/>
            </a:endParaRPr>
          </a:p>
          <a:p>
            <a:endParaRPr lang="hr-HR" sz="2000" dirty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530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554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84604" y="126492"/>
            <a:ext cx="3103625" cy="8999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4067" y="126492"/>
            <a:ext cx="2905506" cy="8999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25776" y="232663"/>
            <a:ext cx="496824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Arial"/>
                <a:cs typeface="Arial"/>
              </a:rPr>
              <a:t>Pozitivistički</a:t>
            </a:r>
            <a:r>
              <a:rPr sz="3200" b="1" spc="-7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organicizam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2043" y="1338084"/>
            <a:ext cx="462546" cy="4838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0080" y="1219200"/>
            <a:ext cx="7172706" cy="6774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0080" y="1548383"/>
            <a:ext cx="3652266" cy="6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2043" y="2471940"/>
            <a:ext cx="462546" cy="4838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0080" y="2353055"/>
            <a:ext cx="8152638" cy="6774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0080" y="2682239"/>
            <a:ext cx="5194554" cy="6774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31535" y="2682239"/>
            <a:ext cx="1774698" cy="6774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2043" y="3605796"/>
            <a:ext cx="462546" cy="4838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0080" y="3486911"/>
            <a:ext cx="7864602" cy="6774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74065" y="1297940"/>
            <a:ext cx="7831735" cy="271164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marR="984250" indent="-342900">
              <a:lnSpc>
                <a:spcPts val="2590"/>
              </a:lnSpc>
              <a:spcBef>
                <a:spcPts val="425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Pokušaj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objašnjenja društva po</a:t>
            </a:r>
            <a:r>
              <a:rPr sz="2400" b="1" spc="-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zakonitostima  proučavanja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živih</a:t>
            </a:r>
            <a:r>
              <a:rPr sz="2400" b="1" spc="-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bića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CC"/>
              </a:buClr>
              <a:buFont typeface="Wingdings"/>
              <a:buChar char=""/>
            </a:pPr>
            <a:endParaRPr sz="3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5080" indent="-342900">
              <a:lnSpc>
                <a:spcPts val="259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temeljem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pretpostavljenih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općih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zakona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organizmu  pokušava se objasniti društvena</a:t>
            </a:r>
            <a:r>
              <a:rPr sz="2400" b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stvarnost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FFCC"/>
              </a:buClr>
              <a:buFont typeface="Wingdings"/>
              <a:buChar char=""/>
            </a:pPr>
            <a:endParaRPr sz="2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Društvena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podjela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rada kao podjela ljudskih</a:t>
            </a:r>
            <a:r>
              <a:rPr sz="2400" b="1" spc="-3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organa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42416" y="4221479"/>
            <a:ext cx="2881884" cy="21610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88408" y="4221479"/>
            <a:ext cx="1655064" cy="21518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607429" y="6294219"/>
            <a:ext cx="18923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4</a:t>
            </a:fld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3427" y="592836"/>
            <a:ext cx="3086862" cy="1009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14827" y="713359"/>
            <a:ext cx="25133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Pozitivizam</a:t>
            </a:r>
          </a:p>
        </p:txBody>
      </p:sp>
      <p:sp>
        <p:nvSpPr>
          <p:cNvPr id="4" name="object 4"/>
          <p:cNvSpPr/>
          <p:nvPr/>
        </p:nvSpPr>
        <p:spPr>
          <a:xfrm>
            <a:off x="435863" y="1363992"/>
            <a:ext cx="387845" cy="4015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1876" y="1263383"/>
            <a:ext cx="3262122" cy="567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54908" y="1263383"/>
            <a:ext cx="962406" cy="5677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45279" y="1263383"/>
            <a:ext cx="832865" cy="5677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39055" y="1263383"/>
            <a:ext cx="1088898" cy="5677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57444" y="1263383"/>
            <a:ext cx="806958" cy="5677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93891" y="1263383"/>
            <a:ext cx="677417" cy="5677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32220" y="1263383"/>
            <a:ext cx="976122" cy="5677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37831" y="1263383"/>
            <a:ext cx="1514094" cy="5677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8620" y="1568183"/>
            <a:ext cx="1908810" cy="56770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5863" y="2400312"/>
            <a:ext cx="387845" cy="4015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1876" y="2299716"/>
            <a:ext cx="8114538" cy="56768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8620" y="2604516"/>
            <a:ext cx="1668018" cy="56768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35940" y="1327531"/>
            <a:ext cx="7873365" cy="169084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7305">
              <a:lnSpc>
                <a:spcPct val="100000"/>
              </a:lnSpc>
              <a:spcBef>
                <a:spcPts val="105"/>
              </a:spcBef>
              <a:buClr>
                <a:srgbClr val="FFFFCC"/>
              </a:buClr>
              <a:buSzPct val="70000"/>
              <a:buFont typeface="Wingdings"/>
              <a:buChar char=""/>
              <a:tabLst>
                <a:tab pos="156210" algn="l"/>
              </a:tabLst>
            </a:pPr>
            <a:r>
              <a:rPr lang="hr-HR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težnja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objašnjavaju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 one pojave koje se mogu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proučavati 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promatranjem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CC"/>
              </a:buClr>
              <a:buFont typeface="Wingdings"/>
              <a:buChar char=""/>
            </a:pPr>
            <a:endParaRPr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00000"/>
              </a:lnSpc>
              <a:buClr>
                <a:srgbClr val="FFFFCC"/>
              </a:buClr>
              <a:buSzPct val="70000"/>
              <a:buFont typeface="Wingdings"/>
              <a:buChar char=""/>
              <a:tabLst>
                <a:tab pos="156210" algn="l"/>
              </a:tabLst>
            </a:pPr>
            <a:r>
              <a:rPr lang="hr-HR"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upotreba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strogo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znanstvenih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postupaka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kauzalnih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metafizičkih  spekulacija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15567" y="3284220"/>
            <a:ext cx="7110983" cy="33467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607429" y="6294219"/>
            <a:ext cx="18923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5</a:t>
            </a:fld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14727" y="449580"/>
            <a:ext cx="5142737" cy="1009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5745" y="570357"/>
            <a:ext cx="4569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Radikalni</a:t>
            </a:r>
            <a:r>
              <a:rPr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biologizam</a:t>
            </a:r>
          </a:p>
        </p:txBody>
      </p:sp>
      <p:sp>
        <p:nvSpPr>
          <p:cNvPr id="4" name="object 4"/>
          <p:cNvSpPr/>
          <p:nvPr/>
        </p:nvSpPr>
        <p:spPr>
          <a:xfrm>
            <a:off x="435863" y="1220711"/>
            <a:ext cx="387845" cy="4031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1519" y="1121663"/>
            <a:ext cx="5281422" cy="5676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73852" y="1121663"/>
            <a:ext cx="1664970" cy="5676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99731" y="1121663"/>
            <a:ext cx="1668018" cy="5676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1519" y="1426463"/>
            <a:ext cx="704849" cy="5676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97280" y="1426463"/>
            <a:ext cx="1669542" cy="5676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27732" y="1426463"/>
            <a:ext cx="811530" cy="5676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00172" y="1426463"/>
            <a:ext cx="1358646" cy="5676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19728" y="1426463"/>
            <a:ext cx="424421" cy="56768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5863" y="2257031"/>
            <a:ext cx="387845" cy="4031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1519" y="2157983"/>
            <a:ext cx="1567434" cy="56768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59864" y="2157983"/>
            <a:ext cx="5615178" cy="56768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1519" y="2462783"/>
            <a:ext cx="6171437" cy="56768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63868" y="2462783"/>
            <a:ext cx="1485137" cy="5676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5863" y="3293351"/>
            <a:ext cx="387845" cy="4031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1519" y="3194304"/>
            <a:ext cx="7692390" cy="5676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1519" y="3499103"/>
            <a:ext cx="5677662" cy="56769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35940" y="1184528"/>
            <a:ext cx="7966709" cy="27526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slobodne i nekontrolirane spekulacije poput </a:t>
            </a:r>
            <a:r>
              <a:rPr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socijalnog</a:t>
            </a:r>
            <a:r>
              <a:rPr sz="2000" b="1" i="1" spc="-1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darvinzima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>
              <a:lnSpc>
                <a:spcPct val="100000"/>
              </a:lnSpc>
            </a:pPr>
            <a:r>
              <a:rPr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(L. Gumplovicz, O.</a:t>
            </a:r>
            <a:r>
              <a:rPr sz="2000" i="1"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Spengler)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624205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naglašava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društvene grupe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njihove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sukobe kao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predmet 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sociološkog istraživanja, a zanemaruje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individualna</a:t>
            </a:r>
            <a:r>
              <a:rPr sz="2000" spc="-1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djelovanja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CC"/>
              </a:buClr>
              <a:buFont typeface="Wingdings"/>
              <a:buChar char=""/>
            </a:pPr>
            <a:endParaRPr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Mehaničko prenošenje Darwinove borbe za život na</a:t>
            </a:r>
            <a:r>
              <a:rPr sz="2000" spc="-1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proučavanje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društva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(problematično zbog 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apologije</a:t>
            </a:r>
            <a:r>
              <a:rPr sz="2000" spc="-9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rasizma)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00683" y="4149852"/>
            <a:ext cx="2057400" cy="222808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34740" y="4125467"/>
            <a:ext cx="2026919" cy="22753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39840" y="4088891"/>
            <a:ext cx="2193036" cy="228904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607429" y="6294219"/>
            <a:ext cx="18923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6</a:t>
            </a:fld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3917" y="567243"/>
            <a:ext cx="4375785" cy="1356995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30"/>
              </a:spcBef>
            </a:pPr>
            <a:r>
              <a:rPr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Herbert</a:t>
            </a:r>
            <a:r>
              <a:rPr sz="44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Spencer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710"/>
              </a:spcBef>
            </a:pPr>
            <a:r>
              <a:rPr sz="2800" b="1" i="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(1820. –</a:t>
            </a:r>
            <a:r>
              <a:rPr sz="2800" b="1" i="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i="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1903.)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644" y="2397251"/>
            <a:ext cx="8500871" cy="4085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607429" y="6294219"/>
            <a:ext cx="18923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7</a:t>
            </a:fld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37104" y="606551"/>
            <a:ext cx="1980438" cy="899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94632" y="606551"/>
            <a:ext cx="2137410" cy="899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77642" y="713358"/>
            <a:ext cx="318643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Herbert</a:t>
            </a:r>
            <a:r>
              <a:rPr sz="32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Spencer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4527" y="1905000"/>
            <a:ext cx="462546" cy="482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1040" y="1784604"/>
            <a:ext cx="3755898" cy="677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4527" y="2343911"/>
            <a:ext cx="462546" cy="482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1040" y="2223516"/>
            <a:ext cx="5526786" cy="6774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4527" y="2782823"/>
            <a:ext cx="462546" cy="482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2662427"/>
            <a:ext cx="6683502" cy="6774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4527" y="3221735"/>
            <a:ext cx="462546" cy="4823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1040" y="3101339"/>
            <a:ext cx="6767322" cy="6774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35940" y="1790572"/>
            <a:ext cx="6658609" cy="1717778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Odgajan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  <a:r>
              <a:rPr lang="hr-HR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imućnoj obitelji i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duhu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liberalističkih</a:t>
            </a:r>
            <a:r>
              <a:rPr sz="2400"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ideja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Obrazovao se kod kuće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zbog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slaba</a:t>
            </a:r>
            <a:r>
              <a:rPr sz="2400" b="1" spc="-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zdravlja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Stekao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nepovjerenje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društvene</a:t>
            </a:r>
            <a:r>
              <a:rPr sz="24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institucije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72311" y="3995928"/>
            <a:ext cx="4968240" cy="22494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607429" y="6294219"/>
            <a:ext cx="18923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8</a:t>
            </a:fld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4527" y="1665744"/>
            <a:ext cx="462546" cy="483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1546860"/>
            <a:ext cx="6561582" cy="6774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4527" y="2543568"/>
            <a:ext cx="462546" cy="483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1040" y="2424683"/>
            <a:ext cx="5513070" cy="6774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4527" y="3421392"/>
            <a:ext cx="462546" cy="483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1040" y="3302508"/>
            <a:ext cx="7375398" cy="677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1040" y="3668267"/>
            <a:ext cx="1165098" cy="6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5940" y="1625853"/>
            <a:ext cx="7266305" cy="25673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mlađoj dobi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sklon tehničkim</a:t>
            </a:r>
            <a:r>
              <a:rPr sz="2400" b="1" spc="-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znanostima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CC"/>
              </a:buClr>
              <a:buFont typeface="Wingdings"/>
              <a:buChar char=""/>
            </a:pPr>
            <a:endParaRPr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Inženjer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londonske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željeznice</a:t>
            </a:r>
            <a:r>
              <a:rPr sz="2400" b="1" spc="-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1837.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CC"/>
              </a:buClr>
              <a:buFont typeface="Wingdings"/>
              <a:buChar char=""/>
            </a:pPr>
            <a:endParaRPr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Zamjenik glavnog urednika Economista</a:t>
            </a:r>
            <a:r>
              <a:rPr sz="2400" b="1" spc="-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postaje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1848.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76444" y="4581144"/>
            <a:ext cx="3756659" cy="18714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</TotalTime>
  <Words>624</Words>
  <Application>Microsoft Office PowerPoint</Application>
  <PresentationFormat>Prikaz na zaslonu (4:3)</PresentationFormat>
  <Paragraphs>129</Paragraphs>
  <Slides>24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30" baseType="lpstr">
      <vt:lpstr>Calibri</vt:lpstr>
      <vt:lpstr>Wingdings</vt:lpstr>
      <vt:lpstr>Gabriola</vt:lpstr>
      <vt:lpstr>Arial</vt:lpstr>
      <vt:lpstr>Times New Roman</vt:lpstr>
      <vt:lpstr>Office Theme</vt:lpstr>
      <vt:lpstr>BIOLOGIZAM U SOCIOLOGIJI</vt:lpstr>
      <vt:lpstr>PowerPoint prezentacija</vt:lpstr>
      <vt:lpstr>PowerPoint prezentacija</vt:lpstr>
      <vt:lpstr>Pozitivistički organicizam</vt:lpstr>
      <vt:lpstr>Pozitivizam</vt:lpstr>
      <vt:lpstr>Radikalni biologizam</vt:lpstr>
      <vt:lpstr>Herbert Spencer (1820. – 1903.)</vt:lpstr>
      <vt:lpstr>Herbert Spencer</vt:lpstr>
      <vt:lpstr>PowerPoint prezentacija</vt:lpstr>
      <vt:lpstr>PowerPoint prezentacija</vt:lpstr>
      <vt:lpstr>Prva načela</vt:lpstr>
      <vt:lpstr>PowerPoint prezentacija</vt:lpstr>
      <vt:lpstr>O poziciji psihologije</vt:lpstr>
      <vt:lpstr>Spencerova primjena ideje o evoluciji  u društvenoj znanosti</vt:lpstr>
      <vt:lpstr>PowerPoint prezentacija</vt:lpstr>
      <vt:lpstr>PowerPoint prezentacija</vt:lpstr>
      <vt:lpstr>PowerPoint prezentacija</vt:lpstr>
      <vt:lpstr>Faze društvene evolucije</vt:lpstr>
      <vt:lpstr>Zakon evolucije društva</vt:lpstr>
      <vt:lpstr>U sociologiju uključuje pojmove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POLICE ACADEMY ZAGREB, CROATIA</dc:title>
  <dc:creator>Osus</dc:creator>
  <cp:lastModifiedBy>renato matic</cp:lastModifiedBy>
  <cp:revision>12</cp:revision>
  <dcterms:created xsi:type="dcterms:W3CDTF">2020-02-18T23:48:56Z</dcterms:created>
  <dcterms:modified xsi:type="dcterms:W3CDTF">2026-03-16T14:44:09Z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2018-03-28T00:00:00Z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2020-02-18T00:00:00Z</vt:filetime>
  </property>
</Properties>
</file>