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32"/>
  </p:notesMasterIdLst>
  <p:sldIdLst>
    <p:sldId id="256" r:id="rId5"/>
    <p:sldId id="272" r:id="rId6"/>
    <p:sldId id="273" r:id="rId7"/>
    <p:sldId id="275" r:id="rId8"/>
    <p:sldId id="258" r:id="rId9"/>
    <p:sldId id="259" r:id="rId10"/>
    <p:sldId id="260" r:id="rId11"/>
    <p:sldId id="261" r:id="rId12"/>
    <p:sldId id="262" r:id="rId13"/>
    <p:sldId id="263" r:id="rId14"/>
    <p:sldId id="264" r:id="rId15"/>
    <p:sldId id="283" r:id="rId16"/>
    <p:sldId id="288" r:id="rId17"/>
    <p:sldId id="287" r:id="rId18"/>
    <p:sldId id="286" r:id="rId19"/>
    <p:sldId id="284" r:id="rId20"/>
    <p:sldId id="282" r:id="rId21"/>
    <p:sldId id="265" r:id="rId22"/>
    <p:sldId id="266" r:id="rId23"/>
    <p:sldId id="267" r:id="rId24"/>
    <p:sldId id="269" r:id="rId25"/>
    <p:sldId id="280" r:id="rId26"/>
    <p:sldId id="281" r:id="rId27"/>
    <p:sldId id="285" r:id="rId28"/>
    <p:sldId id="270" r:id="rId29"/>
    <p:sldId id="277" r:id="rId30"/>
    <p:sldId id="279"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9899DF-1008-4BCA-B4D1-CBB7CFDD643A}" v="1" dt="2021-11-15T19:09:11.819"/>
    <p1510:client id="{97407A3C-0BF0-4151-9D16-E5F9DDEC198B}" v="4" dt="2021-11-15T18:43:25.885"/>
    <p1510:client id="{FDB22900-587E-4FBE-A4DC-1B5BC79693C8}" v="3" dt="2021-11-13T16:48:57.3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53" d="100"/>
          <a:sy n="153" d="100"/>
        </p:scale>
        <p:origin x="576"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48744B-CDAD-4994-A57E-689169421789}" type="datetimeFigureOut">
              <a:rPr lang="hr-HR" smtClean="0"/>
              <a:t>5.11.2024.</a:t>
            </a:fld>
            <a:endParaRPr lang="hr-H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45B9DB-866F-4566-860D-DA80E6DF641C}" type="slidenum">
              <a:rPr lang="hr-HR" smtClean="0"/>
              <a:t>‹#›</a:t>
            </a:fld>
            <a:endParaRPr lang="hr-HR"/>
          </a:p>
        </p:txBody>
      </p:sp>
    </p:spTree>
    <p:extLst>
      <p:ext uri="{BB962C8B-B14F-4D97-AF65-F5344CB8AC3E}">
        <p14:creationId xmlns:p14="http://schemas.microsoft.com/office/powerpoint/2010/main" val="37055968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CCEEEAA8-24AB-4DC9-A04A-77DD7740CD8F}" type="slidenum">
              <a:rPr lang="hr-HR" altLang="sr-Latn-RS"/>
              <a:pPr/>
              <a:t>2</a:t>
            </a:fld>
            <a:endParaRPr lang="hr-HR" altLang="sr-Latn-RS"/>
          </a:p>
        </p:txBody>
      </p:sp>
      <p:sp>
        <p:nvSpPr>
          <p:cNvPr id="18433"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8434"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r-Latn-RS" altLang="sr-Latn-RS"/>
          </a:p>
        </p:txBody>
      </p:sp>
    </p:spTree>
    <p:extLst>
      <p:ext uri="{BB962C8B-B14F-4D97-AF65-F5344CB8AC3E}">
        <p14:creationId xmlns:p14="http://schemas.microsoft.com/office/powerpoint/2010/main" val="42072679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endParaRPr lang="hr-HR" dirty="0"/>
          </a:p>
        </p:txBody>
      </p:sp>
      <p:sp>
        <p:nvSpPr>
          <p:cNvPr id="4" name="Rezervirano mjesto broja slajda 3"/>
          <p:cNvSpPr>
            <a:spLocks noGrp="1"/>
          </p:cNvSpPr>
          <p:nvPr>
            <p:ph type="sldNum" sz="quarter" idx="5"/>
          </p:nvPr>
        </p:nvSpPr>
        <p:spPr/>
        <p:txBody>
          <a:bodyPr/>
          <a:lstStyle/>
          <a:p>
            <a:fld id="{7345B9DB-866F-4566-860D-DA80E6DF641C}" type="slidenum">
              <a:rPr lang="hr-HR" smtClean="0"/>
              <a:t>16</a:t>
            </a:fld>
            <a:endParaRPr lang="hr-HR"/>
          </a:p>
        </p:txBody>
      </p:sp>
    </p:spTree>
    <p:extLst>
      <p:ext uri="{BB962C8B-B14F-4D97-AF65-F5344CB8AC3E}">
        <p14:creationId xmlns:p14="http://schemas.microsoft.com/office/powerpoint/2010/main" val="35392645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60153D98-BBD7-4A39-9F0F-0537F849EA99}" type="slidenum">
              <a:rPr lang="hr-HR" altLang="sr-Latn-RS"/>
              <a:pPr/>
              <a:t>18</a:t>
            </a:fld>
            <a:endParaRPr lang="hr-HR" altLang="sr-Latn-RS"/>
          </a:p>
        </p:txBody>
      </p:sp>
      <p:sp>
        <p:nvSpPr>
          <p:cNvPr id="25601"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r-Latn-RS" altLang="sr-Latn-RS"/>
          </a:p>
        </p:txBody>
      </p:sp>
    </p:spTree>
    <p:extLst>
      <p:ext uri="{BB962C8B-B14F-4D97-AF65-F5344CB8AC3E}">
        <p14:creationId xmlns:p14="http://schemas.microsoft.com/office/powerpoint/2010/main" val="42269630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4645A416-0323-47A9-BE22-02614A8710A9}" type="slidenum">
              <a:rPr lang="hr-HR" altLang="sr-Latn-RS"/>
              <a:pPr/>
              <a:t>19</a:t>
            </a:fld>
            <a:endParaRPr lang="hr-HR" altLang="sr-Latn-RS"/>
          </a:p>
        </p:txBody>
      </p:sp>
      <p:sp>
        <p:nvSpPr>
          <p:cNvPr id="26625"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6626"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r-Latn-RS" altLang="sr-Latn-RS"/>
          </a:p>
        </p:txBody>
      </p:sp>
    </p:spTree>
    <p:extLst>
      <p:ext uri="{BB962C8B-B14F-4D97-AF65-F5344CB8AC3E}">
        <p14:creationId xmlns:p14="http://schemas.microsoft.com/office/powerpoint/2010/main" val="21132190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2A62DF13-D44A-490C-9765-B6EDFDCA3F00}" type="slidenum">
              <a:rPr lang="hr-HR" altLang="sr-Latn-RS"/>
              <a:pPr/>
              <a:t>20</a:t>
            </a:fld>
            <a:endParaRPr lang="hr-HR" altLang="sr-Latn-RS"/>
          </a:p>
        </p:txBody>
      </p:sp>
      <p:sp>
        <p:nvSpPr>
          <p:cNvPr id="27649"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7650"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r-Latn-RS" altLang="sr-Latn-RS"/>
          </a:p>
        </p:txBody>
      </p:sp>
    </p:spTree>
    <p:extLst>
      <p:ext uri="{BB962C8B-B14F-4D97-AF65-F5344CB8AC3E}">
        <p14:creationId xmlns:p14="http://schemas.microsoft.com/office/powerpoint/2010/main" val="33671497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11534758-5156-4F20-A4DF-B5404839E373}" type="slidenum">
              <a:rPr lang="hr-HR" altLang="sr-Latn-RS"/>
              <a:pPr/>
              <a:t>21</a:t>
            </a:fld>
            <a:endParaRPr lang="hr-HR" altLang="sr-Latn-RS"/>
          </a:p>
        </p:txBody>
      </p:sp>
      <p:sp>
        <p:nvSpPr>
          <p:cNvPr id="31745"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1746"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r-Latn-RS" altLang="sr-Latn-RS"/>
          </a:p>
        </p:txBody>
      </p:sp>
    </p:spTree>
    <p:extLst>
      <p:ext uri="{BB962C8B-B14F-4D97-AF65-F5344CB8AC3E}">
        <p14:creationId xmlns:p14="http://schemas.microsoft.com/office/powerpoint/2010/main" val="4207997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B98E6D35-AE6A-4DF0-B6AA-29DA05238A58}" type="slidenum">
              <a:rPr lang="hr-HR" altLang="sr-Latn-RS"/>
              <a:pPr/>
              <a:t>25</a:t>
            </a:fld>
            <a:endParaRPr lang="hr-HR" altLang="sr-Latn-RS"/>
          </a:p>
        </p:txBody>
      </p:sp>
      <p:sp>
        <p:nvSpPr>
          <p:cNvPr id="32769"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2770"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r-Latn-RS" altLang="sr-Latn-RS"/>
          </a:p>
        </p:txBody>
      </p:sp>
    </p:spTree>
    <p:extLst>
      <p:ext uri="{BB962C8B-B14F-4D97-AF65-F5344CB8AC3E}">
        <p14:creationId xmlns:p14="http://schemas.microsoft.com/office/powerpoint/2010/main" val="35810372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69B51829-F704-4357-B143-1BFAD7AC53E2}" type="slidenum">
              <a:rPr lang="hr-HR" altLang="sr-Latn-RS"/>
              <a:pPr/>
              <a:t>26</a:t>
            </a:fld>
            <a:endParaRPr lang="hr-HR" altLang="sr-Latn-RS"/>
          </a:p>
        </p:txBody>
      </p:sp>
      <p:sp>
        <p:nvSpPr>
          <p:cNvPr id="23553"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3554"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r-Latn-RS" altLang="sr-Latn-RS"/>
          </a:p>
        </p:txBody>
      </p:sp>
    </p:spTree>
    <p:extLst>
      <p:ext uri="{BB962C8B-B14F-4D97-AF65-F5344CB8AC3E}">
        <p14:creationId xmlns:p14="http://schemas.microsoft.com/office/powerpoint/2010/main" val="10175383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4B58614-09A6-4078-89CE-D4839AEE39D3}" type="slidenum">
              <a:rPr lang="hr-HR" altLang="sr-Latn-RS"/>
              <a:pPr/>
              <a:t>27</a:t>
            </a:fld>
            <a:endParaRPr lang="hr-HR" altLang="sr-Latn-RS"/>
          </a:p>
        </p:txBody>
      </p:sp>
      <p:sp>
        <p:nvSpPr>
          <p:cNvPr id="25601"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r-Latn-RS" altLang="sr-Latn-RS"/>
          </a:p>
        </p:txBody>
      </p:sp>
    </p:spTree>
    <p:extLst>
      <p:ext uri="{BB962C8B-B14F-4D97-AF65-F5344CB8AC3E}">
        <p14:creationId xmlns:p14="http://schemas.microsoft.com/office/powerpoint/2010/main" val="21708475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45D79C66-C7A2-4942-A0F2-BDFEA535E753}" type="slidenum">
              <a:rPr lang="hr-HR" altLang="sr-Latn-RS"/>
              <a:pPr/>
              <a:t>3</a:t>
            </a:fld>
            <a:endParaRPr lang="hr-HR" altLang="sr-Latn-RS"/>
          </a:p>
        </p:txBody>
      </p:sp>
      <p:sp>
        <p:nvSpPr>
          <p:cNvPr id="19457"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9458"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r-Latn-RS" altLang="sr-Latn-RS"/>
          </a:p>
        </p:txBody>
      </p:sp>
    </p:spTree>
    <p:extLst>
      <p:ext uri="{BB962C8B-B14F-4D97-AF65-F5344CB8AC3E}">
        <p14:creationId xmlns:p14="http://schemas.microsoft.com/office/powerpoint/2010/main" val="24941974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959775CE-5DB1-4304-93EF-EE8F35373690}" type="slidenum">
              <a:rPr lang="hr-HR" altLang="sr-Latn-RS"/>
              <a:pPr/>
              <a:t>4</a:t>
            </a:fld>
            <a:endParaRPr lang="hr-HR" altLang="sr-Latn-RS"/>
          </a:p>
        </p:txBody>
      </p:sp>
      <p:sp>
        <p:nvSpPr>
          <p:cNvPr id="21505"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506"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r-Latn-RS" altLang="sr-Latn-RS"/>
          </a:p>
        </p:txBody>
      </p:sp>
    </p:spTree>
    <p:extLst>
      <p:ext uri="{BB962C8B-B14F-4D97-AF65-F5344CB8AC3E}">
        <p14:creationId xmlns:p14="http://schemas.microsoft.com/office/powerpoint/2010/main" val="41129796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182577B8-EA90-4D05-BACC-7D3F1298EDBC}" type="slidenum">
              <a:rPr lang="hr-HR" altLang="sr-Latn-RS"/>
              <a:pPr/>
              <a:t>5</a:t>
            </a:fld>
            <a:endParaRPr lang="hr-HR" altLang="sr-Latn-RS"/>
          </a:p>
        </p:txBody>
      </p:sp>
      <p:sp>
        <p:nvSpPr>
          <p:cNvPr id="22529"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2530"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r-Latn-RS" altLang="sr-Latn-RS"/>
          </a:p>
        </p:txBody>
      </p:sp>
    </p:spTree>
    <p:extLst>
      <p:ext uri="{BB962C8B-B14F-4D97-AF65-F5344CB8AC3E}">
        <p14:creationId xmlns:p14="http://schemas.microsoft.com/office/powerpoint/2010/main" val="38015380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9F26BD22-8C64-4C1F-991C-6B45ACA10BB6}" type="slidenum">
              <a:rPr lang="hr-HR" altLang="sr-Latn-RS"/>
              <a:pPr/>
              <a:t>6</a:t>
            </a:fld>
            <a:endParaRPr lang="hr-HR" altLang="sr-Latn-RS"/>
          </a:p>
        </p:txBody>
      </p:sp>
      <p:sp>
        <p:nvSpPr>
          <p:cNvPr id="23553"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3554"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r-Latn-RS" altLang="sr-Latn-RS"/>
          </a:p>
        </p:txBody>
      </p:sp>
    </p:spTree>
    <p:extLst>
      <p:ext uri="{BB962C8B-B14F-4D97-AF65-F5344CB8AC3E}">
        <p14:creationId xmlns:p14="http://schemas.microsoft.com/office/powerpoint/2010/main" val="1345170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A045E995-4FD3-4DD6-B32D-A1E4806F8EFE}" type="slidenum">
              <a:rPr lang="hr-HR" altLang="sr-Latn-RS"/>
              <a:pPr/>
              <a:t>7</a:t>
            </a:fld>
            <a:endParaRPr lang="hr-HR" altLang="sr-Latn-RS"/>
          </a:p>
        </p:txBody>
      </p:sp>
      <p:sp>
        <p:nvSpPr>
          <p:cNvPr id="21505"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506"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r-Latn-RS" altLang="sr-Latn-RS"/>
          </a:p>
        </p:txBody>
      </p:sp>
    </p:spTree>
    <p:extLst>
      <p:ext uri="{BB962C8B-B14F-4D97-AF65-F5344CB8AC3E}">
        <p14:creationId xmlns:p14="http://schemas.microsoft.com/office/powerpoint/2010/main" val="10353877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20718C5B-0D7F-4ECD-9112-2D78BFD6527B}" type="slidenum">
              <a:rPr lang="hr-HR" altLang="sr-Latn-RS"/>
              <a:pPr/>
              <a:t>8</a:t>
            </a:fld>
            <a:endParaRPr lang="hr-HR" altLang="sr-Latn-RS"/>
          </a:p>
        </p:txBody>
      </p:sp>
      <p:sp>
        <p:nvSpPr>
          <p:cNvPr id="24577"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78"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r-Latn-RS" altLang="sr-Latn-RS"/>
          </a:p>
        </p:txBody>
      </p:sp>
    </p:spTree>
    <p:extLst>
      <p:ext uri="{BB962C8B-B14F-4D97-AF65-F5344CB8AC3E}">
        <p14:creationId xmlns:p14="http://schemas.microsoft.com/office/powerpoint/2010/main" val="37043038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4ADD3BBA-E950-453C-884A-1B72278FDC56}" type="slidenum">
              <a:rPr lang="hr-HR" altLang="sr-Latn-RS"/>
              <a:pPr/>
              <a:t>10</a:t>
            </a:fld>
            <a:endParaRPr lang="hr-HR" altLang="sr-Latn-RS"/>
          </a:p>
        </p:txBody>
      </p:sp>
      <p:sp>
        <p:nvSpPr>
          <p:cNvPr id="29697"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9698"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r-Latn-RS" altLang="sr-Latn-RS"/>
          </a:p>
        </p:txBody>
      </p:sp>
    </p:spTree>
    <p:extLst>
      <p:ext uri="{BB962C8B-B14F-4D97-AF65-F5344CB8AC3E}">
        <p14:creationId xmlns:p14="http://schemas.microsoft.com/office/powerpoint/2010/main" val="6731600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9DA6B191-FACF-4477-80F8-F9979A63F20A}" type="slidenum">
              <a:rPr lang="hr-HR" altLang="sr-Latn-RS"/>
              <a:pPr/>
              <a:t>11</a:t>
            </a:fld>
            <a:endParaRPr lang="hr-HR" altLang="sr-Latn-RS"/>
          </a:p>
        </p:txBody>
      </p:sp>
      <p:sp>
        <p:nvSpPr>
          <p:cNvPr id="30721"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0722"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r-Latn-RS" altLang="sr-Latn-RS"/>
          </a:p>
        </p:txBody>
      </p:sp>
    </p:spTree>
    <p:extLst>
      <p:ext uri="{BB962C8B-B14F-4D97-AF65-F5344CB8AC3E}">
        <p14:creationId xmlns:p14="http://schemas.microsoft.com/office/powerpoint/2010/main" val="244436515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8ABE3C1-DBE1-495D-B57B-2849774B866A}" type="datetimeFigureOut">
              <a:rPr lang="en-US" dirty="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11/5/2024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11/5/2024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A3F48C-C7C6-4055-9F49-3777875E72AE}" type="datetimeFigureOut">
              <a:rPr lang="en-US" dirty="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11/5/2024</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DE42F4-6EEF-4EF7-8ED4-2208F0F89A08}" type="datetimeFigureOut">
              <a:rPr lang="en-US" dirty="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0320" y="2336873"/>
            <a:ext cx="46983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594123" y="2336873"/>
            <a:ext cx="47000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E5A6C69-6797-4E8A-BF37-F2C3751466E9}" type="datetimeFigureOut">
              <a:rPr lang="en-US" dirty="0"/>
              <a:t>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82014A1-A632-4878-A0D3-F52BA7563730}" type="datetimeFigureOut">
              <a:rPr lang="en-US" dirty="0"/>
              <a:t>11/5/2024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E99F462-093F-4566-844B-4C71F2739DA5}" type="datetimeFigureOut">
              <a:rPr lang="en-US" dirty="0"/>
              <a:t>11/5/2024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p>
        </p:txBody>
      </p:sp>
      <p:sp>
        <p:nvSpPr>
          <p:cNvPr id="3" name="Content Placeholder 2"/>
          <p:cNvSpPr>
            <a:spLocks noGrp="1"/>
          </p:cNvSpPr>
          <p:nvPr>
            <p:ph idx="1"/>
          </p:nvPr>
        </p:nvSpPr>
        <p:spPr>
          <a:xfrm>
            <a:off x="4685846" y="2336873"/>
            <a:ext cx="5608336"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11/5/2024</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044" y="523783"/>
            <a:ext cx="8834902" cy="4338363"/>
          </a:xfrm>
        </p:spPr>
        <p:txBody>
          <a:bodyPr/>
          <a:lstStyle/>
          <a:p>
            <a:r>
              <a:rPr lang="hr-HR" altLang="sr-Latn-RS" sz="5400" dirty="0"/>
              <a:t>Počeci istraživanja masovne komunikacije u Americi</a:t>
            </a:r>
            <a:br>
              <a:rPr lang="hr-HR" altLang="sr-Latn-RS" sz="5400" dirty="0"/>
            </a:br>
            <a:endParaRPr lang="hr-HR" dirty="0"/>
          </a:p>
        </p:txBody>
      </p:sp>
      <p:sp>
        <p:nvSpPr>
          <p:cNvPr id="3" name="Subtitle 2"/>
          <p:cNvSpPr>
            <a:spLocks noGrp="1"/>
          </p:cNvSpPr>
          <p:nvPr>
            <p:ph type="subTitle" idx="1"/>
          </p:nvPr>
        </p:nvSpPr>
        <p:spPr/>
        <p:txBody>
          <a:bodyPr/>
          <a:lstStyle/>
          <a:p>
            <a:endParaRPr lang="hr-HR"/>
          </a:p>
        </p:txBody>
      </p:sp>
    </p:spTree>
    <p:extLst>
      <p:ext uri="{BB962C8B-B14F-4D97-AF65-F5344CB8AC3E}">
        <p14:creationId xmlns:p14="http://schemas.microsoft.com/office/powerpoint/2010/main" val="14871592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title" idx="4294967295"/>
          </p:nvPr>
        </p:nvSpPr>
        <p:spPr>
          <a:xfrm>
            <a:off x="517009" y="789018"/>
            <a:ext cx="8229024" cy="1144921"/>
          </a:xfrm>
          <a:ln/>
        </p:spPr>
        <p:txBody>
          <a:bodyPr vert="horz" lIns="91440" tIns="35206" rIns="91440" bIns="45720" rtlCol="0" anchor="ctr">
            <a:normAutofit/>
          </a:bodyPr>
          <a:lstStyle/>
          <a:p>
            <a:pP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dirty="0"/>
              <a:t>Robert Ezra Park (1864-1944) </a:t>
            </a:r>
          </a:p>
        </p:txBody>
      </p:sp>
      <p:sp>
        <p:nvSpPr>
          <p:cNvPr id="16386" name="Rectangle 2"/>
          <p:cNvSpPr>
            <a:spLocks noGrp="1" noChangeArrowheads="1"/>
          </p:cNvSpPr>
          <p:nvPr>
            <p:ph type="body" idx="4294967295"/>
          </p:nvPr>
        </p:nvSpPr>
        <p:spPr>
          <a:xfrm>
            <a:off x="349135" y="2136371"/>
            <a:ext cx="9859938" cy="4342870"/>
          </a:xfrm>
          <a:ln/>
        </p:spPr>
        <p:txBody>
          <a:bodyPr>
            <a:normAutofit fontScale="92500" lnSpcReduction="20000"/>
          </a:bodyPr>
          <a:lstStyle/>
          <a:p>
            <a:pPr marL="0" indent="97932">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dirty="0"/>
              <a:t> četiri važne teme – masovna komunikacija, odnosni između rasa, humana ekologija i kolektivno ponašanje</a:t>
            </a:r>
          </a:p>
          <a:p>
            <a:pPr marL="391729" indent="-293797">
              <a:buClr>
                <a:srgbClr val="FFCC99"/>
              </a:buClr>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dirty="0"/>
              <a:t>radio kao novinar – zanimao ga odnos tiska i javnog mnijenja, briga za društvena pitanja, posebno pitanja vezana za pitanje rasa u gradovima</a:t>
            </a:r>
          </a:p>
          <a:p>
            <a:pPr marL="391729" indent="-293797">
              <a:buClr>
                <a:srgbClr val="FFCC99"/>
              </a:buClr>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dirty="0"/>
              <a:t>Franklin Ford i Park napravili su planove za novine, Thought News, koje bi izvještavale o javnom mnijenju. Od 1887. do 1898. Park je radio kao novinar u Detroitu, Denveru, New Yorku, Chicagu i Minneapolisu. </a:t>
            </a:r>
          </a:p>
          <a:p>
            <a:pPr marL="391729" indent="-293797">
              <a:buClr>
                <a:srgbClr val="FFCC99"/>
              </a:buClr>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dirty="0"/>
              <a:t>društvena funkcija novina, "ne kao organ mišljenja, već kao zapis o aktualnim događajima". Pred kraj svoje novinske karijere Park je počeo sumnjati da samo novinsko izvještavanje može riješiti društvena pitanja </a:t>
            </a:r>
          </a:p>
          <a:p>
            <a:pPr marL="391729" indent="-293797">
              <a:buClr>
                <a:srgbClr val="FFCC99"/>
              </a:buClr>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dirty="0"/>
              <a:t>putovao s misionarskim društvom – 1910. istraživanje o seljacima, radnicma u tvornici u Europi </a:t>
            </a:r>
          </a:p>
          <a:p>
            <a:pPr marL="391729" indent="-293797">
              <a:buClr>
                <a:srgbClr val="FFCC99"/>
              </a:buClr>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dirty="0"/>
              <a:t>humana ekologija – Park i studenti – spot-map – gradska mapa s označenim žarištima maloljetničke delikvencije, prostitucije, psihičkih oboljenja i drugih društvenih problema </a:t>
            </a:r>
          </a:p>
        </p:txBody>
      </p:sp>
    </p:spTree>
    <p:extLst>
      <p:ext uri="{BB962C8B-B14F-4D97-AF65-F5344CB8AC3E}">
        <p14:creationId xmlns:p14="http://schemas.microsoft.com/office/powerpoint/2010/main" val="25371187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4294967295"/>
          </p:nvPr>
        </p:nvSpPr>
        <p:spPr>
          <a:xfrm>
            <a:off x="0" y="549275"/>
            <a:ext cx="10210800" cy="10553700"/>
          </a:xfrm>
          <a:ln/>
        </p:spPr>
        <p:txBody>
          <a:bodyPr vert="horz" lIns="91440" tIns="24004" rIns="91440" bIns="45720" rtlCol="0">
            <a:normAutofit/>
          </a:bodyPr>
          <a:lstStyle/>
          <a:p>
            <a:pPr marL="391729" indent="-293797">
              <a:buClr>
                <a:srgbClr val="FFCC99"/>
              </a:buClr>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sz="2722" dirty="0"/>
              <a:t>istraživanje s Andersonom – studija o beskućnicima – 1923. - neformalni intervjui s beskućnicima, glumio skitnicu</a:t>
            </a:r>
          </a:p>
          <a:p>
            <a:pPr marL="391729" indent="-293797">
              <a:buClr>
                <a:srgbClr val="FFCC99"/>
              </a:buClr>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sz="2722" dirty="0"/>
              <a:t>radio sa svojim doktorandima – istraživanja o taksi plesačicama, beskućnicima, ljudima koji žive u gradskim stanovima</a:t>
            </a:r>
          </a:p>
          <a:p>
            <a:pPr marL="391729" indent="-293797">
              <a:buClr>
                <a:srgbClr val="FFCC99"/>
              </a:buClr>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sz="2722" dirty="0"/>
              <a:t> </a:t>
            </a:r>
            <a:r>
              <a:rPr lang="hr-HR" dirty="0"/>
              <a:t>1919. godine u Sjedinjenim Američkim Državama imigrantska populacija govorila je 43 ili 44 različita jezika ili dijalekta. Unatoč tomu, većina publikacija tog vremena namijenjena imigrantskoj populaciji nije bila pisana na njihovom materinjem jeziku</a:t>
            </a:r>
          </a:p>
        </p:txBody>
      </p:sp>
    </p:spTree>
    <p:extLst>
      <p:ext uri="{BB962C8B-B14F-4D97-AF65-F5344CB8AC3E}">
        <p14:creationId xmlns:p14="http://schemas.microsoft.com/office/powerpoint/2010/main" val="7170974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a:t>Useljenički tisak i kontrola (1922)</a:t>
            </a:r>
          </a:p>
        </p:txBody>
      </p:sp>
      <p:sp>
        <p:nvSpPr>
          <p:cNvPr id="3" name="Content Placeholder 2"/>
          <p:cNvSpPr>
            <a:spLocks noGrp="1"/>
          </p:cNvSpPr>
          <p:nvPr>
            <p:ph idx="1"/>
          </p:nvPr>
        </p:nvSpPr>
        <p:spPr>
          <a:xfrm>
            <a:off x="263769" y="2336873"/>
            <a:ext cx="10858500" cy="4310112"/>
          </a:xfrm>
        </p:spPr>
        <p:txBody>
          <a:bodyPr>
            <a:normAutofit fontScale="92500" lnSpcReduction="20000"/>
          </a:bodyPr>
          <a:lstStyle/>
          <a:p>
            <a:r>
              <a:rPr lang="hr-HR" altLang="sr-Latn-RS" dirty="0"/>
              <a:t>1922. </a:t>
            </a:r>
            <a:r>
              <a:rPr lang="hr-HR" altLang="sr-Latn-RS" i="1" dirty="0"/>
              <a:t>Useljenički tisak i kontrola</a:t>
            </a:r>
            <a:r>
              <a:rPr lang="hr-HR" altLang="sr-Latn-RS" dirty="0"/>
              <a:t> – istraživanje tiska na materinjem jeziku useljenika tijekom Prvog svjetskog rata - malo novina je poticalo vjernost zemlji iz koje potječu, već su poticali asimilaciju u američko društvo, smanjio se drastično broj tiskovina na materinjem jeziku</a:t>
            </a:r>
          </a:p>
          <a:p>
            <a:r>
              <a:rPr lang="hr-HR" dirty="0"/>
              <a:t>Postoji mnogo razloga za popularnost tiska na stranom jeziku. Nekim useljenicima tisak nije bio dostupan u vlastitoj državi te tek sada imaju pristup tisku. Neki od njih nisu znali čitati prije emigracije – možda nisu imali mogućnosti za to, a nekima nije ni bilo dopušteno opismenjavanje. Tisak dostupan u njihovoj zemlji im možda nije bio zanimljiv ili razumljiv, a katkada nije bilo dopušteno ni njegovo objavljivanje.</a:t>
            </a:r>
          </a:p>
          <a:p>
            <a:r>
              <a:rPr lang="hr-HR" dirty="0"/>
              <a:t>Imigrantski tisak istovremeno ima ulogu očuvanja stranog jezik i sprječavanja da se raspadne na imigrantske dijalekte kao i održavanje kontakta i razumijevanja između zemlje iz koje su potekli i imigranata raspršenih po svijetu. Ove uloge tiska stoga prirodno dovode do nastojanja očuvanja nacionalnog osjećaja, ali iza ovoga stoji fundamentalna povezanost između želje da se sačuva nacionalni identitet i pisani materinji jezik.</a:t>
            </a:r>
            <a:endParaRPr lang="hr-HR" altLang="sr-Latn-RS" dirty="0"/>
          </a:p>
        </p:txBody>
      </p:sp>
    </p:spTree>
    <p:extLst>
      <p:ext uri="{BB962C8B-B14F-4D97-AF65-F5344CB8AC3E}">
        <p14:creationId xmlns:p14="http://schemas.microsoft.com/office/powerpoint/2010/main" val="18969792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a:t>Useljeničke skupine u SAD-u</a:t>
            </a:r>
          </a:p>
        </p:txBody>
      </p:sp>
      <p:sp>
        <p:nvSpPr>
          <p:cNvPr id="3" name="Rezervirano mjesto sadržaja 2"/>
          <p:cNvSpPr>
            <a:spLocks noGrp="1"/>
          </p:cNvSpPr>
          <p:nvPr>
            <p:ph idx="1"/>
          </p:nvPr>
        </p:nvSpPr>
        <p:spPr>
          <a:xfrm>
            <a:off x="219808" y="2233246"/>
            <a:ext cx="11632223" cy="4220307"/>
          </a:xfrm>
        </p:spPr>
        <p:txBody>
          <a:bodyPr>
            <a:normAutofit fontScale="77500" lnSpcReduction="20000"/>
          </a:bodyPr>
          <a:lstStyle/>
          <a:p>
            <a:r>
              <a:rPr lang="hr-HR" dirty="0"/>
              <a:t>Useljenički tisak može se podijeliti u dvije glavne skupine: tisak kojeg su uspostavile grupe koje su činile većinu imigranata prije 1870., i tisak koji je uspostavljen od tada.</a:t>
            </a:r>
          </a:p>
          <a:p>
            <a:r>
              <a:rPr lang="hr-HR" dirty="0"/>
              <a:t>Imigranti iz ta dva razdoblja razlikuju se, ne samo u nacijama koje su dominirale, već i motivima imigracije, zanimanjima i načinima na koji su živjeli. Te razlike utjecale su na razvoj njihovog tiska. </a:t>
            </a:r>
          </a:p>
          <a:p>
            <a:r>
              <a:rPr lang="hr-HR" dirty="0"/>
              <a:t>Prve imigrante činili su Nijemci, </a:t>
            </a:r>
            <a:r>
              <a:rPr lang="hr-HR" dirty="0" err="1"/>
              <a:t>Skandinavci</a:t>
            </a:r>
            <a:r>
              <a:rPr lang="hr-HR" dirty="0"/>
              <a:t> i Francuzi,  progonjeni sljedbenici sekta, siromasi, koji su u SAD-u tražili utočište za praksu svojih religijskih običaja. To su bili </a:t>
            </a:r>
            <a:r>
              <a:rPr lang="hr-HR" dirty="0" err="1"/>
              <a:t>menoniti</a:t>
            </a:r>
            <a:r>
              <a:rPr lang="hr-HR" dirty="0"/>
              <a:t>, njemački i skandinavski kvekeri i njima slični. Zbog toga je prvi imigrantski tisak bio izrazito religioznog tona. Tiskali su ga organi denominacija ili lokalne zajednice kojima je dominirala Crkva. U nekim zajednicama nije postojala razlika između svetog i sekularnog ili političkog i religioznog. (Park, 1922., str. 251. – 261.)</a:t>
            </a:r>
          </a:p>
          <a:p>
            <a:r>
              <a:rPr lang="hr-HR" dirty="0"/>
              <a:t>Imigranti koji su ih slijedili ti su činili u potrazi za političkom slobodom. Većinom su to bili skandinavski i njemački seljaci u potrazi za zemljom. Ali bila je i manjina politički nemirnih njemačkih intelektualaca, koji se predvodili političke izbjeglice 1848. Među njima bilo je mnogo obrazovanih ljudi koji su tada postajali učitelji i novinari. Pristizali su i imigranti iz Češke, čiji je književni jezik bio njemački, kao i jezik većine istočno-europskih intelektualaca. Prve češke imigrantske novine bile su objavljenje na njemačkom. Većina takvih novina bila je radikalna i izrazito protiv Crkve. (Park, 1922., str. 261. – 267.)</a:t>
            </a:r>
          </a:p>
        </p:txBody>
      </p:sp>
    </p:spTree>
    <p:extLst>
      <p:ext uri="{BB962C8B-B14F-4D97-AF65-F5344CB8AC3E}">
        <p14:creationId xmlns:p14="http://schemas.microsoft.com/office/powerpoint/2010/main" val="40683641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a:t>Sadržaj tiska na stranom jeziku</a:t>
            </a:r>
          </a:p>
        </p:txBody>
      </p:sp>
      <p:sp>
        <p:nvSpPr>
          <p:cNvPr id="3" name="Rezervirano mjesto sadržaja 2"/>
          <p:cNvSpPr>
            <a:spLocks noGrp="1"/>
          </p:cNvSpPr>
          <p:nvPr>
            <p:ph idx="1"/>
          </p:nvPr>
        </p:nvSpPr>
        <p:spPr>
          <a:xfrm>
            <a:off x="149469" y="1995854"/>
            <a:ext cx="11667393" cy="4475283"/>
          </a:xfrm>
        </p:spPr>
        <p:txBody>
          <a:bodyPr>
            <a:noAutofit/>
          </a:bodyPr>
          <a:lstStyle/>
          <a:p>
            <a:r>
              <a:rPr lang="hr-HR" sz="1800" dirty="0"/>
              <a:t>U svakoj jezičnoj grupi do određene granice preživljavaju običaji imigranata vezani za hranu, odjeću, blagdane i socijalni život, zato se većina oglasa u stranom tisku odnosi na hranu i običaje. Imigrantska hrana i restorani u kojima se koristi strani jezik opstaju najduže. U pregledu oglasa iz stranog tiska, najčešće se dolazi do zaključka da se imigranti, u svom svijetu, ponašaju slično kao i domaća populacija u svom: pije i jede, traži posao, odlazi u kazalište, ponekad se počasti nečim luksuznim kada mu novčanik to dopusti, ponekad kupi knjigu i skuplja se sa svojim prijateljima radi društva.</a:t>
            </a:r>
          </a:p>
          <a:p>
            <a:r>
              <a:rPr lang="hr-HR" sz="1800" dirty="0"/>
              <a:t>Tisak ranijih imigranata – iz Njemačke, Skandinavije, Češke, Francuzi iz Nove Engleske i Španjolci iz Meksika i Teksasa, više od drugih imigrantskih grupa, ima obilježja </a:t>
            </a:r>
            <a:r>
              <a:rPr lang="hr-HR" sz="1800" b="1" dirty="0"/>
              <a:t>provincijskog tiska</a:t>
            </a:r>
            <a:r>
              <a:rPr lang="hr-HR" sz="1800" dirty="0"/>
              <a:t>. Provincijalcima su najprihvatljivije vijesti o ljudima koje poznaju ili o mjestima koja su im poznata. Većina provincijskih grupa govori dvama </a:t>
            </a:r>
            <a:r>
              <a:rPr lang="hr-HR" sz="1800" dirty="0" err="1"/>
              <a:t>jezicma</a:t>
            </a:r>
            <a:r>
              <a:rPr lang="hr-HR" sz="1800" dirty="0"/>
              <a:t>: amerikaniziranim dijalektom materinjeg jezika i književnim jezikom Crkve. Provincijski tisak je najčešće religiozni tisak, a interesi njihovih čitatelja sastoje od vremena i usjeva, a dolazak novina i povremeno pismo prijatelja uzbuđenje su tjedna.  (Park, 1922., 135. – 144.)</a:t>
            </a:r>
          </a:p>
          <a:p>
            <a:r>
              <a:rPr lang="hr-HR" sz="1800" b="1" dirty="0"/>
              <a:t>Kozmopolitski tisak </a:t>
            </a:r>
            <a:r>
              <a:rPr lang="hr-HR" sz="1800" dirty="0"/>
              <a:t>je glavni tisak migrantskih industrijskih radnika i grupa čiji je život najviše odvojen od američkog. To je tisak ljudi koji žive u gradovima, ali u većoj ili manjoj izolaciji od američke zajednice. Postoje u svijetu u kojem se mnogo toga događa i ovise o tisku na vlastitom jeziku za saznanja o tim događajima. Zločin i dramatična razdoblja života zamjenjuju osobne i religiozne vijest. Novine na jidišu i japanskom su najkarakterističnije za kozmopolitski tisak.  (Park, 1922., 150.)</a:t>
            </a:r>
          </a:p>
        </p:txBody>
      </p:sp>
    </p:spTree>
    <p:extLst>
      <p:ext uri="{BB962C8B-B14F-4D97-AF65-F5344CB8AC3E}">
        <p14:creationId xmlns:p14="http://schemas.microsoft.com/office/powerpoint/2010/main" val="34969125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4294967295"/>
          </p:nvPr>
        </p:nvSpPr>
        <p:spPr>
          <a:xfrm>
            <a:off x="211014" y="298938"/>
            <a:ext cx="10049609" cy="6216162"/>
          </a:xfrm>
        </p:spPr>
        <p:txBody>
          <a:bodyPr>
            <a:normAutofit lnSpcReduction="10000"/>
          </a:bodyPr>
          <a:lstStyle/>
          <a:p>
            <a:r>
              <a:rPr lang="hr-HR" dirty="0"/>
              <a:t>Dugo nakon početka Prvog svjetskog rata 1914., kozmopolitski tisak pokazivao je veću zabrinutost od američkog. Rat je probudio stari europski antagonizam, dio naslijeđa imigranata koji američki narod nije dijelio. Mnogim imigrantima rat je značio moguće ostvarenje nacionalnih interesa. </a:t>
            </a:r>
          </a:p>
          <a:p>
            <a:r>
              <a:rPr lang="hr-HR" dirty="0"/>
              <a:t>Prvi imigranti u SAD su došli iz više razloga – ekonomskih, političkih i religioznih, ali došli su s namjerom da ostaju. Druga skupina imigranata nije nužno ostajala. Umjesto da se smjeste na selima, ostajali su u gradovima. Kada je država cvjetala, dobro su zarađivali. Tisak novijih imigranata prvenstveno pokazuje interes za domaću politiku, koja se prvenstveno ticala nacionalističkih i socijalističkih pitanja. (Park, 1922., str. 269. – 270.)</a:t>
            </a:r>
          </a:p>
          <a:p>
            <a:r>
              <a:rPr lang="hr-HR" dirty="0"/>
              <a:t>Svjetski rat je iz temelja promijenio okolnosti života većine imigranata u SAD-u. Mnoge nacije čiji su oni bili predstavnici sada su dobile neovisnost, što je bio krajnji cilj europskih nacionalističkih pokreta. Ova činjenica dovodi do nestanka snažnog motiva, koji je postojao sve do 1914. godine, za održavanje nacionalne organizacije i nacionalnih novina u SAD-u, koje su trebale sačuvati imigrantsku populaciju od asimilacije i amerikanizacije.</a:t>
            </a:r>
          </a:p>
        </p:txBody>
      </p:sp>
    </p:spTree>
    <p:extLst>
      <p:ext uri="{BB962C8B-B14F-4D97-AF65-F5344CB8AC3E}">
        <p14:creationId xmlns:p14="http://schemas.microsoft.com/office/powerpoint/2010/main" val="9112292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Kontrola tiska</a:t>
            </a:r>
          </a:p>
        </p:txBody>
      </p:sp>
      <p:sp>
        <p:nvSpPr>
          <p:cNvPr id="3" name="Content Placeholder 2"/>
          <p:cNvSpPr>
            <a:spLocks noGrp="1"/>
          </p:cNvSpPr>
          <p:nvPr>
            <p:ph idx="1"/>
          </p:nvPr>
        </p:nvSpPr>
        <p:spPr>
          <a:xfrm>
            <a:off x="465992" y="1995853"/>
            <a:ext cx="11262946" cy="4950069"/>
          </a:xfrm>
        </p:spPr>
        <p:txBody>
          <a:bodyPr>
            <a:normAutofit fontScale="92500" lnSpcReduction="20000"/>
          </a:bodyPr>
          <a:lstStyle/>
          <a:p>
            <a:r>
              <a:rPr lang="hr-HR" dirty="0"/>
              <a:t>Nijedne novine nisu posve slobodne već su produkt raznih utjecajnih faktora. Glavni faktor utjecaja na tisak su prihodi, koji mogu dolaziti iz pretplata, oglašavanja i subvencija. Novine koje svoje prihode dobivaju od političke stranke ili druge organizacije, ne mogu se smatrati neovisnima. Takvima mogu postati tek kada urednik ima sam dovoljno prihoda da na njegova stajališta ne utječu ili ih proizvode niti stranački ili institucijski interesi niti stranačke doktrine i dogme. Zbog toga dolazi do promjene ravnoteže sila u korist oglašavanja. Do 1900. godine, 55% ukupnog prihoda svih novina dolazilo je od oglasa. Do 1910., ti su se prihode popeli na 60%.  (Park, 1922., str. 359. – 364.)</a:t>
            </a:r>
          </a:p>
          <a:p>
            <a:r>
              <a:rPr lang="hr-HR" dirty="0"/>
              <a:t>Prvi ozbiljni pokušaj da se imigrantski tisak kontrolira dogodio se tijekom Prvog svjetskog rata, kao dio vladine borbe protiv neprijateljske propagande. Propaganda je bila prepoznata kad bio ratne strategije. Osim njenog utjecaja na uspješno vođenje rata, imala je i važan utjecaj na razvoj stranog tiska kao organa asimilacije. Njemačka, koja je prije shvatila kakav utjecaj propaganda može imati na tijek rata, ulagala je velike napore u njenu proizvodnju koja se proširila i na njemački imigrantski tisak. U pokušaju da smanji količinu propagande, Ministarstvo pošte donijelo je zakon kojim se usluge pošte zabranjuju pojedincima koju sudjeluju u neprijateljskoj propagandi. Određenim novina oduzelo se pravo korištenja poštanskih usluga. O tome što jest ili nije neprijateljska propaganda, odlučivao je </a:t>
            </a:r>
            <a:r>
              <a:rPr lang="hr-HR" i="1" dirty="0"/>
              <a:t>Postmaster General</a:t>
            </a:r>
            <a:r>
              <a:rPr lang="hr-HR" dirty="0"/>
              <a:t> (Park, 1922., 412. – 439.)</a:t>
            </a:r>
          </a:p>
          <a:p>
            <a:endParaRPr lang="hr-HR" dirty="0"/>
          </a:p>
          <a:p>
            <a:endParaRPr lang="hr-HR" dirty="0"/>
          </a:p>
        </p:txBody>
      </p:sp>
    </p:spTree>
    <p:extLst>
      <p:ext uri="{BB962C8B-B14F-4D97-AF65-F5344CB8AC3E}">
        <p14:creationId xmlns:p14="http://schemas.microsoft.com/office/powerpoint/2010/main" val="17574039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Useljenički tisak i kontrola (zaključci)</a:t>
            </a:r>
          </a:p>
        </p:txBody>
      </p:sp>
      <p:sp>
        <p:nvSpPr>
          <p:cNvPr id="3" name="Content Placeholder 2"/>
          <p:cNvSpPr>
            <a:spLocks noGrp="1"/>
          </p:cNvSpPr>
          <p:nvPr>
            <p:ph idx="1"/>
          </p:nvPr>
        </p:nvSpPr>
        <p:spPr/>
        <p:txBody>
          <a:bodyPr/>
          <a:lstStyle/>
          <a:p>
            <a:r>
              <a:rPr lang="hr-HR" altLang="sr-Latn-RS" dirty="0"/>
              <a:t>kako sadržaj medija utječe na publiku, kako na masovne medije utječe javno mnijenje, mogu li masovni mediji uzrokovati društvene pomjene, kako su zajednice ljudi povezane s masovnim medijima</a:t>
            </a:r>
          </a:p>
          <a:p>
            <a:r>
              <a:rPr lang="hr-HR" dirty="0"/>
              <a:t>Ako većina ljudi ne zna ili ne želi čitati i nedostaju joj informacije i ideje o svijetu oko njih, te iste informacije i ideje imaju veoma malu vjerojatnost doći do običnog čovjeka. Ovo neminovno dovodi do intelektualnog nazadovanja. (Park, 1922:15)   </a:t>
            </a:r>
          </a:p>
          <a:p>
            <a:endParaRPr lang="hr-HR" altLang="sr-Latn-RS" dirty="0"/>
          </a:p>
          <a:p>
            <a:endParaRPr lang="hr-HR" dirty="0"/>
          </a:p>
        </p:txBody>
      </p:sp>
    </p:spTree>
    <p:extLst>
      <p:ext uri="{BB962C8B-B14F-4D97-AF65-F5344CB8AC3E}">
        <p14:creationId xmlns:p14="http://schemas.microsoft.com/office/powerpoint/2010/main" val="38761545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ChangeArrowheads="1"/>
          </p:cNvSpPr>
          <p:nvPr>
            <p:ph type="title" idx="4294967295"/>
          </p:nvPr>
        </p:nvSpPr>
        <p:spPr>
          <a:xfrm>
            <a:off x="166255" y="273629"/>
            <a:ext cx="10042818" cy="1796240"/>
          </a:xfrm>
          <a:ln/>
        </p:spPr>
        <p:txBody>
          <a:bodyPr vert="horz" lIns="91440" tIns="35206" rIns="91440" bIns="45720" rtlCol="0" anchor="ctr">
            <a:normAutofit/>
          </a:bodyPr>
          <a:lstStyle/>
          <a:p>
            <a:pP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dirty="0"/>
              <a:t>Charles </a:t>
            </a:r>
            <a:r>
              <a:rPr lang="hr-HR" altLang="sr-Latn-RS" dirty="0" err="1"/>
              <a:t>Horton</a:t>
            </a:r>
            <a:r>
              <a:rPr lang="hr-HR" altLang="sr-Latn-RS" dirty="0"/>
              <a:t> </a:t>
            </a:r>
            <a:r>
              <a:rPr lang="hr-HR" altLang="sr-Latn-RS" dirty="0" err="1"/>
              <a:t>Cooley</a:t>
            </a:r>
            <a:endParaRPr lang="hr-HR" altLang="sr-Latn-RS" dirty="0"/>
          </a:p>
        </p:txBody>
      </p:sp>
      <p:sp>
        <p:nvSpPr>
          <p:cNvPr id="12290" name="Rectangle 2"/>
          <p:cNvSpPr>
            <a:spLocks noGrp="1" noChangeArrowheads="1"/>
          </p:cNvSpPr>
          <p:nvPr>
            <p:ph type="body" idx="4294967295"/>
          </p:nvPr>
        </p:nvSpPr>
        <p:spPr>
          <a:xfrm>
            <a:off x="224444" y="2069869"/>
            <a:ext cx="9984629" cy="5021436"/>
          </a:xfrm>
          <a:ln/>
        </p:spPr>
        <p:txBody>
          <a:bodyPr vert="horz" lIns="91440" tIns="24004" rIns="91440" bIns="45720" rtlCol="0">
            <a:normAutofit/>
          </a:bodyPr>
          <a:lstStyle/>
          <a:p>
            <a:pPr marL="391729" indent="-293797">
              <a:buClr>
                <a:srgbClr val="FFCC99"/>
              </a:buClr>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sz="2722" dirty="0"/>
              <a:t>proučavanje kao najvažnija metoda, promatrao je svoje troje djece u igri i bilježio njihovo korištenje zamjenica</a:t>
            </a:r>
            <a:r>
              <a:rPr lang="hr-HR" altLang="sr-Latn-RS" sz="2722" i="1" dirty="0"/>
              <a:t> ja, me, moj</a:t>
            </a:r>
            <a:r>
              <a:rPr lang="hr-HR" altLang="sr-Latn-RS" sz="2722" dirty="0"/>
              <a:t> </a:t>
            </a:r>
          </a:p>
          <a:p>
            <a:pPr marL="391729" indent="-293797">
              <a:buClr>
                <a:srgbClr val="FFCC99"/>
              </a:buClr>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sz="2722" dirty="0"/>
              <a:t> dva osnovna koncepta: primarna grupa – važna je za formiranje društvene prirode čovjeka (roditelji, braća, učitelji...) i sekundarna grupa</a:t>
            </a:r>
          </a:p>
          <a:p>
            <a:pPr marL="391729" indent="-293797">
              <a:buClr>
                <a:srgbClr val="FFCC99"/>
              </a:buClr>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sz="2722" dirty="0"/>
              <a:t>pojam »zrcalnoga ja«  (</a:t>
            </a:r>
            <a:r>
              <a:rPr lang="hr-HR" altLang="sr-Latn-RS" sz="2722" dirty="0" err="1"/>
              <a:t>looking</a:t>
            </a:r>
            <a:r>
              <a:rPr lang="hr-HR" altLang="sr-Latn-RS" sz="2722" dirty="0"/>
              <a:t> </a:t>
            </a:r>
            <a:r>
              <a:rPr lang="hr-HR" altLang="sr-Latn-RS" sz="2722" dirty="0" err="1"/>
              <a:t>glass</a:t>
            </a:r>
            <a:r>
              <a:rPr lang="hr-HR" altLang="sr-Latn-RS" sz="2722" dirty="0"/>
              <a:t> </a:t>
            </a:r>
            <a:r>
              <a:rPr lang="hr-HR" altLang="sr-Latn-RS" sz="2722" dirty="0" err="1"/>
              <a:t>self</a:t>
            </a:r>
            <a:r>
              <a:rPr lang="hr-HR" altLang="sr-Latn-RS" sz="2722" dirty="0"/>
              <a:t>) - ljudi služe jedni drugima kao zrcalo; sebe vidimo ovisno o tome kako nas drugi doživljavaju, razvijamo osjećaj o sebi kao rezultat naše slike u očima drugih</a:t>
            </a:r>
          </a:p>
        </p:txBody>
      </p:sp>
    </p:spTree>
    <p:extLst>
      <p:ext uri="{BB962C8B-B14F-4D97-AF65-F5344CB8AC3E}">
        <p14:creationId xmlns:p14="http://schemas.microsoft.com/office/powerpoint/2010/main" val="452130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idx="4294967295"/>
          </p:nvPr>
        </p:nvSpPr>
        <p:spPr>
          <a:xfrm>
            <a:off x="490451" y="273629"/>
            <a:ext cx="9718622" cy="1846116"/>
          </a:xfrm>
          <a:ln/>
        </p:spPr>
        <p:txBody>
          <a:bodyPr vert="horz" lIns="91440" tIns="35206" rIns="91440" bIns="45720" rtlCol="0" anchor="ctr">
            <a:normAutofit/>
          </a:bodyPr>
          <a:lstStyle/>
          <a:p>
            <a:pP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dirty="0"/>
              <a:t>John Dewey</a:t>
            </a:r>
          </a:p>
        </p:txBody>
      </p:sp>
      <p:sp>
        <p:nvSpPr>
          <p:cNvPr id="13314" name="Rectangle 2"/>
          <p:cNvSpPr>
            <a:spLocks noGrp="1" noChangeArrowheads="1"/>
          </p:cNvSpPr>
          <p:nvPr>
            <p:ph type="body" idx="4294967295"/>
          </p:nvPr>
        </p:nvSpPr>
        <p:spPr>
          <a:xfrm>
            <a:off x="299258" y="2294313"/>
            <a:ext cx="9909815" cy="4027951"/>
          </a:xfrm>
          <a:ln/>
        </p:spPr>
        <p:txBody>
          <a:bodyPr vert="horz" lIns="91440" tIns="24004" rIns="91440" bIns="45720" rtlCol="0">
            <a:normAutofit/>
          </a:bodyPr>
          <a:lstStyle/>
          <a:p>
            <a:pPr marL="391729" indent="-293797">
              <a:buClr>
                <a:srgbClr val="FFCC99"/>
              </a:buClr>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sz="2722" dirty="0"/>
              <a:t>36 knjiga i 815 članaka – pojedinci se mogu </a:t>
            </a:r>
            <a:r>
              <a:rPr lang="hr-HR" altLang="sr-Latn-RS" sz="2722" dirty="0" err="1"/>
              <a:t>samoostvariti</a:t>
            </a:r>
            <a:r>
              <a:rPr lang="hr-HR" altLang="sr-Latn-RS" sz="2722" dirty="0"/>
              <a:t> samo u društvu drugih, a društvo je ključno za demokraciju – filozof demokracije</a:t>
            </a:r>
          </a:p>
          <a:p>
            <a:pPr marL="391729" indent="-293797">
              <a:buClr>
                <a:srgbClr val="FFCC99"/>
              </a:buClr>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sz="2722" dirty="0"/>
              <a:t>sustavna filozofija pragmatizma, tzv. </a:t>
            </a:r>
            <a:r>
              <a:rPr lang="hr-HR" altLang="sr-Latn-RS" sz="2722" dirty="0" err="1"/>
              <a:t>instrumentalizam</a:t>
            </a:r>
            <a:r>
              <a:rPr lang="hr-HR" altLang="sr-Latn-RS" sz="2722" dirty="0"/>
              <a:t>, u kojoj je obuhvatio glavne probleme logike, epistemologije, metafizike, etike i estetike</a:t>
            </a:r>
          </a:p>
          <a:p>
            <a:pPr marL="391729" indent="-293797">
              <a:buClr>
                <a:srgbClr val="FFCC99"/>
              </a:buClr>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sz="2722" i="1" dirty="0"/>
              <a:t>Škola i društvo</a:t>
            </a:r>
            <a:r>
              <a:rPr lang="hr-HR" altLang="sr-Latn-RS" sz="2722" dirty="0"/>
              <a:t>  (1899) - jedinstvo moralnog i odgojnoga procesa, obrazovni proces nije tek priprema za život, nego život sam</a:t>
            </a:r>
          </a:p>
        </p:txBody>
      </p:sp>
    </p:spTree>
    <p:extLst>
      <p:ext uri="{BB962C8B-B14F-4D97-AF65-F5344CB8AC3E}">
        <p14:creationId xmlns:p14="http://schemas.microsoft.com/office/powerpoint/2010/main" val="31025454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97654" y="273629"/>
            <a:ext cx="10308719" cy="1564049"/>
          </a:xfrm>
          <a:ln/>
        </p:spPr>
        <p:txBody>
          <a:bodyPr vert="horz" lIns="91440" tIns="35206" rIns="91440" bIns="45720" rtlCol="0" anchor="ctr">
            <a:normAutofit/>
          </a:bodyPr>
          <a:lstStyle/>
          <a:p>
            <a:r>
              <a:rPr lang="hr-HR"/>
              <a:t>Prvi znanstvenici</a:t>
            </a:r>
          </a:p>
        </p:txBody>
      </p:sp>
      <p:sp>
        <p:nvSpPr>
          <p:cNvPr id="8194" name="Rectangle 2"/>
          <p:cNvSpPr>
            <a:spLocks noGrp="1" noChangeArrowheads="1"/>
          </p:cNvSpPr>
          <p:nvPr>
            <p:ph type="body" idx="1"/>
          </p:nvPr>
        </p:nvSpPr>
        <p:spPr>
          <a:xfrm>
            <a:off x="727970" y="2246050"/>
            <a:ext cx="9645282" cy="2816082"/>
          </a:xfrm>
          <a:ln/>
        </p:spPr>
        <p:txBody>
          <a:bodyPr vert="horz" lIns="91440" tIns="27205" rIns="91440" bIns="45720" rtlCol="0">
            <a:normAutofit/>
          </a:bodyPr>
          <a:lstStyle/>
          <a:p>
            <a:pPr marL="391729" indent="-293797">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Lst>
            </a:pPr>
            <a:r>
              <a:rPr lang="hr-HR" altLang="sr-Latn-RS" sz="3084"/>
              <a:t>"Uvoz" znanstvenika iz Europe – 1930'</a:t>
            </a:r>
          </a:p>
          <a:p>
            <a:pPr marL="391729" indent="-293797">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Lst>
            </a:pPr>
            <a:r>
              <a:rPr lang="hr-HR" altLang="sr-Latn-RS" sz="3084"/>
              <a:t>Hitler, 2. svjetski rat </a:t>
            </a:r>
          </a:p>
          <a:p>
            <a:pPr marL="391729" indent="-293797">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Lst>
            </a:pPr>
            <a:r>
              <a:rPr lang="hr-HR" altLang="sr-Latn-RS" sz="3084"/>
              <a:t>Kurt Lewin (Sveučilište u Berlinu)</a:t>
            </a:r>
          </a:p>
          <a:p>
            <a:pPr marL="391729" indent="-293797">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Lst>
            </a:pPr>
            <a:r>
              <a:rPr lang="hr-HR" altLang="sr-Latn-RS" sz="3084"/>
              <a:t>Paul F. Lazarsfeld, Beč</a:t>
            </a:r>
          </a:p>
          <a:p>
            <a:pPr marL="391729" indent="-293797">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Lst>
            </a:pPr>
            <a:r>
              <a:rPr lang="hr-HR" altLang="sr-Latn-RS" sz="3084"/>
              <a:t>Cijela Frankfurtska škola</a:t>
            </a:r>
          </a:p>
        </p:txBody>
      </p:sp>
    </p:spTree>
    <p:extLst>
      <p:ext uri="{BB962C8B-B14F-4D97-AF65-F5344CB8AC3E}">
        <p14:creationId xmlns:p14="http://schemas.microsoft.com/office/powerpoint/2010/main" val="12332778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idx="4294967295"/>
          </p:nvPr>
        </p:nvSpPr>
        <p:spPr>
          <a:xfrm>
            <a:off x="324196" y="273629"/>
            <a:ext cx="9884877" cy="1771302"/>
          </a:xfrm>
          <a:ln/>
        </p:spPr>
        <p:txBody>
          <a:bodyPr vert="horz" lIns="91440" tIns="35206" rIns="91440" bIns="45720" rtlCol="0" anchor="ctr">
            <a:normAutofit/>
          </a:bodyPr>
          <a:lstStyle/>
          <a:p>
            <a:pP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a:t>George Herbert Mead</a:t>
            </a:r>
          </a:p>
        </p:txBody>
      </p:sp>
      <p:sp>
        <p:nvSpPr>
          <p:cNvPr id="14338" name="Rectangle 2"/>
          <p:cNvSpPr>
            <a:spLocks noGrp="1" noChangeArrowheads="1"/>
          </p:cNvSpPr>
          <p:nvPr>
            <p:ph type="body" idx="4294967295"/>
          </p:nvPr>
        </p:nvSpPr>
        <p:spPr>
          <a:xfrm>
            <a:off x="167873" y="2136343"/>
            <a:ext cx="10405915" cy="4874912"/>
          </a:xfrm>
          <a:ln/>
        </p:spPr>
        <p:txBody>
          <a:bodyPr>
            <a:normAutofit lnSpcReduction="10000"/>
          </a:bodyPr>
          <a:lstStyle/>
          <a:p>
            <a:pPr marL="391729" indent="-293797">
              <a:buClr>
                <a:srgbClr val="FFCC99"/>
              </a:buClr>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dirty="0"/>
              <a:t>Predstavnik pragmatizma - isticao važnost društvene interakcije za izgradnju ličnosti, te središnju ulogu simboličke komunikacije, posebice govora. </a:t>
            </a:r>
          </a:p>
          <a:p>
            <a:pPr marL="391729" indent="-293797">
              <a:buClr>
                <a:srgbClr val="FFCC99"/>
              </a:buClr>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dirty="0"/>
              <a:t>Njegovi najznačajniji radovi objavljeni su posmrtno:  </a:t>
            </a:r>
            <a:r>
              <a:rPr lang="hr-HR" altLang="sr-Latn-RS" i="1" dirty="0"/>
              <a:t>Filozofija sadašnjosti</a:t>
            </a:r>
            <a:r>
              <a:rPr lang="hr-HR" altLang="sr-Latn-RS" dirty="0"/>
              <a:t>  (1932),  </a:t>
            </a:r>
            <a:r>
              <a:rPr lang="hr-HR" altLang="sr-Latn-RS" i="1" dirty="0"/>
              <a:t>Um, osoba i društvo sa stajališta socijalnog biheviorista</a:t>
            </a:r>
            <a:r>
              <a:rPr lang="hr-HR" altLang="sr-Latn-RS" dirty="0"/>
              <a:t>  (1934),  </a:t>
            </a:r>
            <a:r>
              <a:rPr lang="hr-HR" altLang="sr-Latn-RS" i="1" dirty="0"/>
              <a:t>Filozofija čina</a:t>
            </a:r>
            <a:r>
              <a:rPr lang="hr-HR" altLang="sr-Latn-RS" dirty="0"/>
              <a:t>  (1938)</a:t>
            </a:r>
            <a:r>
              <a:rPr lang="hr-HR" altLang="sr-Latn-RS" sz="1270" dirty="0"/>
              <a:t>.</a:t>
            </a:r>
            <a:r>
              <a:rPr lang="hr-HR" altLang="sr-Latn-RS" dirty="0"/>
              <a:t> </a:t>
            </a:r>
          </a:p>
          <a:p>
            <a:pPr marL="391729" indent="-293797">
              <a:buClr>
                <a:srgbClr val="FFCC99"/>
              </a:buClr>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dirty="0"/>
              <a:t>um se razvija u komunikaciji s drugima – pojedinci uče o sebi kroz interakciju s drugima, koji koumniciraju s njihovim pravim ja</a:t>
            </a:r>
          </a:p>
          <a:p>
            <a:pPr marL="391729" indent="-293797">
              <a:buClr>
                <a:srgbClr val="FFCC99"/>
              </a:buClr>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dirty="0"/>
              <a:t>"ja" se razvija kroz društveni proces s drugima, reagira onako kako bi drugi očekivali da treba reagirati: društveni život je oblikovan jedinstvenom sposobnošću ljudskih bića da koriste simbole. </a:t>
            </a:r>
          </a:p>
          <a:p>
            <a:pPr marL="391729" indent="-293797">
              <a:buClr>
                <a:srgbClr val="FFCC99"/>
              </a:buClr>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dirty="0"/>
              <a:t>društvena interakcija je jedan kontinuirani tok akcija, jedan proces bez prirodnog početka ili kraja</a:t>
            </a:r>
          </a:p>
          <a:p>
            <a:pPr marL="391729" indent="-293797">
              <a:buClr>
                <a:srgbClr val="FFCC99"/>
              </a:buClr>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endParaRPr lang="hr-HR" altLang="sr-Latn-RS" dirty="0"/>
          </a:p>
        </p:txBody>
      </p:sp>
    </p:spTree>
    <p:extLst>
      <p:ext uri="{BB962C8B-B14F-4D97-AF65-F5344CB8AC3E}">
        <p14:creationId xmlns:p14="http://schemas.microsoft.com/office/powerpoint/2010/main" val="32954545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idx="4294967295"/>
          </p:nvPr>
        </p:nvSpPr>
        <p:spPr>
          <a:xfrm>
            <a:off x="689956" y="847898"/>
            <a:ext cx="9519117" cy="570652"/>
          </a:xfrm>
          <a:ln/>
        </p:spPr>
        <p:txBody>
          <a:bodyPr vert="horz" lIns="91440" tIns="35206" rIns="91440" bIns="45720" rtlCol="0" anchor="ctr">
            <a:normAutofit fontScale="90000"/>
          </a:bodyPr>
          <a:lstStyle/>
          <a:p>
            <a:pP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a:t>Herbert Blumer</a:t>
            </a:r>
          </a:p>
        </p:txBody>
      </p:sp>
      <p:sp>
        <p:nvSpPr>
          <p:cNvPr id="18434" name="Rectangle 2"/>
          <p:cNvSpPr>
            <a:spLocks noGrp="1" noChangeArrowheads="1"/>
          </p:cNvSpPr>
          <p:nvPr>
            <p:ph type="body" idx="4294967295"/>
          </p:nvPr>
        </p:nvSpPr>
        <p:spPr>
          <a:xfrm>
            <a:off x="166254" y="2128057"/>
            <a:ext cx="11501137" cy="4483758"/>
          </a:xfrm>
          <a:ln/>
        </p:spPr>
        <p:txBody>
          <a:bodyPr>
            <a:normAutofit/>
          </a:bodyPr>
          <a:lstStyle/>
          <a:p>
            <a:pPr marL="391729" indent="-293797">
              <a:buClr>
                <a:srgbClr val="FFCC99"/>
              </a:buClr>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dirty="0"/>
              <a:t>1929.-1932. – utjecaj filmova na djecu i mlade – ima li negativnih učinaka – najveće istraživanje o učincima medijima ikad napravljeno – sudjelovalo više desetaka tisuća djece</a:t>
            </a:r>
          </a:p>
          <a:p>
            <a:pPr marL="391729" indent="-293797">
              <a:buClr>
                <a:srgbClr val="FFCC99"/>
              </a:buClr>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dirty="0"/>
              <a:t>djeca odlaze u kino jednom tjedno, a 72 posto filmova sadrži nasilje, seks i ljubav, te često pokazuju uživanje alkohola i cigareta – pokazalo da imaju utjecaj na djecu</a:t>
            </a:r>
          </a:p>
          <a:p>
            <a:pPr marL="391729" indent="-293797">
              <a:buClr>
                <a:srgbClr val="FFCC99"/>
              </a:buClr>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dirty="0"/>
              <a:t>Svaka se studija usredotočila na tri glavna područja: što se gleda, tko gleda i kakav je učinak na djecu. Znanstvenici su otkrili da su mediji na njih utjecali na različite načine, od učenja i promjene stava do stimulacije emocija i utjecaja na ponašanje. </a:t>
            </a:r>
          </a:p>
        </p:txBody>
      </p:sp>
    </p:spTree>
    <p:extLst>
      <p:ext uri="{BB962C8B-B14F-4D97-AF65-F5344CB8AC3E}">
        <p14:creationId xmlns:p14="http://schemas.microsoft.com/office/powerpoint/2010/main" val="19370538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 y="219808"/>
            <a:ext cx="10436470" cy="6523892"/>
          </a:xfrm>
        </p:spPr>
        <p:txBody>
          <a:bodyPr>
            <a:normAutofit fontScale="92500" lnSpcReduction="10000"/>
          </a:bodyPr>
          <a:lstStyle/>
          <a:p>
            <a:r>
              <a:rPr lang="hr-HR" dirty="0"/>
              <a:t>Studija naziva “</a:t>
            </a:r>
            <a:r>
              <a:rPr lang="hr-HR" i="1" dirty="0"/>
              <a:t>Filmovi, delikvencija i kriminal”</a:t>
            </a:r>
            <a:r>
              <a:rPr lang="hr-HR" dirty="0"/>
              <a:t>  ispitivala je korelaciju filmova s negativnim i nepoželjnim ponašanjem zatvorenika u njihovoj prošlosti te mogućnost rehabilitiranja zatvorenika pomoću filmova. Prikupljeni podaci pokazali su kako filmovi tek u malom postotku utječu na nepoželjno delikventsko ponašanje, nakon čega je Blumer samostalno zaključio kako vrlo vjerojatno postoji korelacija između zločina i gledanja filmova samo što je neizravna, odnosno pojedinac je tog utjecaja nesvjestan što automatski onemogućuje dobivanje adekvatnih rezultata (Jowett, Jarvie, Fuller, 1996: 79).</a:t>
            </a:r>
          </a:p>
          <a:p>
            <a:r>
              <a:rPr lang="hr-HR" dirty="0"/>
              <a:t>U drugoj studiji Herberta Blumera naziva “</a:t>
            </a:r>
            <a:r>
              <a:rPr lang="hr-HR" i="1" dirty="0"/>
              <a:t>Filmovi i ponašanje</a:t>
            </a:r>
            <a:r>
              <a:rPr lang="hr-HR" dirty="0"/>
              <a:t>” </a:t>
            </a:r>
            <a:r>
              <a:rPr lang="hr-HR" altLang="sr-Latn-RS" dirty="0"/>
              <a:t>(1933), više od petsto stotina studenata i srednjoškolaca napisalo je autobiografije svojih filmskih iskustava. Otkrio je da filmovi uče djecu djeci o životu - stavovima, frizurama, kako se ljube, čak i kako krasti. </a:t>
            </a:r>
            <a:r>
              <a:rPr lang="hr-HR" dirty="0"/>
              <a:t>Glavni cilj istraživanja predstavljala su pitanja o utjecaju filmova na dječju igru, postoje li pokušaji oponašanja akcija odraslih viđenih u filmu te razvoj emocionalnih iskustava. Rezultati su pokazali kako su filmovi imali veliki značaj na način igranja kod djece. </a:t>
            </a:r>
          </a:p>
          <a:p>
            <a:r>
              <a:rPr lang="hr-HR" dirty="0"/>
              <a:t>Ovisno o vrsti filma koji su pogledali, djeca bi glumila policajca, delikventa, princezu ili viteza. Osim imitacije uloga glumaca viđenih na filmovima, djeca su oponašala i radnju filmova. Scene borbe i napada neprijateljske utvrde, obrana vlastite, utrke konjima i automobilima bile su modificirane. Djeca bi u svojim igrama koristila materijale i objekte koje bi imala na raspolaganju. Kada bi djeca za svoju igru odlučila oponašati utrke konje, izrađivali bi tijelo konja od dostupnih materijala poput metle i krpa. </a:t>
            </a:r>
          </a:p>
        </p:txBody>
      </p:sp>
    </p:spTree>
    <p:extLst>
      <p:ext uri="{BB962C8B-B14F-4D97-AF65-F5344CB8AC3E}">
        <p14:creationId xmlns:p14="http://schemas.microsoft.com/office/powerpoint/2010/main" val="36702785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49468" y="228600"/>
            <a:ext cx="10190286" cy="6479931"/>
          </a:xfrm>
        </p:spPr>
        <p:txBody>
          <a:bodyPr>
            <a:noAutofit/>
          </a:bodyPr>
          <a:lstStyle/>
          <a:p>
            <a:r>
              <a:rPr lang="hr-HR" sz="2000" dirty="0"/>
              <a:t>Prikupljeni podaci su pokazali da je utjecaj filmova na djecu izvršen u domeni fantazije i maštanja poput navedenih pretvaranja i zamišljanja. Rezultati ostvareni kroz studiju pokazali su kako filmovi imaju kompleksan utjecaj na djecu, ne definirajući ga ni kao štetan ni kao pozitivan i poželjan. </a:t>
            </a:r>
          </a:p>
          <a:p>
            <a:r>
              <a:rPr lang="hr-HR" sz="2000" dirty="0"/>
              <a:t>Studija je, osim djece, istraživala utjecaj filmova na adolescente. Scene iz filmova mladima su pružale veliki broj različitih informacija. Načini uljepšavanja i pravljenje frizura te stil odijevanja adolescenti su reproducirali na sebi. Glumice i glumci predstavljali su uzor mladim djevojkama i muškarcima. Predstavljali su određenu školu uglađenog i poželjnog društvenog ponašanja, to jest muškarce su učili kako da budu džentlmeni dok su žene podučavane kako da se ponašaju kao dame.  </a:t>
            </a:r>
          </a:p>
          <a:p>
            <a:r>
              <a:rPr lang="hr-HR" sz="2000" dirty="0"/>
              <a:t>Najveći utjecaj na adolescente izvršila je tematika ljubavnih i seksualnih odnosa. Dok su djeca zanemarivala scene izmjenjivanja nježnosti na platnu, adolescenti su pokazali iznimno zanimanje za takve scene. U vrijeme kada su podaci o formiranju ljubavnih odnosa i definiranju samog pojma ljubavi bili ograničeni, filmovi su predstavljali odličan izvor informacija o odnosu i komunikaciji sa suprotnim spolom. Rezultati istraživanja učinka filmova na mlade ljude prikazali su kako je najsnažniji utjecaj filmskog sadržaja bila emocionalna opsjednutost. Termin označava snažne emocije koje nastaju kao produkt određenih filmskih scena. Filmovi su izvršili snažnu stimulaciju osjećaja poput straha, nemoćnosti i naklonosti. Osim izazivanja negativnih i nepoželjnih emocija, u manjem postotku filmski učinak je na pojedince imao terapeutski efekt. </a:t>
            </a:r>
          </a:p>
        </p:txBody>
      </p:sp>
    </p:spTree>
    <p:extLst>
      <p:ext uri="{BB962C8B-B14F-4D97-AF65-F5344CB8AC3E}">
        <p14:creationId xmlns:p14="http://schemas.microsoft.com/office/powerpoint/2010/main" val="7400606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75846" y="263770"/>
            <a:ext cx="9438054" cy="6066692"/>
          </a:xfrm>
        </p:spPr>
        <p:txBody>
          <a:bodyPr>
            <a:normAutofit lnSpcReduction="10000"/>
          </a:bodyPr>
          <a:lstStyle/>
          <a:p>
            <a:r>
              <a:rPr lang="hr-HR" dirty="0"/>
              <a:t>Prilikom gledanja teških sudbina likova, osnovnu emociju predstavljale bi tuga i agonija izražene suzama. </a:t>
            </a:r>
          </a:p>
          <a:p>
            <a:r>
              <a:rPr lang="hr-HR" dirty="0"/>
              <a:t>Prilikom formiranja sveobuhvatnih i konačnih rezultata, Blumer je pokušao spojiti dugoročne utjecaje sa sveukupnim učinkom filmova na djecu. Istraživanje putem modela autobiografija pokazalo je da filmovi oblikuju načine ponašanja i koncipiranja stvarnosti. Filmsko konstruiranje, oblikovanje i odobravanje ponašanja te djelovanja u svakodnevnim aktivnostima imalo je utjecaj na ponašanje ljudi. Proces modeliranja načina razmišljanja podrazumijevao je uspostavu stereotipiziranih izraza s naglaskom na etničke i rasne skupine. Formiranje stereotipa bilo je moguće zbog njegovog jednostavnog prikazivanja u filmskim scenama na platnu. Sadržaj filmova je stimulirao i jačao određene emocije i raspoloženja, predstavljao je obrasce društvenog ponašanja publici, poticao ambicije te stvarao iskušenja. Osim toga, filmovi su imali učinak na čovjekove ideje prostornog uređenja i interijera, odabira namještaja, arhitekture te obrazaca poslovnog ponašanja i komuniciranja (Blumer, 1933).</a:t>
            </a:r>
          </a:p>
          <a:p>
            <a:endParaRPr lang="hr-HR" dirty="0"/>
          </a:p>
        </p:txBody>
      </p:sp>
    </p:spTree>
    <p:extLst>
      <p:ext uri="{BB962C8B-B14F-4D97-AF65-F5344CB8AC3E}">
        <p14:creationId xmlns:p14="http://schemas.microsoft.com/office/powerpoint/2010/main" val="2699910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Grp="1" noChangeArrowheads="1"/>
          </p:cNvSpPr>
          <p:nvPr>
            <p:ph type="title" idx="4294967295"/>
          </p:nvPr>
        </p:nvSpPr>
        <p:spPr>
          <a:xfrm>
            <a:off x="590204" y="773084"/>
            <a:ext cx="9618869" cy="645466"/>
          </a:xfrm>
          <a:ln/>
        </p:spPr>
        <p:txBody>
          <a:bodyPr vert="horz" lIns="91440" tIns="35206" rIns="91440" bIns="45720" rtlCol="0" anchor="ctr">
            <a:normAutofit/>
          </a:bodyPr>
          <a:lstStyle/>
          <a:p>
            <a:pP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a:t>Doprinos Čikaške škole</a:t>
            </a:r>
          </a:p>
        </p:txBody>
      </p:sp>
      <p:sp>
        <p:nvSpPr>
          <p:cNvPr id="19458" name="Rectangle 2"/>
          <p:cNvSpPr>
            <a:spLocks noGrp="1" noChangeArrowheads="1"/>
          </p:cNvSpPr>
          <p:nvPr>
            <p:ph type="body" idx="4294967295"/>
          </p:nvPr>
        </p:nvSpPr>
        <p:spPr>
          <a:xfrm>
            <a:off x="-199505" y="2036618"/>
            <a:ext cx="11729258" cy="4821382"/>
          </a:xfrm>
          <a:ln/>
        </p:spPr>
        <p:txBody>
          <a:bodyPr>
            <a:noAutofit/>
          </a:bodyPr>
          <a:lstStyle/>
          <a:p>
            <a:pPr marL="806501" indent="-499743">
              <a:lnSpc>
                <a:spcPct val="150000"/>
              </a:lnSpc>
              <a:buClr>
                <a:srgbClr val="FFCC99"/>
              </a:buClr>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dirty="0"/>
              <a:t>njen </a:t>
            </a:r>
            <a:r>
              <a:rPr lang="hr-HR" b="1" dirty="0"/>
              <a:t>najsnažniji razvoj nastupa oko 1920. i traje do 1932</a:t>
            </a:r>
            <a:r>
              <a:rPr lang="hr-HR" dirty="0"/>
              <a:t>.</a:t>
            </a:r>
          </a:p>
          <a:p>
            <a:pPr marL="806501" indent="-499743">
              <a:lnSpc>
                <a:spcPct val="150000"/>
              </a:lnSpc>
              <a:buClr>
                <a:srgbClr val="FFCC99"/>
              </a:buClr>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dirty="0"/>
              <a:t>Kvalitativna metodologija: studija slučaja (</a:t>
            </a:r>
            <a:r>
              <a:rPr lang="en-US" i="1" dirty="0"/>
              <a:t>case study),</a:t>
            </a:r>
            <a:r>
              <a:rPr lang="en-US" dirty="0"/>
              <a:t> </a:t>
            </a:r>
            <a:r>
              <a:rPr lang="hr-HR" dirty="0"/>
              <a:t>životna povijest</a:t>
            </a:r>
            <a:r>
              <a:rPr lang="hr-HR" i="1" dirty="0"/>
              <a:t> </a:t>
            </a:r>
            <a:r>
              <a:rPr lang="en-US" i="1" dirty="0"/>
              <a:t>(life history), </a:t>
            </a:r>
            <a:r>
              <a:rPr lang="hr-HR" dirty="0"/>
              <a:t>promatranje sa sudjelovanjem (</a:t>
            </a:r>
            <a:r>
              <a:rPr lang="en-US" i="1" dirty="0"/>
              <a:t>participant observation)</a:t>
            </a:r>
            <a:r>
              <a:rPr lang="hr-HR" i="1" dirty="0"/>
              <a:t> </a:t>
            </a:r>
            <a:r>
              <a:rPr lang="en-US" dirty="0"/>
              <a:t> </a:t>
            </a:r>
            <a:r>
              <a:rPr lang="hr-HR" dirty="0"/>
              <a:t>i analiza sadržaja (</a:t>
            </a:r>
            <a:r>
              <a:rPr lang="en-US" i="1" dirty="0"/>
              <a:t>content analysis)</a:t>
            </a:r>
            <a:r>
              <a:rPr lang="en-US" dirty="0"/>
              <a:t> </a:t>
            </a:r>
            <a:endParaRPr lang="hr-HR" altLang="sr-Latn-RS" dirty="0"/>
          </a:p>
          <a:p>
            <a:pPr marL="806501" indent="-499743">
              <a:lnSpc>
                <a:spcPct val="150000"/>
              </a:lnSpc>
              <a:buClr>
                <a:srgbClr val="FFCC99"/>
              </a:buClr>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dirty="0"/>
              <a:t>masovna komunikacija kao pomoć društvenim problemima</a:t>
            </a:r>
          </a:p>
          <a:p>
            <a:pPr marL="806501" indent="-499743">
              <a:lnSpc>
                <a:spcPct val="150000"/>
              </a:lnSpc>
              <a:buClr>
                <a:srgbClr val="FFCC99"/>
              </a:buClr>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dirty="0"/>
              <a:t>studije utjecaja filma</a:t>
            </a:r>
          </a:p>
        </p:txBody>
      </p:sp>
    </p:spTree>
    <p:extLst>
      <p:ext uri="{BB962C8B-B14F-4D97-AF65-F5344CB8AC3E}">
        <p14:creationId xmlns:p14="http://schemas.microsoft.com/office/powerpoint/2010/main" val="2495245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213920" y="369277"/>
            <a:ext cx="10614484" cy="1700819"/>
          </a:xfrm>
          <a:ln/>
        </p:spPr>
        <p:txBody>
          <a:bodyPr vert="horz" lIns="91440" tIns="35206" rIns="91440" bIns="45720" rtlCol="0" anchor="ctr">
            <a:normAutofit/>
          </a:bodyPr>
          <a:lstStyle/>
          <a:p>
            <a:pPr>
              <a:tabLst>
                <a:tab pos="656722" algn="l"/>
                <a:tab pos="1313444" algn="l"/>
                <a:tab pos="1970166" algn="l"/>
                <a:tab pos="2626888" algn="l"/>
                <a:tab pos="3283610" algn="l"/>
                <a:tab pos="3940332" algn="l"/>
                <a:tab pos="4597055" algn="l"/>
                <a:tab pos="5253777" algn="l"/>
              </a:tabLst>
            </a:pPr>
            <a:r>
              <a:rPr lang="hr-HR" altLang="sr-Latn-RS" dirty="0"/>
              <a:t>Istraživanje Anddersona i Colvina (2008.)</a:t>
            </a:r>
          </a:p>
        </p:txBody>
      </p:sp>
      <p:sp>
        <p:nvSpPr>
          <p:cNvPr id="13314" name="Rectangle 2"/>
          <p:cNvSpPr>
            <a:spLocks noGrp="1" noChangeArrowheads="1"/>
          </p:cNvSpPr>
          <p:nvPr>
            <p:ph type="body" idx="1"/>
          </p:nvPr>
        </p:nvSpPr>
        <p:spPr>
          <a:xfrm>
            <a:off x="301842" y="2361460"/>
            <a:ext cx="10071410" cy="3955044"/>
          </a:xfrm>
          <a:ln/>
        </p:spPr>
        <p:txBody>
          <a:bodyPr/>
          <a:lstStyle/>
          <a:p>
            <a:pPr marL="0" indent="97932">
              <a:tabLst>
                <a:tab pos="656722" algn="l"/>
                <a:tab pos="1313444" algn="l"/>
                <a:tab pos="1970166" algn="l"/>
                <a:tab pos="2626888" algn="l"/>
                <a:tab pos="3283610" algn="l"/>
                <a:tab pos="3940332" algn="l"/>
                <a:tab pos="4597055" algn="l"/>
                <a:tab pos="5253777" algn="l"/>
                <a:tab pos="5910499" algn="l"/>
                <a:tab pos="6567221" algn="l"/>
              </a:tabLst>
            </a:pPr>
            <a:r>
              <a:rPr lang="hr-HR" altLang="sr-Latn-RS" dirty="0"/>
              <a:t> Anderson i Colvin – proveli istraživanje o temama medijskim istraživanjima od 1900. -1945., zanimalo ih je koje su istraživanja masovnih medija tada bavile nasiljem u medijima i koliko smo napredovali s današnjim istraživanjima</a:t>
            </a:r>
          </a:p>
          <a:p>
            <a:pPr marL="391729" indent="-293797">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Lst>
            </a:pPr>
            <a:r>
              <a:rPr lang="hr-HR" altLang="sr-Latn-RS" dirty="0"/>
              <a:t>Pregledali 235 znanstvenih članaka i 34 različita znanstvena časopisa iz područja kriminologije, obrazovanja, psihologije, političkih znanosti i sociologije</a:t>
            </a:r>
          </a:p>
        </p:txBody>
      </p:sp>
    </p:spTree>
    <p:extLst>
      <p:ext uri="{BB962C8B-B14F-4D97-AF65-F5344CB8AC3E}">
        <p14:creationId xmlns:p14="http://schemas.microsoft.com/office/powerpoint/2010/main" val="217529255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Grp="1" noChangeArrowheads="1"/>
          </p:cNvSpPr>
          <p:nvPr>
            <p:ph type="title"/>
          </p:nvPr>
        </p:nvSpPr>
        <p:spPr>
          <a:xfrm>
            <a:off x="474785" y="756137"/>
            <a:ext cx="9931588" cy="1107831"/>
          </a:xfrm>
          <a:ln/>
        </p:spPr>
        <p:txBody>
          <a:bodyPr vert="horz" lIns="91440" tIns="35206" rIns="91440" bIns="45720" rtlCol="0" anchor="ctr">
            <a:normAutofit/>
          </a:bodyPr>
          <a:lstStyle/>
          <a:p>
            <a:r>
              <a:rPr lang="hr-HR" altLang="sr-Latn-RS" dirty="0"/>
              <a:t>Teme koje su zanimale znanstvenike u SAD-u:</a:t>
            </a:r>
            <a:br>
              <a:rPr lang="hr-HR" altLang="sr-Latn-RS" dirty="0"/>
            </a:br>
            <a:endParaRPr lang="hr-HR" dirty="0"/>
          </a:p>
        </p:txBody>
      </p:sp>
      <p:sp>
        <p:nvSpPr>
          <p:cNvPr id="15362" name="Rectangle 2"/>
          <p:cNvSpPr>
            <a:spLocks noGrp="1" noChangeArrowheads="1"/>
          </p:cNvSpPr>
          <p:nvPr>
            <p:ph type="body" idx="1"/>
          </p:nvPr>
        </p:nvSpPr>
        <p:spPr>
          <a:xfrm>
            <a:off x="79899" y="2263805"/>
            <a:ext cx="10587142" cy="7095737"/>
          </a:xfrm>
          <a:ln/>
        </p:spPr>
        <p:txBody>
          <a:bodyPr/>
          <a:lstStyle/>
          <a:p>
            <a:pPr marL="0" indent="97932">
              <a:buNone/>
              <a:tabLst>
                <a:tab pos="656722" algn="l"/>
                <a:tab pos="1313444" algn="l"/>
                <a:tab pos="1970166" algn="l"/>
                <a:tab pos="2626888" algn="l"/>
                <a:tab pos="3283610" algn="l"/>
                <a:tab pos="3940332" algn="l"/>
                <a:tab pos="4597055" algn="l"/>
                <a:tab pos="5253777" algn="l"/>
                <a:tab pos="5910499" algn="l"/>
                <a:tab pos="6567221" algn="l"/>
                <a:tab pos="7223943" algn="l"/>
              </a:tabLst>
            </a:pPr>
            <a:r>
              <a:rPr lang="hr-HR" altLang="sr-Latn-RS" dirty="0"/>
              <a:t>1900' – UTJECAJ NA DRUŠTVO - moral, novine, javno mnijenje</a:t>
            </a:r>
          </a:p>
          <a:p>
            <a:pPr marL="0" indent="97932">
              <a:buNone/>
              <a:tabLst>
                <a:tab pos="656722" algn="l"/>
                <a:tab pos="1313444" algn="l"/>
                <a:tab pos="1970166" algn="l"/>
                <a:tab pos="2626888" algn="l"/>
                <a:tab pos="3283610" algn="l"/>
                <a:tab pos="3940332" algn="l"/>
                <a:tab pos="4597055" algn="l"/>
                <a:tab pos="5253777" algn="l"/>
                <a:tab pos="5910499" algn="l"/>
                <a:tab pos="6567221" algn="l"/>
                <a:tab pos="7223943" algn="l"/>
              </a:tabLst>
            </a:pPr>
            <a:r>
              <a:rPr lang="hr-HR" altLang="sr-Latn-RS" dirty="0"/>
              <a:t>1910' – DELIKVENCIJA, PEDAGOGIJA – obrazovanje, moral</a:t>
            </a:r>
          </a:p>
          <a:p>
            <a:pPr marL="0" indent="97932">
              <a:buNone/>
              <a:tabLst>
                <a:tab pos="656722" algn="l"/>
                <a:tab pos="1313444" algn="l"/>
                <a:tab pos="1970166" algn="l"/>
                <a:tab pos="2626888" algn="l"/>
                <a:tab pos="3283610" algn="l"/>
                <a:tab pos="3940332" algn="l"/>
                <a:tab pos="4597055" algn="l"/>
                <a:tab pos="5253777" algn="l"/>
                <a:tab pos="5910499" algn="l"/>
                <a:tab pos="6567221" algn="l"/>
                <a:tab pos="7223943" algn="l"/>
              </a:tabLst>
            </a:pPr>
            <a:r>
              <a:rPr lang="hr-HR" altLang="sr-Latn-RS" dirty="0"/>
              <a:t>1920' – ZLOČIN – kriminalci i kriminal, obrazovanje, novine</a:t>
            </a:r>
          </a:p>
          <a:p>
            <a:pPr marL="0" indent="97932">
              <a:buNone/>
              <a:tabLst>
                <a:tab pos="656722" algn="l"/>
                <a:tab pos="1313444" algn="l"/>
                <a:tab pos="1970166" algn="l"/>
                <a:tab pos="2626888" algn="l"/>
                <a:tab pos="3283610" algn="l"/>
                <a:tab pos="3940332" algn="l"/>
                <a:tab pos="4597055" algn="l"/>
                <a:tab pos="5253777" algn="l"/>
                <a:tab pos="5910499" algn="l"/>
                <a:tab pos="6567221" algn="l"/>
                <a:tab pos="7223943" algn="l"/>
              </a:tabLst>
            </a:pPr>
            <a:r>
              <a:rPr lang="hr-HR" altLang="sr-Latn-RS" dirty="0"/>
              <a:t>1930' – DJECA – ponašanje, cenzura, obrazovanje, utjecaj na društvo, utjecaj, pokretne slike, propaganda, javno mnijenje, radio, istraživanja</a:t>
            </a:r>
          </a:p>
          <a:p>
            <a:pPr marL="0" indent="97932">
              <a:buNone/>
              <a:tabLst>
                <a:tab pos="656722" algn="l"/>
                <a:tab pos="1313444" algn="l"/>
                <a:tab pos="1970166" algn="l"/>
                <a:tab pos="2626888" algn="l"/>
                <a:tab pos="3283610" algn="l"/>
                <a:tab pos="3940332" algn="l"/>
                <a:tab pos="4597055" algn="l"/>
                <a:tab pos="5253777" algn="l"/>
                <a:tab pos="5910499" algn="l"/>
                <a:tab pos="6567221" algn="l"/>
                <a:tab pos="7223943" algn="l"/>
              </a:tabLst>
            </a:pPr>
            <a:r>
              <a:rPr lang="hr-HR" altLang="sr-Latn-RS" dirty="0"/>
              <a:t>1940 – JAVNO MNIJENJE, ISTRAŽIVANJA/TEORIJE – propaganda, javno mnijenje, radio</a:t>
            </a:r>
          </a:p>
          <a:p>
            <a:pPr marL="391729" indent="-293797">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Lst>
            </a:pPr>
            <a:r>
              <a:rPr lang="hr-HR" altLang="sr-Latn-RS" dirty="0"/>
              <a:t>Danas su se promijenili možda samo mediji koji su predmet istraživanja</a:t>
            </a:r>
          </a:p>
          <a:p>
            <a:pPr marL="0" indent="97932">
              <a:buNone/>
              <a:tabLst>
                <a:tab pos="656722" algn="l"/>
                <a:tab pos="1313444" algn="l"/>
                <a:tab pos="1970166" algn="l"/>
                <a:tab pos="2626888" algn="l"/>
                <a:tab pos="3283610" algn="l"/>
                <a:tab pos="3940332" algn="l"/>
                <a:tab pos="4597055" algn="l"/>
                <a:tab pos="5253777" algn="l"/>
                <a:tab pos="5910499" algn="l"/>
                <a:tab pos="6567221" algn="l"/>
                <a:tab pos="7223943" algn="l"/>
              </a:tabLst>
            </a:pPr>
            <a:endParaRPr lang="hr-HR" altLang="sr-Latn-RS" dirty="0"/>
          </a:p>
          <a:p>
            <a:pPr marL="0" indent="97932">
              <a:buNone/>
              <a:tabLst>
                <a:tab pos="656722" algn="l"/>
                <a:tab pos="1313444" algn="l"/>
                <a:tab pos="1970166" algn="l"/>
                <a:tab pos="2626888" algn="l"/>
                <a:tab pos="3283610" algn="l"/>
                <a:tab pos="3940332" algn="l"/>
                <a:tab pos="4597055" algn="l"/>
                <a:tab pos="5253777" algn="l"/>
                <a:tab pos="5910499" algn="l"/>
                <a:tab pos="6567221" algn="l"/>
                <a:tab pos="7223943" algn="l"/>
              </a:tabLst>
            </a:pPr>
            <a:endParaRPr lang="hr-HR" altLang="sr-Latn-RS" dirty="0"/>
          </a:p>
          <a:p>
            <a:pPr marL="0" indent="97932">
              <a:buNone/>
              <a:tabLst>
                <a:tab pos="656722" algn="l"/>
                <a:tab pos="1313444" algn="l"/>
                <a:tab pos="1970166" algn="l"/>
                <a:tab pos="2626888" algn="l"/>
                <a:tab pos="3283610" algn="l"/>
                <a:tab pos="3940332" algn="l"/>
                <a:tab pos="4597055" algn="l"/>
                <a:tab pos="5253777" algn="l"/>
                <a:tab pos="5910499" algn="l"/>
                <a:tab pos="6567221" algn="l"/>
                <a:tab pos="7223943" algn="l"/>
              </a:tabLst>
            </a:pPr>
            <a:endParaRPr lang="hr-HR" altLang="sr-Latn-RS" dirty="0"/>
          </a:p>
          <a:p>
            <a:pPr marL="0" indent="97932">
              <a:buNone/>
              <a:tabLst>
                <a:tab pos="656722" algn="l"/>
                <a:tab pos="1313444" algn="l"/>
                <a:tab pos="1970166" algn="l"/>
                <a:tab pos="2626888" algn="l"/>
                <a:tab pos="3283610" algn="l"/>
                <a:tab pos="3940332" algn="l"/>
                <a:tab pos="4597055" algn="l"/>
                <a:tab pos="5253777" algn="l"/>
                <a:tab pos="5910499" algn="l"/>
                <a:tab pos="6567221" algn="l"/>
                <a:tab pos="7223943" algn="l"/>
              </a:tabLst>
            </a:pPr>
            <a:endParaRPr lang="hr-HR" altLang="sr-Latn-RS" dirty="0"/>
          </a:p>
          <a:p>
            <a:pPr marL="0" indent="97932">
              <a:buNone/>
              <a:tabLst>
                <a:tab pos="656722" algn="l"/>
                <a:tab pos="1313444" algn="l"/>
                <a:tab pos="1970166" algn="l"/>
                <a:tab pos="2626888" algn="l"/>
                <a:tab pos="3283610" algn="l"/>
                <a:tab pos="3940332" algn="l"/>
                <a:tab pos="4597055" algn="l"/>
                <a:tab pos="5253777" algn="l"/>
                <a:tab pos="5910499" algn="l"/>
                <a:tab pos="6567221" algn="l"/>
                <a:tab pos="7223943" algn="l"/>
              </a:tabLst>
            </a:pPr>
            <a:endParaRPr lang="hr-HR" altLang="sr-Latn-RS" dirty="0"/>
          </a:p>
        </p:txBody>
      </p:sp>
    </p:spTree>
    <p:extLst>
      <p:ext uri="{BB962C8B-B14F-4D97-AF65-F5344CB8AC3E}">
        <p14:creationId xmlns:p14="http://schemas.microsoft.com/office/powerpoint/2010/main" val="795315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372862" y="273629"/>
            <a:ext cx="10033511" cy="1635070"/>
          </a:xfrm>
          <a:ln/>
        </p:spPr>
        <p:txBody>
          <a:bodyPr vert="horz" lIns="91440" tIns="35206" rIns="91440" bIns="45720" rtlCol="0" anchor="ctr">
            <a:normAutofit/>
          </a:bodyPr>
          <a:lstStyle/>
          <a:p>
            <a:pPr>
              <a:tabLst>
                <a:tab pos="656722" algn="l"/>
                <a:tab pos="1313444" algn="l"/>
                <a:tab pos="1970166" algn="l"/>
                <a:tab pos="2626888" algn="l"/>
                <a:tab pos="3283610" algn="l"/>
                <a:tab pos="3940332" algn="l"/>
                <a:tab pos="4597055" algn="l"/>
                <a:tab pos="5253777" algn="l"/>
              </a:tabLst>
            </a:pPr>
            <a:r>
              <a:rPr lang="hr-HR" altLang="sr-Latn-RS"/>
              <a:t>Počeci istraživanja – 19. stoljeće</a:t>
            </a:r>
          </a:p>
        </p:txBody>
      </p:sp>
      <p:sp>
        <p:nvSpPr>
          <p:cNvPr id="9218" name="Rectangle 2"/>
          <p:cNvSpPr>
            <a:spLocks noGrp="1" noChangeArrowheads="1"/>
          </p:cNvSpPr>
          <p:nvPr>
            <p:ph type="body" idx="1"/>
          </p:nvPr>
        </p:nvSpPr>
        <p:spPr>
          <a:xfrm>
            <a:off x="230820" y="2166151"/>
            <a:ext cx="9523166" cy="3221456"/>
          </a:xfrm>
          <a:ln/>
        </p:spPr>
        <p:txBody>
          <a:bodyPr/>
          <a:lstStyle/>
          <a:p>
            <a:pPr marL="391729" indent="-293797">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Lst>
            </a:pPr>
            <a:r>
              <a:rPr lang="hr-HR" altLang="sr-Latn-RS" sz="2800" dirty="0"/>
              <a:t>Auguste Comte i pozitivizam – znanstvene metode mogu se primijeniti na proučavanje ljudskog ponašanja kako bi se riješili problemi društva</a:t>
            </a:r>
          </a:p>
          <a:p>
            <a:pPr marL="391729" indent="-293797">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Lst>
            </a:pPr>
            <a:r>
              <a:rPr lang="hr-HR" altLang="sr-Latn-RS" sz="2800" dirty="0"/>
              <a:t>Emile Durkheim – Pravila sociološke metode (1895.) – smatra da je komunikacija osnovni društveni proces. Kao rezultat komunikacije, biološka bića postaju civilizirana ljudska bića </a:t>
            </a:r>
          </a:p>
          <a:p>
            <a:pPr marL="391729" indent="-293797">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Lst>
            </a:pPr>
            <a:endParaRPr lang="hr-HR" altLang="sr-Latn-RS" dirty="0"/>
          </a:p>
          <a:p>
            <a:pPr marL="0" indent="97932">
              <a:buNone/>
              <a:tabLst>
                <a:tab pos="656722" algn="l"/>
                <a:tab pos="1313444" algn="l"/>
                <a:tab pos="1970166" algn="l"/>
                <a:tab pos="2626888" algn="l"/>
                <a:tab pos="3283610" algn="l"/>
                <a:tab pos="3940332" algn="l"/>
                <a:tab pos="4597055" algn="l"/>
                <a:tab pos="5253777" algn="l"/>
                <a:tab pos="5910499" algn="l"/>
                <a:tab pos="6567221" algn="l"/>
                <a:tab pos="7223943" algn="l"/>
              </a:tabLst>
            </a:pPr>
            <a:endParaRPr lang="hr-HR" altLang="sr-Latn-RS" dirty="0"/>
          </a:p>
        </p:txBody>
      </p:sp>
    </p:spTree>
    <p:extLst>
      <p:ext uri="{BB962C8B-B14F-4D97-AF65-F5344CB8AC3E}">
        <p14:creationId xmlns:p14="http://schemas.microsoft.com/office/powerpoint/2010/main" val="1513646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6715" y="659423"/>
            <a:ext cx="10309658" cy="759127"/>
          </a:xfrm>
          <a:ln/>
        </p:spPr>
        <p:txBody>
          <a:bodyPr vert="horz" lIns="91440" tIns="35206" rIns="91440" bIns="45720" rtlCol="0" anchor="ctr">
            <a:normAutofit/>
          </a:bodyPr>
          <a:lstStyle/>
          <a:p>
            <a:pPr>
              <a:tabLst>
                <a:tab pos="656722" algn="l"/>
                <a:tab pos="1313444" algn="l"/>
                <a:tab pos="1970166" algn="l"/>
                <a:tab pos="2626888" algn="l"/>
                <a:tab pos="3283610" algn="l"/>
                <a:tab pos="3940332" algn="l"/>
                <a:tab pos="4597055" algn="l"/>
                <a:tab pos="5253777" algn="l"/>
              </a:tabLst>
            </a:pPr>
            <a:r>
              <a:rPr lang="hr-HR" altLang="sr-Latn-RS" dirty="0"/>
              <a:t>20. stoljeće</a:t>
            </a:r>
          </a:p>
        </p:txBody>
      </p:sp>
      <p:sp>
        <p:nvSpPr>
          <p:cNvPr id="11266" name="Rectangle 2"/>
          <p:cNvSpPr>
            <a:spLocks noGrp="1" noChangeArrowheads="1"/>
          </p:cNvSpPr>
          <p:nvPr>
            <p:ph type="body" idx="1"/>
          </p:nvPr>
        </p:nvSpPr>
        <p:spPr>
          <a:xfrm>
            <a:off x="221942" y="2263806"/>
            <a:ext cx="10151309" cy="3802112"/>
          </a:xfrm>
          <a:ln/>
        </p:spPr>
        <p:txBody>
          <a:bodyPr>
            <a:normAutofit/>
          </a:bodyPr>
          <a:lstStyle/>
          <a:p>
            <a:pPr marL="391729" indent="-293797">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Lst>
            </a:pPr>
            <a:r>
              <a:rPr lang="hr-HR" altLang="sr-Latn-RS" sz="2800" dirty="0"/>
              <a:t>George Simmel i Čikaška škola – istraživanje društvenih mreža i urbane ekologije, koncepti društvene distance i marginalnog čovjeka, sukob kao temeljno istraživanje </a:t>
            </a:r>
          </a:p>
          <a:p>
            <a:pPr marL="391729" indent="-293797">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Lst>
            </a:pPr>
            <a:r>
              <a:rPr lang="hr-HR" altLang="sr-Latn-RS" sz="2800" dirty="0"/>
              <a:t>Robert Park – utjecaj novina na formiranje javnog mnijenja, kvantitativna istraživanja </a:t>
            </a:r>
          </a:p>
          <a:p>
            <a:pPr marL="391729" indent="-293797">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Lst>
            </a:pPr>
            <a:r>
              <a:rPr lang="hr-HR" altLang="sr-Latn-RS" sz="2800" dirty="0"/>
              <a:t>Gabriel Tarde – imitacija, teorija društvenog učenja</a:t>
            </a:r>
          </a:p>
        </p:txBody>
      </p:sp>
    </p:spTree>
    <p:extLst>
      <p:ext uri="{BB962C8B-B14F-4D97-AF65-F5344CB8AC3E}">
        <p14:creationId xmlns:p14="http://schemas.microsoft.com/office/powerpoint/2010/main" val="8520383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idx="4294967295"/>
          </p:nvPr>
        </p:nvSpPr>
        <p:spPr>
          <a:xfrm>
            <a:off x="149630" y="739833"/>
            <a:ext cx="10059444" cy="1138843"/>
          </a:xfrm>
          <a:ln/>
        </p:spPr>
        <p:txBody>
          <a:bodyPr vert="horz" lIns="91440" tIns="35206" rIns="91440" bIns="45720" rtlCol="0" anchor="ctr">
            <a:normAutofit/>
          </a:bodyPr>
          <a:lstStyle/>
          <a:p>
            <a:r>
              <a:rPr lang="hr-HR"/>
              <a:t>Razvoj Čikaške škole</a:t>
            </a:r>
          </a:p>
        </p:txBody>
      </p:sp>
      <p:sp>
        <p:nvSpPr>
          <p:cNvPr id="9218" name="Rectangle 2"/>
          <p:cNvSpPr>
            <a:spLocks noGrp="1" noChangeArrowheads="1"/>
          </p:cNvSpPr>
          <p:nvPr>
            <p:ph type="body" idx="4294967295"/>
          </p:nvPr>
        </p:nvSpPr>
        <p:spPr>
          <a:xfrm>
            <a:off x="149629" y="2286000"/>
            <a:ext cx="11172306" cy="4606565"/>
          </a:xfrm>
          <a:ln/>
        </p:spPr>
        <p:txBody>
          <a:bodyPr vert="horz" lIns="91440" tIns="45720" rIns="91440" bIns="45720" rtlCol="0" anchor="t">
            <a:normAutofit/>
          </a:bodyPr>
          <a:lstStyle/>
          <a:p>
            <a:pPr marL="391160" indent="-293370">
              <a:buClr>
                <a:srgbClr val="FFCC99"/>
              </a:buClr>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dirty="0"/>
              <a:t>Čikaško sveučilište osnovano 1892.</a:t>
            </a:r>
            <a:endParaRPr lang="sr-Latn-RS" dirty="0"/>
          </a:p>
          <a:p>
            <a:pPr marL="391160" indent="-293370">
              <a:buClr>
                <a:srgbClr val="FFCC99"/>
              </a:buClr>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dirty="0" err="1"/>
              <a:t>Rockerfeller</a:t>
            </a:r>
            <a:r>
              <a:rPr lang="hr-HR" altLang="sr-Latn-RS" dirty="0"/>
              <a:t> financirao istraživanja komunikacije</a:t>
            </a:r>
          </a:p>
          <a:p>
            <a:pPr marL="391160" indent="-293370">
              <a:buClr>
                <a:srgbClr val="FFCC99"/>
              </a:buClr>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dirty="0"/>
              <a:t>Urbana sociologija intenzivnije se počinje razvijati 1920-ih i 1930-ih, naročito u SAD-u, a posebno u Chicagu - grad koji je intenzivno rastao prvenstveno imigracijom stanovništva, u njemu su živjele mnoge etničke skupine - zahvalno područje za socijalnu analizu (sociološki laboratorij).</a:t>
            </a:r>
          </a:p>
          <a:p>
            <a:pPr marL="391160" indent="-293370">
              <a:buClr>
                <a:srgbClr val="FFCC99"/>
              </a:buClr>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dirty="0"/>
              <a:t> Sociolozi tzv. Čikaške škole bili su posebno stimulirani i socijalnim miljeom koji je pružao mnoštvo socijalnih situacija koje su zahtijevale da ih se prouči </a:t>
            </a:r>
          </a:p>
        </p:txBody>
      </p:sp>
    </p:spTree>
    <p:extLst>
      <p:ext uri="{BB962C8B-B14F-4D97-AF65-F5344CB8AC3E}">
        <p14:creationId xmlns:p14="http://schemas.microsoft.com/office/powerpoint/2010/main" val="32075928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idx="4294967295"/>
          </p:nvPr>
        </p:nvSpPr>
        <p:spPr>
          <a:xfrm>
            <a:off x="191193" y="773084"/>
            <a:ext cx="8847406" cy="1127605"/>
          </a:xfrm>
          <a:ln/>
        </p:spPr>
        <p:txBody>
          <a:bodyPr vert="horz" lIns="91440" tIns="35206" rIns="91440" bIns="45720" rtlCol="0" anchor="ctr">
            <a:normAutofit/>
          </a:bodyPr>
          <a:lstStyle/>
          <a:p>
            <a:pP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a:t>Karakteristike Čikaške škole</a:t>
            </a:r>
          </a:p>
        </p:txBody>
      </p:sp>
      <p:sp>
        <p:nvSpPr>
          <p:cNvPr id="10242" name="Rectangle 2"/>
          <p:cNvSpPr>
            <a:spLocks noGrp="1" noChangeArrowheads="1"/>
          </p:cNvSpPr>
          <p:nvPr>
            <p:ph type="body" idx="4294967295"/>
          </p:nvPr>
        </p:nvSpPr>
        <p:spPr>
          <a:xfrm>
            <a:off x="108065" y="2194559"/>
            <a:ext cx="10101008" cy="3936165"/>
          </a:xfrm>
          <a:ln/>
        </p:spPr>
        <p:txBody>
          <a:bodyPr/>
          <a:lstStyle/>
          <a:p>
            <a:pPr marL="391729" indent="-293797">
              <a:buClr>
                <a:srgbClr val="FFCC99"/>
              </a:buClr>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dirty="0"/>
              <a:t>bliski odnosi s ispitanicima</a:t>
            </a:r>
          </a:p>
          <a:p>
            <a:pPr marL="391729" indent="-293797">
              <a:buClr>
                <a:srgbClr val="FFCC99"/>
              </a:buClr>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dirty="0"/>
              <a:t>proučavali devijantne </a:t>
            </a:r>
            <a:r>
              <a:rPr lang="hr-HR" altLang="sr-Latn-RS" dirty="0" err="1"/>
              <a:t>subkulture</a:t>
            </a:r>
            <a:r>
              <a:rPr lang="hr-HR" altLang="sr-Latn-RS" dirty="0"/>
              <a:t> u Chicagu – bande, beskućnike, stanovnike </a:t>
            </a:r>
            <a:r>
              <a:rPr lang="hr-HR" altLang="sr-Latn-RS" dirty="0" err="1"/>
              <a:t>slamova</a:t>
            </a:r>
            <a:r>
              <a:rPr lang="hr-HR" altLang="sr-Latn-RS" dirty="0"/>
              <a:t>, samoubojstva, stanovnike geta, i "taksi-plesačice"</a:t>
            </a:r>
          </a:p>
          <a:p>
            <a:pPr marL="391729" indent="-293797">
              <a:buClr>
                <a:srgbClr val="FFCC99"/>
              </a:buClr>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dirty="0"/>
              <a:t>smatrali su da se društveni problemi mogu identificirati sociološkim istraživanjima – metode – proučavanje i dubinski intervjui, kvantitativni podaci</a:t>
            </a:r>
          </a:p>
        </p:txBody>
      </p:sp>
    </p:spTree>
    <p:extLst>
      <p:ext uri="{BB962C8B-B14F-4D97-AF65-F5344CB8AC3E}">
        <p14:creationId xmlns:p14="http://schemas.microsoft.com/office/powerpoint/2010/main" val="42503684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idx="4294967295"/>
          </p:nvPr>
        </p:nvSpPr>
        <p:spPr>
          <a:xfrm>
            <a:off x="673331" y="814647"/>
            <a:ext cx="9535742" cy="980902"/>
          </a:xfrm>
          <a:ln/>
        </p:spPr>
        <p:txBody>
          <a:bodyPr vert="horz" lIns="91440" tIns="35206" rIns="91440" bIns="45720" rtlCol="0" anchor="ctr">
            <a:normAutofit/>
          </a:bodyPr>
          <a:lstStyle/>
          <a:p>
            <a:pP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a:t>Utjecaj Čikaške škole</a:t>
            </a:r>
          </a:p>
        </p:txBody>
      </p:sp>
      <p:sp>
        <p:nvSpPr>
          <p:cNvPr id="8194" name="Rectangle 2"/>
          <p:cNvSpPr>
            <a:spLocks noGrp="1" noChangeArrowheads="1"/>
          </p:cNvSpPr>
          <p:nvPr>
            <p:ph type="body" idx="4294967295"/>
          </p:nvPr>
        </p:nvSpPr>
        <p:spPr>
          <a:xfrm>
            <a:off x="473825" y="2344189"/>
            <a:ext cx="9735248" cy="3786536"/>
          </a:xfrm>
          <a:ln/>
        </p:spPr>
        <p:txBody>
          <a:bodyPr/>
          <a:lstStyle/>
          <a:p>
            <a:pPr marL="806501" indent="-499743">
              <a:buClr>
                <a:srgbClr val="FFCC99"/>
              </a:buClr>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a:t>jača utjecaj društvenih znanosti u SAD-u</a:t>
            </a:r>
          </a:p>
          <a:p>
            <a:pPr marL="806501" indent="-499743">
              <a:buClr>
                <a:srgbClr val="FFCC99"/>
              </a:buClr>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a:t>empirijska istraživanja u društvenim znanostima</a:t>
            </a:r>
          </a:p>
          <a:p>
            <a:pPr marL="806501" indent="-499743">
              <a:buClr>
                <a:srgbClr val="FFCC99"/>
              </a:buClr>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a:t>teorijski koncepti koncentrirani na ljudsku komunikaciju</a:t>
            </a:r>
          </a:p>
          <a:p>
            <a:pPr marL="806501" indent="-499743">
              <a:buClr>
                <a:srgbClr val="FFCC99"/>
              </a:buClr>
              <a:buSzPct val="45000"/>
              <a:buFont typeface="Wingdings" panose="05000000000000000000" pitchFamily="2" charset="2"/>
              <a:buChar cha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a:t>utjecaj na daljnja istraživanja masovne komunikacije vezano uz utjecaj medija</a:t>
            </a:r>
          </a:p>
        </p:txBody>
      </p:sp>
    </p:spTree>
    <p:extLst>
      <p:ext uri="{BB962C8B-B14F-4D97-AF65-F5344CB8AC3E}">
        <p14:creationId xmlns:p14="http://schemas.microsoft.com/office/powerpoint/2010/main" val="16220546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body" idx="4294967295"/>
          </p:nvPr>
        </p:nvSpPr>
        <p:spPr>
          <a:xfrm>
            <a:off x="237392" y="272562"/>
            <a:ext cx="10045451" cy="7361726"/>
          </a:xfrm>
          <a:ln/>
        </p:spPr>
        <p:txBody>
          <a:bodyPr/>
          <a:lstStyle/>
          <a:p>
            <a:pP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dirty="0"/>
              <a:t>Utjecaj Georga Simmela:</a:t>
            </a:r>
          </a:p>
          <a:p>
            <a:pP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dirty="0"/>
              <a:t> društvo tvori komunikacija među pojedincima</a:t>
            </a:r>
          </a:p>
          <a:p>
            <a:pP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dirty="0"/>
              <a:t>sva ljudska komunikacija predstavlja neku vrstu razmjene koja ima različite utjecaje na one koji su u nju uključeni</a:t>
            </a:r>
          </a:p>
          <a:p>
            <a:pP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dirty="0"/>
              <a:t>ljudska komunikacija zbiva se među pojedincima koji su na različitim stupnjevima socijalne distance</a:t>
            </a:r>
          </a:p>
          <a:p>
            <a:pP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dirty="0"/>
              <a:t>ljudska komunikacija zadovoljava neke osnovne ljudske potrebe</a:t>
            </a:r>
          </a:p>
          <a:p>
            <a:pP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hr-HR" altLang="sr-Latn-RS" dirty="0"/>
              <a:t>neki oblici ljudske komunikacije s vremenom postanu stalni i stabilni te se smatraju dijelom kulture i društvene strukture</a:t>
            </a:r>
          </a:p>
        </p:txBody>
      </p:sp>
    </p:spTree>
    <p:extLst>
      <p:ext uri="{BB962C8B-B14F-4D97-AF65-F5344CB8AC3E}">
        <p14:creationId xmlns:p14="http://schemas.microsoft.com/office/powerpoint/2010/main" val="6107635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Začetnici Čikaške škole </a:t>
            </a:r>
          </a:p>
        </p:txBody>
      </p:sp>
      <p:sp>
        <p:nvSpPr>
          <p:cNvPr id="3" name="Content Placeholder 2"/>
          <p:cNvSpPr>
            <a:spLocks noGrp="1"/>
          </p:cNvSpPr>
          <p:nvPr>
            <p:ph idx="1"/>
          </p:nvPr>
        </p:nvSpPr>
        <p:spPr>
          <a:xfrm>
            <a:off x="191193" y="2069868"/>
            <a:ext cx="11097491" cy="4555376"/>
          </a:xfrm>
        </p:spPr>
        <p:txBody>
          <a:bodyPr>
            <a:normAutofit/>
          </a:bodyPr>
          <a:lstStyle/>
          <a:p>
            <a:r>
              <a:rPr lang="hr-HR" b="1"/>
              <a:t>William I. Thomas  </a:t>
            </a:r>
          </a:p>
          <a:p>
            <a:r>
              <a:rPr lang="hr-HR" b="1"/>
              <a:t>Robert E. Park  </a:t>
            </a:r>
          </a:p>
          <a:p>
            <a:r>
              <a:rPr lang="hr-HR" b="1"/>
              <a:t>Ernest W. Burgess</a:t>
            </a:r>
          </a:p>
          <a:p>
            <a:r>
              <a:rPr lang="hr-HR"/>
              <a:t>Za Čikašku školu karakteristična je predanost empirijskom istraživanju Chicaga,</a:t>
            </a:r>
          </a:p>
          <a:p>
            <a:r>
              <a:rPr lang="hr-HR"/>
              <a:t>Primjena kvalitativne metodologije (etnografski pristup)</a:t>
            </a:r>
          </a:p>
          <a:p>
            <a:pPr marL="0" indent="0">
              <a:buNone/>
            </a:pPr>
            <a:r>
              <a:rPr lang="hr-HR"/>
              <a:t> i to s fokusom na etničkim i rasnim miješanjima, socijalnim problemima (usamljeni ljudi, neprilagođenosti, bande, etnički problemi...), urbanim formama  (socijalne promjene koje nastaju u prostoru grada usljed industrijalizacije i urbanizacije) i lokalnim zajednicama</a:t>
            </a:r>
          </a:p>
          <a:p>
            <a:endParaRPr lang="hr-HR"/>
          </a:p>
        </p:txBody>
      </p:sp>
    </p:spTree>
    <p:extLst>
      <p:ext uri="{BB962C8B-B14F-4D97-AF65-F5344CB8AC3E}">
        <p14:creationId xmlns:p14="http://schemas.microsoft.com/office/powerpoint/2010/main" val="1770969156"/>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61E09B33F66C943AEAE05E81721DCF9" ma:contentTypeVersion="4" ma:contentTypeDescription="Create a new document." ma:contentTypeScope="" ma:versionID="0bd961eb6ac1a372fd60746cc075feb7">
  <xsd:schema xmlns:xsd="http://www.w3.org/2001/XMLSchema" xmlns:xs="http://www.w3.org/2001/XMLSchema" xmlns:p="http://schemas.microsoft.com/office/2006/metadata/properties" xmlns:ns2="e78708fa-48e1-4172-a541-e6bc54ef149f" targetNamespace="http://schemas.microsoft.com/office/2006/metadata/properties" ma:root="true" ma:fieldsID="d3dc5573342eb901f2b9bd113ecba3de" ns2:_="">
    <xsd:import namespace="e78708fa-48e1-4172-a541-e6bc54ef149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78708fa-48e1-4172-a541-e6bc54ef14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CA9AF1A-B21D-4612-A35E-3B2BC0248D1A}">
  <ds:schemaRefs>
    <ds:schemaRef ds:uri="http://schemas.microsoft.com/office/2006/documentManagement/types"/>
    <ds:schemaRef ds:uri="http://schemas.openxmlformats.org/package/2006/metadata/core-properties"/>
    <ds:schemaRef ds:uri="http://schemas.microsoft.com/office/infopath/2007/PartnerControls"/>
    <ds:schemaRef ds:uri="http://purl.org/dc/dcmitype/"/>
    <ds:schemaRef ds:uri="http://purl.org/dc/elements/1.1/"/>
    <ds:schemaRef ds:uri="http://schemas.microsoft.com/office/2006/metadata/properties"/>
    <ds:schemaRef ds:uri="e78708fa-48e1-4172-a541-e6bc54ef149f"/>
    <ds:schemaRef ds:uri="http://www.w3.org/XML/1998/namespace"/>
    <ds:schemaRef ds:uri="http://purl.org/dc/terms/"/>
  </ds:schemaRefs>
</ds:datastoreItem>
</file>

<file path=customXml/itemProps2.xml><?xml version="1.0" encoding="utf-8"?>
<ds:datastoreItem xmlns:ds="http://schemas.openxmlformats.org/officeDocument/2006/customXml" ds:itemID="{CB6C90E7-3D80-4967-8AE4-B2F08358A4F2}">
  <ds:schemaRefs>
    <ds:schemaRef ds:uri="e78708fa-48e1-4172-a541-e6bc54ef149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B1E3E108-D1FB-4B99-BBCE-2E0351DABA6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Berlin</Template>
  <TotalTime>115</TotalTime>
  <Words>3314</Words>
  <Application>Microsoft Office PowerPoint</Application>
  <PresentationFormat>Široki zaslon</PresentationFormat>
  <Paragraphs>134</Paragraphs>
  <Slides>27</Slides>
  <Notes>17</Notes>
  <HiddenSlides>0</HiddenSlides>
  <MMClips>0</MMClips>
  <ScaleCrop>false</ScaleCrop>
  <HeadingPairs>
    <vt:vector size="6" baseType="variant">
      <vt:variant>
        <vt:lpstr>Korišteni fontovi</vt:lpstr>
      </vt:variant>
      <vt:variant>
        <vt:i4>4</vt:i4>
      </vt:variant>
      <vt:variant>
        <vt:lpstr>Tema</vt:lpstr>
      </vt:variant>
      <vt:variant>
        <vt:i4>1</vt:i4>
      </vt:variant>
      <vt:variant>
        <vt:lpstr>Naslovi slajdova</vt:lpstr>
      </vt:variant>
      <vt:variant>
        <vt:i4>27</vt:i4>
      </vt:variant>
    </vt:vector>
  </HeadingPairs>
  <TitlesOfParts>
    <vt:vector size="32" baseType="lpstr">
      <vt:lpstr>Arial</vt:lpstr>
      <vt:lpstr>Calibri</vt:lpstr>
      <vt:lpstr>Trebuchet MS</vt:lpstr>
      <vt:lpstr>Wingdings</vt:lpstr>
      <vt:lpstr>Berlin</vt:lpstr>
      <vt:lpstr>Počeci istraživanja masovne komunikacije u Americi </vt:lpstr>
      <vt:lpstr>Prvi znanstvenici</vt:lpstr>
      <vt:lpstr>Počeci istraživanja – 19. stoljeće</vt:lpstr>
      <vt:lpstr>20. stoljeće</vt:lpstr>
      <vt:lpstr>Razvoj Čikaške škole</vt:lpstr>
      <vt:lpstr>Karakteristike Čikaške škole</vt:lpstr>
      <vt:lpstr>Utjecaj Čikaške škole</vt:lpstr>
      <vt:lpstr>PowerPoint prezentacija</vt:lpstr>
      <vt:lpstr>Začetnici Čikaške škole </vt:lpstr>
      <vt:lpstr>Robert Ezra Park (1864-1944) </vt:lpstr>
      <vt:lpstr>PowerPoint prezentacija</vt:lpstr>
      <vt:lpstr>Useljenički tisak i kontrola (1922)</vt:lpstr>
      <vt:lpstr>Useljeničke skupine u SAD-u</vt:lpstr>
      <vt:lpstr>Sadržaj tiska na stranom jeziku</vt:lpstr>
      <vt:lpstr>PowerPoint prezentacija</vt:lpstr>
      <vt:lpstr>Kontrola tiska</vt:lpstr>
      <vt:lpstr>Useljenički tisak i kontrola (zaključci)</vt:lpstr>
      <vt:lpstr>Charles Horton Cooley</vt:lpstr>
      <vt:lpstr>John Dewey</vt:lpstr>
      <vt:lpstr>George Herbert Mead</vt:lpstr>
      <vt:lpstr>Herbert Blumer</vt:lpstr>
      <vt:lpstr>PowerPoint prezentacija</vt:lpstr>
      <vt:lpstr>PowerPoint prezentacija</vt:lpstr>
      <vt:lpstr>PowerPoint prezentacija</vt:lpstr>
      <vt:lpstr>Doprinos Čikaške škole</vt:lpstr>
      <vt:lpstr>Istraživanje Anddersona i Colvina (2008.)</vt:lpstr>
      <vt:lpstr>Teme koje su zanimale znanstvenike u SAD-u: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Danijel Jurković</dc:creator>
  <cp:lastModifiedBy>Danijel Jurković</cp:lastModifiedBy>
  <cp:revision>22</cp:revision>
  <dcterms:created xsi:type="dcterms:W3CDTF">2021-10-18T12:33:38Z</dcterms:created>
  <dcterms:modified xsi:type="dcterms:W3CDTF">2024-11-05T10:53:29Z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0x010100961E09B33F66C943AEAE05E81721DCF9</vt:lpwstr>
  </property>
</Properties>
</file>