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2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5" r:id="rId30"/>
    <p:sldId id="286" r:id="rId31"/>
  </p:sldIdLst>
  <p:sldSz cx="18288000" cy="10287000"/>
  <p:notesSz cx="18288000" cy="10287000"/>
  <p:defaultTextStyle>
    <a:defPPr>
      <a:defRPr kern="0"/>
    </a:defPPr>
  </p:defaultTextStyle>
  <p:extLst>
    <p:ext uri="{521415D9-36F7-43E2-AB2F-B90AF26B5E84}">
      <p14:sectionLst xmlns:p14="http://schemas.microsoft.com/office/powerpoint/2010/main">
        <p14:section name="Zadana sekcija" id="{87D95887-A6F4-4B9F-BA68-D96F4751E962}">
          <p14:sldIdLst/>
        </p14:section>
        <p14:section name="Zadana sekcija" id="{5A9812C3-6DA1-47E6-90BF-FDC35D27015E}">
          <p14:sldIdLst/>
        </p14:section>
        <p14:section name="Sekcija bez naslova" id="{893DF712-D0D6-43FC-BE3D-91CE1FCA8B35}">
          <p14:sldIdLst/>
        </p14:section>
        <p14:section name="Sekcija bez naslova" id="{6D1A1739-4908-497B-93C8-AC6E7FE7BFE3}">
          <p14:sldIdLst>
            <p14:sldId id="257"/>
            <p14:sldId id="258"/>
            <p14:sldId id="259"/>
            <p14:sldId id="260"/>
            <p14:sldId id="261"/>
            <p14:sldId id="262"/>
            <p14:sldId id="263"/>
            <p14:sldId id="264"/>
            <p14:sldId id="265"/>
            <p14:sldId id="266"/>
            <p14:sldId id="267"/>
            <p14:sldId id="268"/>
            <p14:sldId id="269"/>
            <p14:sldId id="270"/>
            <p14:sldId id="271"/>
            <p14:sldId id="272"/>
            <p14:sldId id="273"/>
            <p14:sldId id="274"/>
            <p14:sldId id="275"/>
            <p14:sldId id="276"/>
            <p14:sldId id="277"/>
            <p14:sldId id="278"/>
            <p14:sldId id="279"/>
            <p14:sldId id="280"/>
            <p14:sldId id="281"/>
            <p14:sldId id="282"/>
            <p14:sldId id="283"/>
            <p14:sldId id="284"/>
            <p14:sldId id="285"/>
            <p14:sldId id="286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5491A425-BF99-BE11-AB19-5C407A69BD0A}" name="Jure Trutanić" initials="JT" userId="S::jtrutanic@fhs.hr::4ead70c3-4ddf-4f74-846b-28a9580efdda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639" autoAdjust="0"/>
    <p:restoredTop sz="94660"/>
  </p:normalViewPr>
  <p:slideViewPr>
    <p:cSldViewPr>
      <p:cViewPr varScale="1">
        <p:scale>
          <a:sx n="103" d="100"/>
          <a:sy n="103" d="100"/>
        </p:scale>
        <p:origin x="1068" y="7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37" Type="http://schemas.microsoft.com/office/2018/10/relationships/authors" Target="author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zaglavlj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7924800" cy="5159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3" name="Rezervirano mjesto datuma 2"/>
          <p:cNvSpPr>
            <a:spLocks noGrp="1"/>
          </p:cNvSpPr>
          <p:nvPr>
            <p:ph type="dt" idx="1"/>
          </p:nvPr>
        </p:nvSpPr>
        <p:spPr>
          <a:xfrm>
            <a:off x="10358438" y="0"/>
            <a:ext cx="7924800" cy="5159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AE7E2E8-5F6B-4621-8926-A5DC392DFD00}" type="datetimeFigureOut">
              <a:rPr lang="hr-HR" smtClean="0"/>
              <a:t>5.11.2025.</a:t>
            </a:fld>
            <a:endParaRPr lang="hr-HR"/>
          </a:p>
        </p:txBody>
      </p:sp>
      <p:sp>
        <p:nvSpPr>
          <p:cNvPr id="4" name="Rezervirano mjesto slike slajda 3"/>
          <p:cNvSpPr>
            <a:spLocks noGrp="1" noRot="1" noChangeAspect="1"/>
          </p:cNvSpPr>
          <p:nvPr>
            <p:ph type="sldImg" idx="2"/>
          </p:nvPr>
        </p:nvSpPr>
        <p:spPr>
          <a:xfrm>
            <a:off x="6057900" y="1285875"/>
            <a:ext cx="6172200" cy="3471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r-HR"/>
          </a:p>
        </p:txBody>
      </p:sp>
      <p:sp>
        <p:nvSpPr>
          <p:cNvPr id="5" name="Rezervirano mjesto bilježaka 4"/>
          <p:cNvSpPr>
            <a:spLocks noGrp="1"/>
          </p:cNvSpPr>
          <p:nvPr>
            <p:ph type="body" sz="quarter" idx="3"/>
          </p:nvPr>
        </p:nvSpPr>
        <p:spPr>
          <a:xfrm>
            <a:off x="1828800" y="4951413"/>
            <a:ext cx="14630400" cy="404971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4"/>
          </p:nvPr>
        </p:nvSpPr>
        <p:spPr>
          <a:xfrm>
            <a:off x="0" y="9771063"/>
            <a:ext cx="7924800" cy="5159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5"/>
          </p:nvPr>
        </p:nvSpPr>
        <p:spPr>
          <a:xfrm>
            <a:off x="10358438" y="9771063"/>
            <a:ext cx="7924800" cy="5159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5F2A164-7938-4171-BA7E-99B1232CB211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6135361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371600" y="3188970"/>
            <a:ext cx="15544800" cy="21602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300" b="1" i="0">
                <a:solidFill>
                  <a:srgbClr val="00447B"/>
                </a:solidFill>
                <a:latin typeface="Palatino Linotype"/>
                <a:cs typeface="Palatino Linotype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2743200" y="5760720"/>
            <a:ext cx="12801600" cy="25717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000" b="0" i="0">
                <a:solidFill>
                  <a:srgbClr val="2D384F"/>
                </a:solidFill>
                <a:latin typeface="Arial Narrow"/>
                <a:cs typeface="Arial Narrow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11/5/2025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6300" b="1" i="0">
                <a:solidFill>
                  <a:srgbClr val="00447B"/>
                </a:solidFill>
                <a:latin typeface="Palatino Linotype"/>
                <a:cs typeface="Palatino Linotype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3000" b="0" i="0">
                <a:solidFill>
                  <a:srgbClr val="2D384F"/>
                </a:solidFill>
                <a:latin typeface="Arial Narrow"/>
                <a:cs typeface="Arial Narrow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11/5/2025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6300" b="1" i="0">
                <a:solidFill>
                  <a:srgbClr val="00447B"/>
                </a:solidFill>
                <a:latin typeface="Palatino Linotype"/>
                <a:cs typeface="Palatino Linotype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914400" y="2366010"/>
            <a:ext cx="7955280" cy="67894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9418320" y="2366010"/>
            <a:ext cx="7955280" cy="67894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11/5/2025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6300" b="1" i="0">
                <a:solidFill>
                  <a:srgbClr val="00447B"/>
                </a:solidFill>
                <a:latin typeface="Palatino Linotype"/>
                <a:cs typeface="Palatino Linotype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11/5/2025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11/5/2025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18288000" y="10287000"/>
                </a:moveTo>
                <a:lnTo>
                  <a:pt x="0" y="10287000"/>
                </a:lnTo>
                <a:lnTo>
                  <a:pt x="0" y="0"/>
                </a:lnTo>
                <a:lnTo>
                  <a:pt x="18288000" y="0"/>
                </a:lnTo>
                <a:lnTo>
                  <a:pt x="18288000" y="10287000"/>
                </a:lnTo>
                <a:close/>
              </a:path>
            </a:pathLst>
          </a:custGeom>
          <a:solidFill>
            <a:srgbClr val="B6CAD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016000" y="996778"/>
            <a:ext cx="16325850" cy="9906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300" b="1" i="0">
                <a:solidFill>
                  <a:srgbClr val="00447B"/>
                </a:solidFill>
                <a:latin typeface="Palatino Linotype"/>
                <a:cs typeface="Palatino Linotype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016000" y="2431615"/>
            <a:ext cx="16193769" cy="67691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000" b="0" i="0">
                <a:solidFill>
                  <a:srgbClr val="2D384F"/>
                </a:solidFill>
                <a:latin typeface="Arial Narrow"/>
                <a:cs typeface="Arial Narrow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6217920" y="9566910"/>
            <a:ext cx="5852160" cy="514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914400" y="9566910"/>
            <a:ext cx="4206240" cy="514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11/5/2025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3167361" y="9566910"/>
            <a:ext cx="4206240" cy="514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3.png"/><Relationship Id="rId4" Type="http://schemas.openxmlformats.org/officeDocument/2006/relationships/image" Target="../media/image14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3.png"/><Relationship Id="rId4" Type="http://schemas.openxmlformats.org/officeDocument/2006/relationships/image" Target="../media/image14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3.png"/><Relationship Id="rId4" Type="http://schemas.openxmlformats.org/officeDocument/2006/relationships/image" Target="../media/image15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3.png"/><Relationship Id="rId4" Type="http://schemas.openxmlformats.org/officeDocument/2006/relationships/image" Target="../media/image14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3.png"/><Relationship Id="rId4" Type="http://schemas.openxmlformats.org/officeDocument/2006/relationships/image" Target="../media/image14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6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7.png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aa.mhz.hr/fundus-s69/981" TargetMode="External"/><Relationship Id="rId2" Type="http://schemas.openxmlformats.org/officeDocument/2006/relationships/hyperlink" Target="https://www.enciklopedija.hr/clanak/leonov-leonid-maksimovic?utm_source=chatgpt.com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367294" y="5204215"/>
            <a:ext cx="13340715" cy="1946910"/>
          </a:xfrm>
          <a:prstGeom prst="rect">
            <a:avLst/>
          </a:prstGeom>
        </p:spPr>
        <p:txBody>
          <a:bodyPr vert="horz" wrap="square" lIns="0" tIns="33655" rIns="0" bIns="0" rtlCol="0">
            <a:spAutoFit/>
          </a:bodyPr>
          <a:lstStyle/>
          <a:p>
            <a:pPr marL="713740" marR="5080" indent="-701675">
              <a:lnSpc>
                <a:spcPts val="7530"/>
              </a:lnSpc>
              <a:spcBef>
                <a:spcPts val="265"/>
              </a:spcBef>
            </a:pPr>
            <a:r>
              <a:rPr sz="6300" b="1" spc="-390" dirty="0">
                <a:solidFill>
                  <a:srgbClr val="00447B"/>
                </a:solidFill>
                <a:latin typeface="Palatino Linotype"/>
                <a:cs typeface="Palatino Linotype"/>
              </a:rPr>
              <a:t>ANALIZA</a:t>
            </a:r>
            <a:r>
              <a:rPr sz="6300" b="1" spc="-45" dirty="0">
                <a:solidFill>
                  <a:srgbClr val="00447B"/>
                </a:solidFill>
                <a:latin typeface="Palatino Linotype"/>
                <a:cs typeface="Palatino Linotype"/>
              </a:rPr>
              <a:t> </a:t>
            </a:r>
            <a:r>
              <a:rPr sz="6300" b="1" spc="-330" dirty="0">
                <a:solidFill>
                  <a:srgbClr val="00447B"/>
                </a:solidFill>
                <a:latin typeface="Palatino Linotype"/>
                <a:cs typeface="Palatino Linotype"/>
              </a:rPr>
              <a:t>SOVJETIZACIJE</a:t>
            </a:r>
            <a:r>
              <a:rPr sz="6300" b="1" spc="-45" dirty="0">
                <a:solidFill>
                  <a:srgbClr val="00447B"/>
                </a:solidFill>
                <a:latin typeface="Palatino Linotype"/>
                <a:cs typeface="Palatino Linotype"/>
              </a:rPr>
              <a:t> </a:t>
            </a:r>
            <a:r>
              <a:rPr sz="6300" b="1" spc="-385" dirty="0">
                <a:solidFill>
                  <a:srgbClr val="00447B"/>
                </a:solidFill>
                <a:latin typeface="Palatino Linotype"/>
                <a:cs typeface="Palatino Linotype"/>
              </a:rPr>
              <a:t>KULTURE </a:t>
            </a:r>
            <a:r>
              <a:rPr sz="6300" b="1" spc="-640" dirty="0">
                <a:solidFill>
                  <a:srgbClr val="00447B"/>
                </a:solidFill>
                <a:latin typeface="Palatino Linotype"/>
                <a:cs typeface="Palatino Linotype"/>
              </a:rPr>
              <a:t>U</a:t>
            </a:r>
            <a:r>
              <a:rPr sz="6300" b="1" spc="-40" dirty="0">
                <a:solidFill>
                  <a:srgbClr val="00447B"/>
                </a:solidFill>
                <a:latin typeface="Palatino Linotype"/>
                <a:cs typeface="Palatino Linotype"/>
              </a:rPr>
              <a:t> </a:t>
            </a:r>
            <a:r>
              <a:rPr sz="6300" b="1" spc="-400" dirty="0">
                <a:solidFill>
                  <a:srgbClr val="00447B"/>
                </a:solidFill>
                <a:latin typeface="Palatino Linotype"/>
                <a:cs typeface="Palatino Linotype"/>
              </a:rPr>
              <a:t>PISANJU</a:t>
            </a:r>
            <a:r>
              <a:rPr sz="6300" b="1" spc="-40" dirty="0">
                <a:solidFill>
                  <a:srgbClr val="00447B"/>
                </a:solidFill>
                <a:latin typeface="Palatino Linotype"/>
                <a:cs typeface="Palatino Linotype"/>
              </a:rPr>
              <a:t> </a:t>
            </a:r>
            <a:r>
              <a:rPr sz="6300" b="1" spc="-434" dirty="0">
                <a:solidFill>
                  <a:srgbClr val="00447B"/>
                </a:solidFill>
                <a:latin typeface="Palatino Linotype"/>
                <a:cs typeface="Palatino Linotype"/>
              </a:rPr>
              <a:t>VJESNIKA</a:t>
            </a:r>
            <a:r>
              <a:rPr sz="6300" b="1" spc="-40" dirty="0">
                <a:solidFill>
                  <a:srgbClr val="00447B"/>
                </a:solidFill>
                <a:latin typeface="Palatino Linotype"/>
                <a:cs typeface="Palatino Linotype"/>
              </a:rPr>
              <a:t> </a:t>
            </a:r>
            <a:r>
              <a:rPr sz="6300" b="1" spc="-45" dirty="0">
                <a:solidFill>
                  <a:srgbClr val="00447B"/>
                </a:solidFill>
                <a:latin typeface="Palatino Linotype"/>
                <a:cs typeface="Palatino Linotype"/>
              </a:rPr>
              <a:t>1945.-</a:t>
            </a:r>
            <a:r>
              <a:rPr sz="6300" b="1" spc="-10" dirty="0">
                <a:solidFill>
                  <a:srgbClr val="00447B"/>
                </a:solidFill>
                <a:latin typeface="Palatino Linotype"/>
                <a:cs typeface="Palatino Linotype"/>
              </a:rPr>
              <a:t>1948.</a:t>
            </a:r>
            <a:endParaRPr sz="6300">
              <a:latin typeface="Palatino Linotype"/>
              <a:cs typeface="Palatino Linotype"/>
            </a:endParaRPr>
          </a:p>
        </p:txBody>
      </p:sp>
      <p:grpSp>
        <p:nvGrpSpPr>
          <p:cNvPr id="3" name="object 3"/>
          <p:cNvGrpSpPr/>
          <p:nvPr/>
        </p:nvGrpSpPr>
        <p:grpSpPr>
          <a:xfrm>
            <a:off x="12117537" y="4929011"/>
            <a:ext cx="3920490" cy="171450"/>
            <a:chOff x="12117537" y="4929011"/>
            <a:chExt cx="3920490" cy="171450"/>
          </a:xfrm>
        </p:grpSpPr>
        <p:sp>
          <p:nvSpPr>
            <p:cNvPr id="4" name="object 4"/>
            <p:cNvSpPr/>
            <p:nvPr/>
          </p:nvSpPr>
          <p:spPr>
            <a:xfrm>
              <a:off x="12160399" y="5014736"/>
              <a:ext cx="3834765" cy="0"/>
            </a:xfrm>
            <a:custGeom>
              <a:avLst/>
              <a:gdLst/>
              <a:ahLst/>
              <a:cxnLst/>
              <a:rect l="l" t="t" r="r" b="b"/>
              <a:pathLst>
                <a:path w="3834765">
                  <a:moveTo>
                    <a:pt x="0" y="0"/>
                  </a:moveTo>
                  <a:lnTo>
                    <a:pt x="3834526" y="0"/>
                  </a:lnTo>
                </a:path>
              </a:pathLst>
            </a:custGeom>
            <a:ln w="57150">
              <a:solidFill>
                <a:srgbClr val="E7EBEB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12146112" y="4929011"/>
              <a:ext cx="3863340" cy="171450"/>
            </a:xfrm>
            <a:custGeom>
              <a:avLst/>
              <a:gdLst/>
              <a:ahLst/>
              <a:cxnLst/>
              <a:rect l="l" t="t" r="r" b="b"/>
              <a:pathLst>
                <a:path w="3863340" h="171450">
                  <a:moveTo>
                    <a:pt x="0" y="0"/>
                  </a:moveTo>
                  <a:lnTo>
                    <a:pt x="0" y="171450"/>
                  </a:lnTo>
                </a:path>
                <a:path w="3863340" h="171450">
                  <a:moveTo>
                    <a:pt x="3863101" y="0"/>
                  </a:moveTo>
                  <a:lnTo>
                    <a:pt x="3863101" y="171450"/>
                  </a:lnTo>
                </a:path>
              </a:pathLst>
            </a:custGeom>
            <a:ln w="57150">
              <a:solidFill>
                <a:srgbClr val="E7EBEB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6" name="object 6"/>
          <p:cNvGrpSpPr/>
          <p:nvPr/>
        </p:nvGrpSpPr>
        <p:grpSpPr>
          <a:xfrm>
            <a:off x="2250213" y="4929011"/>
            <a:ext cx="3713479" cy="171450"/>
            <a:chOff x="2250213" y="4929011"/>
            <a:chExt cx="3713479" cy="171450"/>
          </a:xfrm>
        </p:grpSpPr>
        <p:sp>
          <p:nvSpPr>
            <p:cNvPr id="7" name="object 7"/>
            <p:cNvSpPr/>
            <p:nvPr/>
          </p:nvSpPr>
          <p:spPr>
            <a:xfrm>
              <a:off x="2293075" y="5014736"/>
              <a:ext cx="3627754" cy="0"/>
            </a:xfrm>
            <a:custGeom>
              <a:avLst/>
              <a:gdLst/>
              <a:ahLst/>
              <a:cxnLst/>
              <a:rect l="l" t="t" r="r" b="b"/>
              <a:pathLst>
                <a:path w="3627754">
                  <a:moveTo>
                    <a:pt x="0" y="0"/>
                  </a:moveTo>
                  <a:lnTo>
                    <a:pt x="3627405" y="0"/>
                  </a:lnTo>
                </a:path>
              </a:pathLst>
            </a:custGeom>
            <a:ln w="57150">
              <a:solidFill>
                <a:srgbClr val="E7EBEB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2278788" y="4929011"/>
              <a:ext cx="3656329" cy="171450"/>
            </a:xfrm>
            <a:custGeom>
              <a:avLst/>
              <a:gdLst/>
              <a:ahLst/>
              <a:cxnLst/>
              <a:rect l="l" t="t" r="r" b="b"/>
              <a:pathLst>
                <a:path w="3656329" h="171450">
                  <a:moveTo>
                    <a:pt x="0" y="0"/>
                  </a:moveTo>
                  <a:lnTo>
                    <a:pt x="0" y="171450"/>
                  </a:lnTo>
                </a:path>
                <a:path w="3656329" h="171450">
                  <a:moveTo>
                    <a:pt x="3655980" y="0"/>
                  </a:moveTo>
                  <a:lnTo>
                    <a:pt x="3655980" y="171450"/>
                  </a:lnTo>
                </a:path>
              </a:pathLst>
            </a:custGeom>
            <a:ln w="57150">
              <a:solidFill>
                <a:srgbClr val="E7EBEB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9" name="object 9"/>
          <p:cNvGrpSpPr/>
          <p:nvPr/>
        </p:nvGrpSpPr>
        <p:grpSpPr>
          <a:xfrm>
            <a:off x="6191463" y="4929011"/>
            <a:ext cx="5669915" cy="171450"/>
            <a:chOff x="6191463" y="4929011"/>
            <a:chExt cx="5669915" cy="171450"/>
          </a:xfrm>
        </p:grpSpPr>
        <p:sp>
          <p:nvSpPr>
            <p:cNvPr id="10" name="object 10"/>
            <p:cNvSpPr/>
            <p:nvPr/>
          </p:nvSpPr>
          <p:spPr>
            <a:xfrm>
              <a:off x="6234326" y="5014736"/>
              <a:ext cx="5584190" cy="0"/>
            </a:xfrm>
            <a:custGeom>
              <a:avLst/>
              <a:gdLst/>
              <a:ahLst/>
              <a:cxnLst/>
              <a:rect l="l" t="t" r="r" b="b"/>
              <a:pathLst>
                <a:path w="5584190">
                  <a:moveTo>
                    <a:pt x="0" y="0"/>
                  </a:moveTo>
                  <a:lnTo>
                    <a:pt x="5583593" y="0"/>
                  </a:lnTo>
                </a:path>
              </a:pathLst>
            </a:custGeom>
            <a:ln w="57150">
              <a:solidFill>
                <a:srgbClr val="E7EBEB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6220038" y="4929011"/>
              <a:ext cx="5612765" cy="171450"/>
            </a:xfrm>
            <a:custGeom>
              <a:avLst/>
              <a:gdLst/>
              <a:ahLst/>
              <a:cxnLst/>
              <a:rect l="l" t="t" r="r" b="b"/>
              <a:pathLst>
                <a:path w="5612765" h="171450">
                  <a:moveTo>
                    <a:pt x="0" y="0"/>
                  </a:moveTo>
                  <a:lnTo>
                    <a:pt x="0" y="171450"/>
                  </a:lnTo>
                </a:path>
                <a:path w="5612765" h="171450">
                  <a:moveTo>
                    <a:pt x="5612168" y="0"/>
                  </a:moveTo>
                  <a:lnTo>
                    <a:pt x="5612168" y="171450"/>
                  </a:lnTo>
                </a:path>
              </a:pathLst>
            </a:custGeom>
            <a:ln w="57150">
              <a:solidFill>
                <a:srgbClr val="E7EBEB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2" name="object 12"/>
          <p:cNvGrpSpPr/>
          <p:nvPr/>
        </p:nvGrpSpPr>
        <p:grpSpPr>
          <a:xfrm>
            <a:off x="2950147" y="7269571"/>
            <a:ext cx="8017509" cy="171450"/>
            <a:chOff x="2950147" y="7269571"/>
            <a:chExt cx="8017509" cy="171450"/>
          </a:xfrm>
        </p:grpSpPr>
        <p:sp>
          <p:nvSpPr>
            <p:cNvPr id="13" name="object 13"/>
            <p:cNvSpPr/>
            <p:nvPr/>
          </p:nvSpPr>
          <p:spPr>
            <a:xfrm>
              <a:off x="2993009" y="7355296"/>
              <a:ext cx="7931784" cy="0"/>
            </a:xfrm>
            <a:custGeom>
              <a:avLst/>
              <a:gdLst/>
              <a:ahLst/>
              <a:cxnLst/>
              <a:rect l="l" t="t" r="r" b="b"/>
              <a:pathLst>
                <a:path w="7931784">
                  <a:moveTo>
                    <a:pt x="0" y="0"/>
                  </a:moveTo>
                  <a:lnTo>
                    <a:pt x="7931200" y="0"/>
                  </a:lnTo>
                </a:path>
              </a:pathLst>
            </a:custGeom>
            <a:ln w="57150">
              <a:solidFill>
                <a:srgbClr val="E7EBEB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2978722" y="7269571"/>
              <a:ext cx="7960359" cy="171450"/>
            </a:xfrm>
            <a:custGeom>
              <a:avLst/>
              <a:gdLst/>
              <a:ahLst/>
              <a:cxnLst/>
              <a:rect l="l" t="t" r="r" b="b"/>
              <a:pathLst>
                <a:path w="7960359" h="171450">
                  <a:moveTo>
                    <a:pt x="0" y="0"/>
                  </a:moveTo>
                  <a:lnTo>
                    <a:pt x="0" y="171450"/>
                  </a:lnTo>
                </a:path>
                <a:path w="7960359" h="171450">
                  <a:moveTo>
                    <a:pt x="7959775" y="0"/>
                  </a:moveTo>
                  <a:lnTo>
                    <a:pt x="7959775" y="171450"/>
                  </a:lnTo>
                </a:path>
              </a:pathLst>
            </a:custGeom>
            <a:ln w="57150">
              <a:solidFill>
                <a:srgbClr val="E7EBEB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5" name="object 15"/>
          <p:cNvGrpSpPr/>
          <p:nvPr/>
        </p:nvGrpSpPr>
        <p:grpSpPr>
          <a:xfrm>
            <a:off x="11179728" y="7269571"/>
            <a:ext cx="3920490" cy="171450"/>
            <a:chOff x="11179728" y="7269571"/>
            <a:chExt cx="3920490" cy="171450"/>
          </a:xfrm>
        </p:grpSpPr>
        <p:sp>
          <p:nvSpPr>
            <p:cNvPr id="16" name="object 16"/>
            <p:cNvSpPr/>
            <p:nvPr/>
          </p:nvSpPr>
          <p:spPr>
            <a:xfrm>
              <a:off x="11222590" y="7355296"/>
              <a:ext cx="3834765" cy="0"/>
            </a:xfrm>
            <a:custGeom>
              <a:avLst/>
              <a:gdLst/>
              <a:ahLst/>
              <a:cxnLst/>
              <a:rect l="l" t="t" r="r" b="b"/>
              <a:pathLst>
                <a:path w="3834765">
                  <a:moveTo>
                    <a:pt x="0" y="0"/>
                  </a:moveTo>
                  <a:lnTo>
                    <a:pt x="3834526" y="0"/>
                  </a:lnTo>
                </a:path>
              </a:pathLst>
            </a:custGeom>
            <a:ln w="57150">
              <a:solidFill>
                <a:srgbClr val="E7EBEB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11208303" y="7269571"/>
              <a:ext cx="3863340" cy="171450"/>
            </a:xfrm>
            <a:custGeom>
              <a:avLst/>
              <a:gdLst/>
              <a:ahLst/>
              <a:cxnLst/>
              <a:rect l="l" t="t" r="r" b="b"/>
              <a:pathLst>
                <a:path w="3863340" h="171450">
                  <a:moveTo>
                    <a:pt x="0" y="0"/>
                  </a:moveTo>
                  <a:lnTo>
                    <a:pt x="0" y="171450"/>
                  </a:lnTo>
                </a:path>
                <a:path w="3863340" h="171450">
                  <a:moveTo>
                    <a:pt x="3863101" y="0"/>
                  </a:moveTo>
                  <a:lnTo>
                    <a:pt x="3863101" y="171450"/>
                  </a:lnTo>
                </a:path>
              </a:pathLst>
            </a:custGeom>
            <a:ln w="57150">
              <a:solidFill>
                <a:srgbClr val="E7EBEB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8" name="object 18"/>
          <p:cNvSpPr txBox="1"/>
          <p:nvPr/>
        </p:nvSpPr>
        <p:spPr>
          <a:xfrm>
            <a:off x="2449306" y="3762080"/>
            <a:ext cx="2769870" cy="101600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 marR="5080">
              <a:lnSpc>
                <a:spcPct val="116100"/>
              </a:lnSpc>
              <a:spcBef>
                <a:spcPts val="90"/>
              </a:spcBef>
            </a:pPr>
            <a:r>
              <a:rPr sz="2800" spc="110" dirty="0">
                <a:solidFill>
                  <a:srgbClr val="2D384F"/>
                </a:solidFill>
                <a:latin typeface="Arial Narrow"/>
                <a:cs typeface="Arial Narrow"/>
              </a:rPr>
              <a:t>Kvalitativna</a:t>
            </a:r>
            <a:r>
              <a:rPr sz="2800" spc="-16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2800" spc="70" dirty="0">
                <a:solidFill>
                  <a:srgbClr val="2D384F"/>
                </a:solidFill>
                <a:latin typeface="Arial Narrow"/>
                <a:cs typeface="Arial Narrow"/>
              </a:rPr>
              <a:t>analiza </a:t>
            </a:r>
            <a:r>
              <a:rPr sz="2800" spc="45" dirty="0">
                <a:solidFill>
                  <a:srgbClr val="2D384F"/>
                </a:solidFill>
                <a:latin typeface="Arial Narrow"/>
                <a:cs typeface="Arial Narrow"/>
              </a:rPr>
              <a:t>sadržaja.</a:t>
            </a:r>
            <a:endParaRPr sz="2800">
              <a:latin typeface="Arial Narrow"/>
              <a:cs typeface="Arial Narrow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12351664" y="1668612"/>
            <a:ext cx="3152775" cy="299720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 marR="5080">
              <a:lnSpc>
                <a:spcPct val="116100"/>
              </a:lnSpc>
              <a:spcBef>
                <a:spcPts val="90"/>
              </a:spcBef>
            </a:pPr>
            <a:r>
              <a:rPr sz="2800" spc="95" dirty="0">
                <a:solidFill>
                  <a:srgbClr val="2D384F"/>
                </a:solidFill>
                <a:latin typeface="Arial Narrow"/>
                <a:cs typeface="Arial Narrow"/>
              </a:rPr>
              <a:t>U</a:t>
            </a:r>
            <a:r>
              <a:rPr sz="2800" spc="-17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2800" spc="125" dirty="0">
                <a:solidFill>
                  <a:srgbClr val="2D384F"/>
                </a:solidFill>
                <a:latin typeface="Arial Narrow"/>
                <a:cs typeface="Arial Narrow"/>
              </a:rPr>
              <a:t>kontekstu</a:t>
            </a:r>
            <a:r>
              <a:rPr sz="2800" spc="-16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2800" spc="70" dirty="0">
                <a:solidFill>
                  <a:srgbClr val="2D384F"/>
                </a:solidFill>
                <a:latin typeface="Arial Narrow"/>
                <a:cs typeface="Arial Narrow"/>
              </a:rPr>
              <a:t>rada </a:t>
            </a:r>
            <a:r>
              <a:rPr sz="2800" spc="80" dirty="0">
                <a:solidFill>
                  <a:srgbClr val="2D384F"/>
                </a:solidFill>
                <a:latin typeface="Arial Narrow"/>
                <a:cs typeface="Arial Narrow"/>
              </a:rPr>
              <a:t>obuhvaća</a:t>
            </a:r>
            <a:r>
              <a:rPr sz="2800" spc="-17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2800" spc="130" dirty="0">
                <a:solidFill>
                  <a:srgbClr val="2D384F"/>
                </a:solidFill>
                <a:latin typeface="Arial Narrow"/>
                <a:cs typeface="Arial Narrow"/>
              </a:rPr>
              <a:t>umjetnost, </a:t>
            </a:r>
            <a:r>
              <a:rPr sz="2800" spc="100" dirty="0">
                <a:solidFill>
                  <a:srgbClr val="2D384F"/>
                </a:solidFill>
                <a:latin typeface="Arial Narrow"/>
                <a:cs typeface="Arial Narrow"/>
              </a:rPr>
              <a:t>književnost,</a:t>
            </a:r>
            <a:r>
              <a:rPr sz="2800" spc="-17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2800" spc="80" dirty="0">
                <a:solidFill>
                  <a:srgbClr val="2D384F"/>
                </a:solidFill>
                <a:latin typeface="Arial Narrow"/>
                <a:cs typeface="Arial Narrow"/>
              </a:rPr>
              <a:t>glazbu, </a:t>
            </a:r>
            <a:r>
              <a:rPr sz="2800" spc="65" dirty="0">
                <a:solidFill>
                  <a:srgbClr val="2D384F"/>
                </a:solidFill>
                <a:latin typeface="Arial Narrow"/>
                <a:cs typeface="Arial Narrow"/>
              </a:rPr>
              <a:t>kazalište,</a:t>
            </a:r>
            <a:r>
              <a:rPr sz="2800" spc="-15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2800" spc="180" dirty="0">
                <a:solidFill>
                  <a:srgbClr val="2D384F"/>
                </a:solidFill>
                <a:latin typeface="Arial Narrow"/>
                <a:cs typeface="Arial Narrow"/>
              </a:rPr>
              <a:t>film,</a:t>
            </a:r>
            <a:r>
              <a:rPr sz="2800" spc="-15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2800" spc="125" dirty="0">
                <a:solidFill>
                  <a:srgbClr val="2D384F"/>
                </a:solidFill>
                <a:latin typeface="Arial Narrow"/>
                <a:cs typeface="Arial Narrow"/>
              </a:rPr>
              <a:t>likovnu </a:t>
            </a:r>
            <a:r>
              <a:rPr sz="2800" spc="140" dirty="0">
                <a:solidFill>
                  <a:srgbClr val="2D384F"/>
                </a:solidFill>
                <a:latin typeface="Arial Narrow"/>
                <a:cs typeface="Arial Narrow"/>
              </a:rPr>
              <a:t>umjetnost,</a:t>
            </a:r>
            <a:r>
              <a:rPr sz="2800" spc="-13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2800" spc="160" dirty="0">
                <a:solidFill>
                  <a:srgbClr val="2D384F"/>
                </a:solidFill>
                <a:latin typeface="Arial Narrow"/>
                <a:cs typeface="Arial Narrow"/>
              </a:rPr>
              <a:t>kulturnu </a:t>
            </a:r>
            <a:r>
              <a:rPr sz="2800" spc="110" dirty="0">
                <a:solidFill>
                  <a:srgbClr val="2D384F"/>
                </a:solidFill>
                <a:latin typeface="Arial Narrow"/>
                <a:cs typeface="Arial Narrow"/>
              </a:rPr>
              <a:t>razmjenu.</a:t>
            </a:r>
            <a:endParaRPr sz="2800">
              <a:latin typeface="Arial Narrow"/>
              <a:cs typeface="Arial Narrow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11344818" y="7479542"/>
            <a:ext cx="3402965" cy="200660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 marR="5080">
              <a:lnSpc>
                <a:spcPct val="116100"/>
              </a:lnSpc>
              <a:spcBef>
                <a:spcPts val="90"/>
              </a:spcBef>
            </a:pPr>
            <a:r>
              <a:rPr sz="2800" spc="100" dirty="0">
                <a:solidFill>
                  <a:srgbClr val="2D384F"/>
                </a:solidFill>
                <a:latin typeface="Arial Narrow"/>
                <a:cs typeface="Arial Narrow"/>
              </a:rPr>
              <a:t>Vremenski</a:t>
            </a:r>
            <a:r>
              <a:rPr sz="2800" spc="-15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2800" spc="95" dirty="0">
                <a:solidFill>
                  <a:srgbClr val="2D384F"/>
                </a:solidFill>
                <a:latin typeface="Arial Narrow"/>
                <a:cs typeface="Arial Narrow"/>
              </a:rPr>
              <a:t>okvir </a:t>
            </a:r>
            <a:r>
              <a:rPr sz="2800" spc="90" dirty="0">
                <a:solidFill>
                  <a:srgbClr val="2D384F"/>
                </a:solidFill>
                <a:latin typeface="Arial Narrow"/>
                <a:cs typeface="Arial Narrow"/>
              </a:rPr>
              <a:t>istraživanja</a:t>
            </a:r>
            <a:r>
              <a:rPr sz="2800" spc="-16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2800" spc="105" dirty="0">
                <a:solidFill>
                  <a:srgbClr val="2D384F"/>
                </a:solidFill>
                <a:latin typeface="Arial Narrow"/>
                <a:cs typeface="Arial Narrow"/>
              </a:rPr>
              <a:t>-</a:t>
            </a:r>
            <a:r>
              <a:rPr sz="2800" spc="-15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2800" spc="150" dirty="0">
                <a:solidFill>
                  <a:srgbClr val="2D384F"/>
                </a:solidFill>
                <a:latin typeface="Arial Narrow"/>
                <a:cs typeface="Arial Narrow"/>
              </a:rPr>
              <a:t>od</a:t>
            </a:r>
            <a:r>
              <a:rPr sz="2800" spc="-15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2800" spc="80" dirty="0">
                <a:solidFill>
                  <a:srgbClr val="2D384F"/>
                </a:solidFill>
                <a:latin typeface="Arial Narrow"/>
                <a:cs typeface="Arial Narrow"/>
              </a:rPr>
              <a:t>početka </a:t>
            </a:r>
            <a:r>
              <a:rPr sz="2800" spc="90" dirty="0">
                <a:solidFill>
                  <a:srgbClr val="2D384F"/>
                </a:solidFill>
                <a:latin typeface="Arial Narrow"/>
                <a:cs typeface="Arial Narrow"/>
              </a:rPr>
              <a:t>svibnja</a:t>
            </a:r>
            <a:r>
              <a:rPr sz="2800" spc="-14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2800" spc="-65" dirty="0">
                <a:solidFill>
                  <a:srgbClr val="2D384F"/>
                </a:solidFill>
                <a:latin typeface="Arial Narrow"/>
                <a:cs typeface="Arial Narrow"/>
              </a:rPr>
              <a:t>1945.</a:t>
            </a:r>
            <a:r>
              <a:rPr sz="2800" spc="-14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2800" spc="150" dirty="0">
                <a:solidFill>
                  <a:srgbClr val="2D384F"/>
                </a:solidFill>
                <a:latin typeface="Arial Narrow"/>
                <a:cs typeface="Arial Narrow"/>
              </a:rPr>
              <a:t>do</a:t>
            </a:r>
            <a:r>
              <a:rPr sz="2800" spc="-14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2800" spc="95" dirty="0">
                <a:solidFill>
                  <a:srgbClr val="2D384F"/>
                </a:solidFill>
                <a:latin typeface="Arial Narrow"/>
                <a:cs typeface="Arial Narrow"/>
              </a:rPr>
              <a:t>kraja </a:t>
            </a:r>
            <a:r>
              <a:rPr sz="2800" spc="90" dirty="0">
                <a:solidFill>
                  <a:srgbClr val="2D384F"/>
                </a:solidFill>
                <a:latin typeface="Arial Narrow"/>
                <a:cs typeface="Arial Narrow"/>
              </a:rPr>
              <a:t>svibnja</a:t>
            </a:r>
            <a:r>
              <a:rPr sz="2800" spc="-12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2800" spc="-35" dirty="0">
                <a:solidFill>
                  <a:srgbClr val="2D384F"/>
                </a:solidFill>
                <a:latin typeface="Arial Narrow"/>
                <a:cs typeface="Arial Narrow"/>
              </a:rPr>
              <a:t>1948.</a:t>
            </a:r>
            <a:r>
              <a:rPr sz="2800" spc="-114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2800" spc="95" dirty="0">
                <a:solidFill>
                  <a:srgbClr val="2D384F"/>
                </a:solidFill>
                <a:latin typeface="Arial Narrow"/>
                <a:cs typeface="Arial Narrow"/>
              </a:rPr>
              <a:t>godine.</a:t>
            </a:r>
            <a:endParaRPr sz="2800">
              <a:latin typeface="Arial Narrow"/>
              <a:cs typeface="Arial Narrow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6178397" y="678012"/>
            <a:ext cx="5519420" cy="398780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 marR="5080">
              <a:lnSpc>
                <a:spcPct val="116100"/>
              </a:lnSpc>
              <a:spcBef>
                <a:spcPts val="90"/>
              </a:spcBef>
            </a:pPr>
            <a:r>
              <a:rPr sz="2800" b="1" spc="-50" dirty="0">
                <a:solidFill>
                  <a:srgbClr val="2D384F"/>
                </a:solidFill>
                <a:latin typeface="Arial Narrow"/>
                <a:cs typeface="Arial Narrow"/>
              </a:rPr>
              <a:t>Proces</a:t>
            </a:r>
            <a:r>
              <a:rPr sz="2800" b="1" spc="-6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2800" b="1" dirty="0">
                <a:solidFill>
                  <a:srgbClr val="2D384F"/>
                </a:solidFill>
                <a:latin typeface="Arial Narrow"/>
                <a:cs typeface="Arial Narrow"/>
              </a:rPr>
              <a:t>političkog,</a:t>
            </a:r>
            <a:r>
              <a:rPr sz="2800" b="1" spc="-5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2800" b="1" spc="75" dirty="0">
                <a:solidFill>
                  <a:srgbClr val="2D384F"/>
                </a:solidFill>
                <a:latin typeface="Arial Narrow"/>
                <a:cs typeface="Arial Narrow"/>
              </a:rPr>
              <a:t>kulturnog</a:t>
            </a:r>
            <a:r>
              <a:rPr sz="2800" b="1" spc="-5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2800" b="1" spc="45" dirty="0">
                <a:solidFill>
                  <a:srgbClr val="2D384F"/>
                </a:solidFill>
                <a:latin typeface="Arial Narrow"/>
                <a:cs typeface="Arial Narrow"/>
              </a:rPr>
              <a:t>i </a:t>
            </a:r>
            <a:r>
              <a:rPr sz="2800" b="1" dirty="0">
                <a:solidFill>
                  <a:srgbClr val="2D384F"/>
                </a:solidFill>
                <a:latin typeface="Arial Narrow"/>
                <a:cs typeface="Arial Narrow"/>
              </a:rPr>
              <a:t>ideološkog</a:t>
            </a:r>
            <a:r>
              <a:rPr sz="2800" b="1" spc="-5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2800" b="1" spc="60" dirty="0">
                <a:solidFill>
                  <a:srgbClr val="2D384F"/>
                </a:solidFill>
                <a:latin typeface="Arial Narrow"/>
                <a:cs typeface="Arial Narrow"/>
              </a:rPr>
              <a:t>oblikovanja</a:t>
            </a:r>
            <a:r>
              <a:rPr sz="2800" b="1" spc="-5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2800" b="1" dirty="0">
                <a:solidFill>
                  <a:srgbClr val="2D384F"/>
                </a:solidFill>
                <a:latin typeface="Arial Narrow"/>
                <a:cs typeface="Arial Narrow"/>
              </a:rPr>
              <a:t>društva</a:t>
            </a:r>
            <a:r>
              <a:rPr sz="2800" b="1" spc="-5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2800" b="1" spc="90" dirty="0">
                <a:solidFill>
                  <a:srgbClr val="2D384F"/>
                </a:solidFill>
                <a:latin typeface="Arial Narrow"/>
                <a:cs typeface="Arial Narrow"/>
              </a:rPr>
              <a:t>prema </a:t>
            </a:r>
            <a:r>
              <a:rPr sz="2800" b="1" dirty="0">
                <a:solidFill>
                  <a:srgbClr val="2D384F"/>
                </a:solidFill>
                <a:latin typeface="Arial Narrow"/>
                <a:cs typeface="Arial Narrow"/>
              </a:rPr>
              <a:t>obrascima</a:t>
            </a:r>
            <a:r>
              <a:rPr sz="2800" b="1" spc="-12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2800" b="1" dirty="0">
                <a:solidFill>
                  <a:srgbClr val="2D384F"/>
                </a:solidFill>
                <a:latin typeface="Arial Narrow"/>
                <a:cs typeface="Arial Narrow"/>
              </a:rPr>
              <a:t>Sovjetskog</a:t>
            </a:r>
            <a:r>
              <a:rPr sz="2800" b="1" spc="-114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2800" b="1" dirty="0">
                <a:solidFill>
                  <a:srgbClr val="2D384F"/>
                </a:solidFill>
                <a:latin typeface="Arial Narrow"/>
                <a:cs typeface="Arial Narrow"/>
              </a:rPr>
              <a:t>Saveza,</a:t>
            </a:r>
            <a:r>
              <a:rPr sz="2800" b="1" spc="-114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2800" b="1" spc="70" dirty="0">
                <a:solidFill>
                  <a:srgbClr val="2D384F"/>
                </a:solidFill>
                <a:latin typeface="Arial Narrow"/>
                <a:cs typeface="Arial Narrow"/>
              </a:rPr>
              <a:t>u</a:t>
            </a:r>
            <a:r>
              <a:rPr sz="2800" b="1" spc="-12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2800" b="1" spc="95" dirty="0">
                <a:solidFill>
                  <a:srgbClr val="2D384F"/>
                </a:solidFill>
                <a:latin typeface="Arial Narrow"/>
                <a:cs typeface="Arial Narrow"/>
              </a:rPr>
              <a:t>kojem </a:t>
            </a:r>
            <a:r>
              <a:rPr sz="2800" b="1" spc="114" dirty="0">
                <a:solidFill>
                  <a:srgbClr val="2D384F"/>
                </a:solidFill>
                <a:latin typeface="Arial Narrow"/>
                <a:cs typeface="Arial Narrow"/>
              </a:rPr>
              <a:t>mediji</a:t>
            </a:r>
            <a:r>
              <a:rPr sz="2800" b="1" spc="-20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2800" b="1" spc="95" dirty="0">
                <a:solidFill>
                  <a:srgbClr val="2D384F"/>
                </a:solidFill>
                <a:latin typeface="Arial Narrow"/>
                <a:cs typeface="Arial Narrow"/>
              </a:rPr>
              <a:t>i</a:t>
            </a:r>
            <a:r>
              <a:rPr sz="2800" b="1" spc="-20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2800" b="1" spc="90" dirty="0">
                <a:solidFill>
                  <a:srgbClr val="2D384F"/>
                </a:solidFill>
                <a:latin typeface="Arial Narrow"/>
                <a:cs typeface="Arial Narrow"/>
              </a:rPr>
              <a:t>kulturne</a:t>
            </a:r>
            <a:r>
              <a:rPr sz="2800" b="1" spc="-20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2800" b="1" spc="55" dirty="0">
                <a:solidFill>
                  <a:srgbClr val="2D384F"/>
                </a:solidFill>
                <a:latin typeface="Arial Narrow"/>
                <a:cs typeface="Arial Narrow"/>
              </a:rPr>
              <a:t>institucije</a:t>
            </a:r>
            <a:r>
              <a:rPr sz="2800" b="1" spc="-20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2800" b="1" spc="70" dirty="0">
                <a:solidFill>
                  <a:srgbClr val="2D384F"/>
                </a:solidFill>
                <a:latin typeface="Arial Narrow"/>
                <a:cs typeface="Arial Narrow"/>
              </a:rPr>
              <a:t>ne</a:t>
            </a:r>
            <a:r>
              <a:rPr sz="2800" b="1" spc="-19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2800" b="1" spc="85" dirty="0">
                <a:solidFill>
                  <a:srgbClr val="2D384F"/>
                </a:solidFill>
                <a:latin typeface="Arial Narrow"/>
                <a:cs typeface="Arial Narrow"/>
              </a:rPr>
              <a:t>djeluju </a:t>
            </a:r>
            <a:r>
              <a:rPr sz="2800" b="1" dirty="0">
                <a:solidFill>
                  <a:srgbClr val="2D384F"/>
                </a:solidFill>
                <a:latin typeface="Arial Narrow"/>
                <a:cs typeface="Arial Narrow"/>
              </a:rPr>
              <a:t>samo</a:t>
            </a:r>
            <a:r>
              <a:rPr sz="2800" b="1" spc="-11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2800" b="1" spc="55" dirty="0">
                <a:solidFill>
                  <a:srgbClr val="2D384F"/>
                </a:solidFill>
                <a:latin typeface="Arial Narrow"/>
                <a:cs typeface="Arial Narrow"/>
              </a:rPr>
              <a:t>kao</a:t>
            </a:r>
            <a:r>
              <a:rPr sz="2800" b="1" spc="-10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2800" b="1" spc="50" dirty="0">
                <a:solidFill>
                  <a:srgbClr val="2D384F"/>
                </a:solidFill>
                <a:latin typeface="Arial Narrow"/>
                <a:cs typeface="Arial Narrow"/>
              </a:rPr>
              <a:t>odraz</a:t>
            </a:r>
            <a:r>
              <a:rPr sz="2800" b="1" spc="-11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2800" b="1" dirty="0">
                <a:solidFill>
                  <a:srgbClr val="2D384F"/>
                </a:solidFill>
                <a:latin typeface="Arial Narrow"/>
                <a:cs typeface="Arial Narrow"/>
              </a:rPr>
              <a:t>stvarnosti,</a:t>
            </a:r>
            <a:r>
              <a:rPr sz="2800" b="1" spc="-10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2800" b="1" dirty="0">
                <a:solidFill>
                  <a:srgbClr val="2D384F"/>
                </a:solidFill>
                <a:latin typeface="Arial Narrow"/>
                <a:cs typeface="Arial Narrow"/>
              </a:rPr>
              <a:t>nego</a:t>
            </a:r>
            <a:r>
              <a:rPr sz="2800" b="1" spc="-10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2800" b="1" spc="30" dirty="0">
                <a:solidFill>
                  <a:srgbClr val="2D384F"/>
                </a:solidFill>
                <a:latin typeface="Arial Narrow"/>
                <a:cs typeface="Arial Narrow"/>
              </a:rPr>
              <a:t>kao </a:t>
            </a:r>
            <a:r>
              <a:rPr sz="2800" b="1" spc="85" dirty="0">
                <a:solidFill>
                  <a:srgbClr val="2D384F"/>
                </a:solidFill>
                <a:latin typeface="Arial Narrow"/>
                <a:cs typeface="Arial Narrow"/>
              </a:rPr>
              <a:t>aktivni</a:t>
            </a:r>
            <a:r>
              <a:rPr sz="2800" b="1" spc="-204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2800" b="1" spc="90" dirty="0">
                <a:solidFill>
                  <a:srgbClr val="2D384F"/>
                </a:solidFill>
                <a:latin typeface="Arial Narrow"/>
                <a:cs typeface="Arial Narrow"/>
              </a:rPr>
              <a:t>instrumenti</a:t>
            </a:r>
            <a:r>
              <a:rPr sz="2800" b="1" spc="-204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2800" b="1" spc="50" dirty="0">
                <a:solidFill>
                  <a:srgbClr val="2D384F"/>
                </a:solidFill>
                <a:latin typeface="Arial Narrow"/>
                <a:cs typeface="Arial Narrow"/>
              </a:rPr>
              <a:t>(pre)oblikovanja </a:t>
            </a:r>
            <a:r>
              <a:rPr sz="2800" b="1" dirty="0">
                <a:solidFill>
                  <a:srgbClr val="2D384F"/>
                </a:solidFill>
                <a:latin typeface="Arial Narrow"/>
                <a:cs typeface="Arial Narrow"/>
              </a:rPr>
              <a:t>javnog</a:t>
            </a:r>
            <a:r>
              <a:rPr sz="2800" b="1" spc="-114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2800" b="1" spc="55" dirty="0">
                <a:solidFill>
                  <a:srgbClr val="2D384F"/>
                </a:solidFill>
                <a:latin typeface="Arial Narrow"/>
                <a:cs typeface="Arial Narrow"/>
              </a:rPr>
              <a:t>života</a:t>
            </a:r>
            <a:r>
              <a:rPr sz="2800" b="1" spc="-114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2800" b="1" spc="95" dirty="0">
                <a:solidFill>
                  <a:srgbClr val="2D384F"/>
                </a:solidFill>
                <a:latin typeface="Arial Narrow"/>
                <a:cs typeface="Arial Narrow"/>
              </a:rPr>
              <a:t>i</a:t>
            </a:r>
            <a:r>
              <a:rPr sz="2800" b="1" spc="-114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2800" b="1" spc="60" dirty="0">
                <a:solidFill>
                  <a:srgbClr val="2D384F"/>
                </a:solidFill>
                <a:latin typeface="Arial Narrow"/>
                <a:cs typeface="Arial Narrow"/>
              </a:rPr>
              <a:t>usmjeravanja </a:t>
            </a:r>
            <a:r>
              <a:rPr sz="2800" b="1" spc="70" dirty="0">
                <a:solidFill>
                  <a:srgbClr val="2D384F"/>
                </a:solidFill>
                <a:latin typeface="Arial Narrow"/>
                <a:cs typeface="Arial Narrow"/>
              </a:rPr>
              <a:t>kolektivne</a:t>
            </a:r>
            <a:r>
              <a:rPr sz="2800" b="1" spc="-18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2800" b="1" spc="-10" dirty="0">
                <a:solidFill>
                  <a:srgbClr val="2D384F"/>
                </a:solidFill>
                <a:latin typeface="Arial Narrow"/>
                <a:cs typeface="Arial Narrow"/>
              </a:rPr>
              <a:t>svijesti.</a:t>
            </a:r>
            <a:endParaRPr sz="2800">
              <a:latin typeface="Arial Narrow"/>
              <a:cs typeface="Arial Narrow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2937447" y="7479542"/>
            <a:ext cx="7613650" cy="200660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 marR="5080">
              <a:lnSpc>
                <a:spcPct val="116100"/>
              </a:lnSpc>
              <a:spcBef>
                <a:spcPts val="90"/>
              </a:spcBef>
            </a:pPr>
            <a:r>
              <a:rPr sz="2800" i="1" spc="-20" dirty="0">
                <a:solidFill>
                  <a:srgbClr val="2D384F"/>
                </a:solidFill>
                <a:latin typeface="Arial Narrow"/>
                <a:cs typeface="Arial Narrow"/>
              </a:rPr>
              <a:t>Vjesnik</a:t>
            </a:r>
            <a:r>
              <a:rPr sz="2800" i="1" spc="-21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2800" spc="105" dirty="0">
                <a:solidFill>
                  <a:srgbClr val="2D384F"/>
                </a:solidFill>
                <a:latin typeface="Arial Narrow"/>
                <a:cs typeface="Arial Narrow"/>
              </a:rPr>
              <a:t>-</a:t>
            </a:r>
            <a:r>
              <a:rPr sz="2800" spc="-15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2800" spc="114" dirty="0">
                <a:solidFill>
                  <a:srgbClr val="2D384F"/>
                </a:solidFill>
                <a:latin typeface="Arial Narrow"/>
                <a:cs typeface="Arial Narrow"/>
              </a:rPr>
              <a:t>najrasprostranjeniji</a:t>
            </a:r>
            <a:r>
              <a:rPr sz="2800" spc="-15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2800" spc="120" dirty="0">
                <a:solidFill>
                  <a:srgbClr val="2D384F"/>
                </a:solidFill>
                <a:latin typeface="Arial Narrow"/>
                <a:cs typeface="Arial Narrow"/>
              </a:rPr>
              <a:t>list</a:t>
            </a:r>
            <a:r>
              <a:rPr sz="2800" spc="-15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2800" spc="165" dirty="0">
                <a:solidFill>
                  <a:srgbClr val="2D384F"/>
                </a:solidFill>
                <a:latin typeface="Arial Narrow"/>
                <a:cs typeface="Arial Narrow"/>
              </a:rPr>
              <a:t>u</a:t>
            </a:r>
            <a:r>
              <a:rPr sz="2800" spc="-15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2800" spc="120" dirty="0">
                <a:solidFill>
                  <a:srgbClr val="2D384F"/>
                </a:solidFill>
                <a:latin typeface="Arial Narrow"/>
                <a:cs typeface="Arial Narrow"/>
              </a:rPr>
              <a:t>Hrvatskoj</a:t>
            </a:r>
            <a:r>
              <a:rPr sz="2800" spc="-15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2800" spc="114" dirty="0">
                <a:solidFill>
                  <a:srgbClr val="2D384F"/>
                </a:solidFill>
                <a:latin typeface="Arial Narrow"/>
                <a:cs typeface="Arial Narrow"/>
              </a:rPr>
              <a:t>u </a:t>
            </a:r>
            <a:r>
              <a:rPr sz="2800" spc="120" dirty="0">
                <a:solidFill>
                  <a:srgbClr val="2D384F"/>
                </a:solidFill>
                <a:latin typeface="Arial Narrow"/>
                <a:cs typeface="Arial Narrow"/>
              </a:rPr>
              <a:t>navedenom</a:t>
            </a:r>
            <a:r>
              <a:rPr sz="2800" spc="-17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2800" spc="120" dirty="0">
                <a:solidFill>
                  <a:srgbClr val="2D384F"/>
                </a:solidFill>
                <a:latin typeface="Arial Narrow"/>
                <a:cs typeface="Arial Narrow"/>
              </a:rPr>
              <a:t>razdoblju,</a:t>
            </a:r>
            <a:r>
              <a:rPr sz="2800" spc="-16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2800" spc="150" dirty="0">
                <a:solidFill>
                  <a:srgbClr val="2D384F"/>
                </a:solidFill>
                <a:latin typeface="Arial Narrow"/>
                <a:cs typeface="Arial Narrow"/>
              </a:rPr>
              <a:t>bio</a:t>
            </a:r>
            <a:r>
              <a:rPr sz="2800" spc="-17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2800" spc="125" dirty="0">
                <a:solidFill>
                  <a:srgbClr val="2D384F"/>
                </a:solidFill>
                <a:latin typeface="Arial Narrow"/>
                <a:cs typeface="Arial Narrow"/>
              </a:rPr>
              <a:t>je</a:t>
            </a:r>
            <a:r>
              <a:rPr sz="2800" spc="-16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2800" spc="90" dirty="0">
                <a:solidFill>
                  <a:srgbClr val="2D384F"/>
                </a:solidFill>
                <a:latin typeface="Arial Narrow"/>
                <a:cs typeface="Arial Narrow"/>
              </a:rPr>
              <a:t>službeno</a:t>
            </a:r>
            <a:r>
              <a:rPr sz="2800" spc="-16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2800" spc="90" dirty="0">
                <a:solidFill>
                  <a:srgbClr val="2D384F"/>
                </a:solidFill>
                <a:latin typeface="Arial Narrow"/>
                <a:cs typeface="Arial Narrow"/>
              </a:rPr>
              <a:t>glasilo</a:t>
            </a:r>
            <a:r>
              <a:rPr sz="2800" spc="-17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2800" spc="120" dirty="0">
                <a:solidFill>
                  <a:srgbClr val="2D384F"/>
                </a:solidFill>
                <a:latin typeface="Arial Narrow"/>
                <a:cs typeface="Arial Narrow"/>
              </a:rPr>
              <a:t>Narodne </a:t>
            </a:r>
            <a:r>
              <a:rPr sz="2800" spc="150" dirty="0">
                <a:solidFill>
                  <a:srgbClr val="2D384F"/>
                </a:solidFill>
                <a:latin typeface="Arial Narrow"/>
                <a:cs typeface="Arial Narrow"/>
              </a:rPr>
              <a:t>fronte</a:t>
            </a:r>
            <a:r>
              <a:rPr sz="2800" spc="-16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2800" spc="140" dirty="0">
                <a:solidFill>
                  <a:srgbClr val="2D384F"/>
                </a:solidFill>
                <a:latin typeface="Arial Narrow"/>
                <a:cs typeface="Arial Narrow"/>
              </a:rPr>
              <a:t>te</a:t>
            </a:r>
            <a:r>
              <a:rPr sz="2800" spc="-16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2800" spc="125" dirty="0">
                <a:solidFill>
                  <a:srgbClr val="2D384F"/>
                </a:solidFill>
                <a:latin typeface="Arial Narrow"/>
                <a:cs typeface="Arial Narrow"/>
              </a:rPr>
              <a:t>je</a:t>
            </a:r>
            <a:r>
              <a:rPr sz="2800" spc="-16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2800" spc="95" dirty="0">
                <a:solidFill>
                  <a:srgbClr val="2D384F"/>
                </a:solidFill>
                <a:latin typeface="Arial Narrow"/>
                <a:cs typeface="Arial Narrow"/>
              </a:rPr>
              <a:t>kroz</a:t>
            </a:r>
            <a:r>
              <a:rPr sz="2800" spc="-16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2800" spc="80" dirty="0">
                <a:solidFill>
                  <a:srgbClr val="2D384F"/>
                </a:solidFill>
                <a:latin typeface="Arial Narrow"/>
                <a:cs typeface="Arial Narrow"/>
              </a:rPr>
              <a:t>izvještaje,</a:t>
            </a:r>
            <a:r>
              <a:rPr sz="2800" spc="-16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2800" spc="85" dirty="0">
                <a:solidFill>
                  <a:srgbClr val="2D384F"/>
                </a:solidFill>
                <a:latin typeface="Arial Narrow"/>
                <a:cs typeface="Arial Narrow"/>
              </a:rPr>
              <a:t>reportaže,</a:t>
            </a:r>
            <a:r>
              <a:rPr sz="2800" spc="-16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2800" spc="95" dirty="0">
                <a:solidFill>
                  <a:srgbClr val="2D384F"/>
                </a:solidFill>
                <a:latin typeface="Arial Narrow"/>
                <a:cs typeface="Arial Narrow"/>
              </a:rPr>
              <a:t>vijesti,</a:t>
            </a:r>
            <a:r>
              <a:rPr sz="2800" spc="-16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2800" spc="145" dirty="0">
                <a:solidFill>
                  <a:srgbClr val="2D384F"/>
                </a:solidFill>
                <a:latin typeface="Arial Narrow"/>
                <a:cs typeface="Arial Narrow"/>
              </a:rPr>
              <a:t>kritike</a:t>
            </a:r>
            <a:r>
              <a:rPr sz="2800" spc="-16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2800" spc="114" dirty="0">
                <a:solidFill>
                  <a:srgbClr val="2D384F"/>
                </a:solidFill>
                <a:latin typeface="Arial Narrow"/>
                <a:cs typeface="Arial Narrow"/>
              </a:rPr>
              <a:t>i </a:t>
            </a:r>
            <a:r>
              <a:rPr sz="2800" spc="70" dirty="0">
                <a:solidFill>
                  <a:srgbClr val="2D384F"/>
                </a:solidFill>
                <a:latin typeface="Arial Narrow"/>
                <a:cs typeface="Arial Narrow"/>
              </a:rPr>
              <a:t>oglasne</a:t>
            </a:r>
            <a:r>
              <a:rPr sz="2800" spc="-16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2800" spc="135" dirty="0">
                <a:solidFill>
                  <a:srgbClr val="2D384F"/>
                </a:solidFill>
                <a:latin typeface="Arial Narrow"/>
                <a:cs typeface="Arial Narrow"/>
              </a:rPr>
              <a:t>kampanje</a:t>
            </a:r>
            <a:r>
              <a:rPr sz="2800" spc="-16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2800" spc="114" dirty="0">
                <a:solidFill>
                  <a:srgbClr val="2D384F"/>
                </a:solidFill>
                <a:latin typeface="Arial Narrow"/>
                <a:cs typeface="Arial Narrow"/>
              </a:rPr>
              <a:t>oblikovao</a:t>
            </a:r>
            <a:r>
              <a:rPr sz="2800" spc="-16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2800" spc="125" dirty="0">
                <a:solidFill>
                  <a:srgbClr val="2D384F"/>
                </a:solidFill>
                <a:latin typeface="Arial Narrow"/>
                <a:cs typeface="Arial Narrow"/>
              </a:rPr>
              <a:t>javni</a:t>
            </a:r>
            <a:r>
              <a:rPr sz="2800" spc="-16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2800" spc="165" dirty="0">
                <a:solidFill>
                  <a:srgbClr val="2D384F"/>
                </a:solidFill>
                <a:latin typeface="Arial Narrow"/>
                <a:cs typeface="Arial Narrow"/>
              </a:rPr>
              <a:t>i</a:t>
            </a:r>
            <a:r>
              <a:rPr sz="2800" spc="-16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2800" spc="170" dirty="0">
                <a:solidFill>
                  <a:srgbClr val="2D384F"/>
                </a:solidFill>
                <a:latin typeface="Arial Narrow"/>
                <a:cs typeface="Arial Narrow"/>
              </a:rPr>
              <a:t>kulturni</a:t>
            </a:r>
            <a:r>
              <a:rPr sz="2800" spc="-16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2800" spc="85" dirty="0">
                <a:solidFill>
                  <a:srgbClr val="2D384F"/>
                </a:solidFill>
                <a:latin typeface="Arial Narrow"/>
                <a:cs typeface="Arial Narrow"/>
              </a:rPr>
              <a:t>život.</a:t>
            </a:r>
            <a:endParaRPr sz="2800">
              <a:latin typeface="Arial Narrow"/>
              <a:cs typeface="Arial Narrow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016000" y="996778"/>
            <a:ext cx="8828405" cy="1943100"/>
          </a:xfrm>
          <a:prstGeom prst="rect">
            <a:avLst/>
          </a:prstGeom>
        </p:spPr>
        <p:txBody>
          <a:bodyPr vert="horz" wrap="square" lIns="0" tIns="38100" rIns="0" bIns="0" rtlCol="0">
            <a:spAutoFit/>
          </a:bodyPr>
          <a:lstStyle/>
          <a:p>
            <a:pPr marL="12700" marR="5080">
              <a:lnSpc>
                <a:spcPts val="7500"/>
              </a:lnSpc>
              <a:spcBef>
                <a:spcPts val="300"/>
              </a:spcBef>
            </a:pPr>
            <a:r>
              <a:rPr spc="-600" dirty="0"/>
              <a:t>AGITPROP</a:t>
            </a:r>
            <a:r>
              <a:rPr spc="-75" dirty="0"/>
              <a:t> </a:t>
            </a:r>
            <a:r>
              <a:rPr dirty="0"/>
              <a:t>I</a:t>
            </a:r>
            <a:r>
              <a:rPr spc="-295" dirty="0"/>
              <a:t> </a:t>
            </a:r>
            <a:r>
              <a:rPr spc="-505" dirty="0"/>
              <a:t>POSLJEDICE </a:t>
            </a:r>
            <a:r>
              <a:rPr spc="-625" dirty="0"/>
              <a:t>ZA</a:t>
            </a:r>
            <a:r>
              <a:rPr spc="-60" dirty="0"/>
              <a:t> </a:t>
            </a:r>
            <a:r>
              <a:rPr spc="-560" dirty="0"/>
              <a:t>MEDIJSKI</a:t>
            </a:r>
            <a:r>
              <a:rPr spc="-55" dirty="0"/>
              <a:t> </a:t>
            </a:r>
            <a:r>
              <a:rPr spc="-765" dirty="0"/>
              <a:t>SUSTAV</a:t>
            </a: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485900" y="3868323"/>
            <a:ext cx="114300" cy="114300"/>
          </a:xfrm>
          <a:prstGeom prst="rect">
            <a:avLst/>
          </a:prstGeom>
        </p:spPr>
      </p:pic>
      <p:pic>
        <p:nvPicPr>
          <p:cNvPr id="4" name="object 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485900" y="4487448"/>
            <a:ext cx="114300" cy="114300"/>
          </a:xfrm>
          <a:prstGeom prst="rect">
            <a:avLst/>
          </a:prstGeom>
        </p:spPr>
      </p:pic>
      <p:pic>
        <p:nvPicPr>
          <p:cNvPr id="5" name="object 5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485900" y="5106573"/>
            <a:ext cx="114300" cy="114300"/>
          </a:xfrm>
          <a:prstGeom prst="rect">
            <a:avLst/>
          </a:prstGeom>
        </p:spPr>
      </p:pic>
      <p:pic>
        <p:nvPicPr>
          <p:cNvPr id="6" name="object 6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485900" y="5725698"/>
            <a:ext cx="114300" cy="114300"/>
          </a:xfrm>
          <a:prstGeom prst="rect">
            <a:avLst/>
          </a:prstGeom>
        </p:spPr>
      </p:pic>
      <p:pic>
        <p:nvPicPr>
          <p:cNvPr id="7" name="object 7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485900" y="6344823"/>
            <a:ext cx="114300" cy="114300"/>
          </a:xfrm>
          <a:prstGeom prst="rect">
            <a:avLst/>
          </a:prstGeom>
        </p:spPr>
      </p:pic>
      <p:pic>
        <p:nvPicPr>
          <p:cNvPr id="8" name="object 8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485900" y="6963948"/>
            <a:ext cx="114300" cy="114300"/>
          </a:xfrm>
          <a:prstGeom prst="rect">
            <a:avLst/>
          </a:prstGeom>
        </p:spPr>
      </p:pic>
      <p:sp>
        <p:nvSpPr>
          <p:cNvPr id="9" name="object 9"/>
          <p:cNvSpPr txBox="1"/>
          <p:nvPr/>
        </p:nvSpPr>
        <p:spPr>
          <a:xfrm>
            <a:off x="1771600" y="3496835"/>
            <a:ext cx="15612110" cy="435927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16100"/>
              </a:lnSpc>
              <a:spcBef>
                <a:spcPts val="95"/>
              </a:spcBef>
            </a:pPr>
            <a:r>
              <a:rPr sz="3500" b="1" spc="60" dirty="0">
                <a:solidFill>
                  <a:srgbClr val="2D384F"/>
                </a:solidFill>
                <a:latin typeface="Arial Narrow"/>
                <a:cs typeface="Arial Narrow"/>
              </a:rPr>
              <a:t>Agitprop</a:t>
            </a:r>
            <a:r>
              <a:rPr sz="3500" b="1" spc="-25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500" b="1" dirty="0">
                <a:solidFill>
                  <a:srgbClr val="2D384F"/>
                </a:solidFill>
                <a:latin typeface="Arial Narrow"/>
                <a:cs typeface="Arial Narrow"/>
              </a:rPr>
              <a:t>(od</a:t>
            </a:r>
            <a:r>
              <a:rPr sz="3500" b="1" spc="-24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500" b="1" spc="100" dirty="0">
                <a:solidFill>
                  <a:srgbClr val="2D384F"/>
                </a:solidFill>
                <a:latin typeface="Arial Narrow"/>
                <a:cs typeface="Arial Narrow"/>
              </a:rPr>
              <a:t>lipnja</a:t>
            </a:r>
            <a:r>
              <a:rPr sz="3500" b="1" spc="-25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500" b="1" spc="-25" dirty="0">
                <a:solidFill>
                  <a:srgbClr val="2D384F"/>
                </a:solidFill>
                <a:latin typeface="Arial Narrow"/>
                <a:cs typeface="Arial Narrow"/>
              </a:rPr>
              <a:t>1945.)</a:t>
            </a:r>
            <a:r>
              <a:rPr sz="3500" spc="-25" dirty="0">
                <a:solidFill>
                  <a:srgbClr val="2D384F"/>
                </a:solidFill>
                <a:latin typeface="Arial Narrow"/>
                <a:cs typeface="Arial Narrow"/>
              </a:rPr>
              <a:t>:</a:t>
            </a:r>
            <a:r>
              <a:rPr sz="3500" spc="-20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500" spc="110" dirty="0">
                <a:solidFill>
                  <a:srgbClr val="2D384F"/>
                </a:solidFill>
                <a:latin typeface="Arial Narrow"/>
                <a:cs typeface="Arial Narrow"/>
              </a:rPr>
              <a:t>sektori</a:t>
            </a:r>
            <a:r>
              <a:rPr sz="3500" spc="-20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500" dirty="0">
                <a:solidFill>
                  <a:srgbClr val="2D384F"/>
                </a:solidFill>
                <a:latin typeface="Arial Narrow"/>
                <a:cs typeface="Arial Narrow"/>
              </a:rPr>
              <a:t>za</a:t>
            </a:r>
            <a:r>
              <a:rPr sz="3500" spc="-20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500" spc="85" dirty="0">
                <a:solidFill>
                  <a:srgbClr val="2D384F"/>
                </a:solidFill>
                <a:latin typeface="Arial Narrow"/>
                <a:cs typeface="Arial Narrow"/>
              </a:rPr>
              <a:t>tisak,</a:t>
            </a:r>
            <a:r>
              <a:rPr sz="3500" spc="-20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500" spc="170" dirty="0">
                <a:solidFill>
                  <a:srgbClr val="2D384F"/>
                </a:solidFill>
                <a:latin typeface="Arial Narrow"/>
                <a:cs typeface="Arial Narrow"/>
              </a:rPr>
              <a:t>kulturu,</a:t>
            </a:r>
            <a:r>
              <a:rPr sz="3500" spc="-19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500" spc="90" dirty="0">
                <a:solidFill>
                  <a:srgbClr val="2D384F"/>
                </a:solidFill>
                <a:latin typeface="Arial Narrow"/>
                <a:cs typeface="Arial Narrow"/>
              </a:rPr>
              <a:t>obrazovanje;</a:t>
            </a:r>
            <a:r>
              <a:rPr sz="3500" spc="-20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500" spc="110" dirty="0">
                <a:solidFill>
                  <a:srgbClr val="2D384F"/>
                </a:solidFill>
                <a:latin typeface="Arial Narrow"/>
                <a:cs typeface="Arial Narrow"/>
              </a:rPr>
              <a:t>nadzor</a:t>
            </a:r>
            <a:r>
              <a:rPr sz="3500" spc="-20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500" spc="95" dirty="0">
                <a:solidFill>
                  <a:srgbClr val="2D384F"/>
                </a:solidFill>
                <a:latin typeface="Arial Narrow"/>
                <a:cs typeface="Arial Narrow"/>
              </a:rPr>
              <a:t>kadrova</a:t>
            </a:r>
            <a:r>
              <a:rPr sz="3500" spc="-20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500" spc="200" dirty="0">
                <a:solidFill>
                  <a:srgbClr val="2D384F"/>
                </a:solidFill>
                <a:latin typeface="Arial Narrow"/>
                <a:cs typeface="Arial Narrow"/>
              </a:rPr>
              <a:t>i</a:t>
            </a:r>
            <a:r>
              <a:rPr sz="3500" spc="-20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500" spc="50" dirty="0">
                <a:solidFill>
                  <a:srgbClr val="2D384F"/>
                </a:solidFill>
                <a:latin typeface="Arial Narrow"/>
                <a:cs typeface="Arial Narrow"/>
              </a:rPr>
              <a:t>sadržaja. </a:t>
            </a:r>
            <a:r>
              <a:rPr sz="3500" spc="85" dirty="0">
                <a:solidFill>
                  <a:srgbClr val="2D384F"/>
                </a:solidFill>
                <a:latin typeface="Arial Narrow"/>
                <a:cs typeface="Arial Narrow"/>
              </a:rPr>
              <a:t>Ideološka</a:t>
            </a:r>
            <a:r>
              <a:rPr sz="3500" spc="-21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500" spc="135" dirty="0">
                <a:solidFill>
                  <a:srgbClr val="2D384F"/>
                </a:solidFill>
                <a:latin typeface="Arial Narrow"/>
                <a:cs typeface="Arial Narrow"/>
              </a:rPr>
              <a:t>podobnost</a:t>
            </a:r>
            <a:r>
              <a:rPr sz="3500" spc="-21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500" spc="100" dirty="0">
                <a:solidFill>
                  <a:srgbClr val="2D384F"/>
                </a:solidFill>
                <a:latin typeface="Arial Narrow"/>
                <a:cs typeface="Arial Narrow"/>
              </a:rPr>
              <a:t>važnija</a:t>
            </a:r>
            <a:r>
              <a:rPr sz="3500" spc="-21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500" spc="155" dirty="0">
                <a:solidFill>
                  <a:srgbClr val="2D384F"/>
                </a:solidFill>
                <a:latin typeface="Arial Narrow"/>
                <a:cs typeface="Arial Narrow"/>
              </a:rPr>
              <a:t>od</a:t>
            </a:r>
            <a:r>
              <a:rPr sz="3500" spc="-21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500" spc="105" dirty="0">
                <a:solidFill>
                  <a:srgbClr val="2D384F"/>
                </a:solidFill>
                <a:latin typeface="Arial Narrow"/>
                <a:cs typeface="Arial Narrow"/>
              </a:rPr>
              <a:t>stručnosti</a:t>
            </a:r>
            <a:r>
              <a:rPr sz="3500" spc="-21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500" spc="-1714" dirty="0">
                <a:solidFill>
                  <a:srgbClr val="2D384F"/>
                </a:solidFill>
                <a:latin typeface="Arial Narrow"/>
                <a:cs typeface="Arial Narrow"/>
              </a:rPr>
              <a:t>→</a:t>
            </a:r>
            <a:r>
              <a:rPr sz="3500" spc="-21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500" spc="125" dirty="0">
                <a:solidFill>
                  <a:srgbClr val="2D384F"/>
                </a:solidFill>
                <a:latin typeface="Arial Narrow"/>
                <a:cs typeface="Arial Narrow"/>
              </a:rPr>
              <a:t>poticanje</a:t>
            </a:r>
            <a:r>
              <a:rPr sz="3500" spc="-204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500" b="1" spc="-10" dirty="0">
                <a:solidFill>
                  <a:srgbClr val="2D384F"/>
                </a:solidFill>
                <a:latin typeface="Arial Narrow"/>
                <a:cs typeface="Arial Narrow"/>
              </a:rPr>
              <a:t>autocenzure</a:t>
            </a:r>
            <a:r>
              <a:rPr sz="3500" spc="-10" dirty="0">
                <a:solidFill>
                  <a:srgbClr val="2D384F"/>
                </a:solidFill>
                <a:latin typeface="Arial Narrow"/>
                <a:cs typeface="Arial Narrow"/>
              </a:rPr>
              <a:t>.</a:t>
            </a:r>
            <a:endParaRPr sz="3500">
              <a:latin typeface="Arial Narrow"/>
              <a:cs typeface="Arial Narrow"/>
            </a:endParaRPr>
          </a:p>
          <a:p>
            <a:pPr marL="12700">
              <a:lnSpc>
                <a:spcPct val="100000"/>
              </a:lnSpc>
              <a:spcBef>
                <a:spcPts val="675"/>
              </a:spcBef>
            </a:pPr>
            <a:r>
              <a:rPr sz="3500" spc="120" dirty="0">
                <a:solidFill>
                  <a:srgbClr val="2D384F"/>
                </a:solidFill>
                <a:latin typeface="Arial Narrow"/>
                <a:cs typeface="Arial Narrow"/>
              </a:rPr>
              <a:t>Promocija</a:t>
            </a:r>
            <a:r>
              <a:rPr sz="3500" spc="-16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500" b="1" dirty="0">
                <a:solidFill>
                  <a:srgbClr val="2D384F"/>
                </a:solidFill>
                <a:latin typeface="Arial Narrow"/>
                <a:cs typeface="Arial Narrow"/>
              </a:rPr>
              <a:t>socrealizma</a:t>
            </a:r>
            <a:r>
              <a:rPr sz="3500" b="1" spc="-21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500" spc="175" dirty="0">
                <a:solidFill>
                  <a:srgbClr val="2D384F"/>
                </a:solidFill>
                <a:latin typeface="Arial Narrow"/>
                <a:cs typeface="Arial Narrow"/>
              </a:rPr>
              <a:t>u</a:t>
            </a:r>
            <a:r>
              <a:rPr sz="3500" spc="-16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500" spc="190" dirty="0">
                <a:solidFill>
                  <a:srgbClr val="2D384F"/>
                </a:solidFill>
                <a:latin typeface="Arial Narrow"/>
                <a:cs typeface="Arial Narrow"/>
              </a:rPr>
              <a:t>kulturi</a:t>
            </a:r>
            <a:r>
              <a:rPr sz="3500" spc="-16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500" spc="200" dirty="0">
                <a:solidFill>
                  <a:srgbClr val="2D384F"/>
                </a:solidFill>
                <a:latin typeface="Arial Narrow"/>
                <a:cs typeface="Arial Narrow"/>
              </a:rPr>
              <a:t>i</a:t>
            </a:r>
            <a:r>
              <a:rPr sz="3500" spc="-16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500" spc="175" dirty="0">
                <a:solidFill>
                  <a:srgbClr val="2D384F"/>
                </a:solidFill>
                <a:latin typeface="Arial Narrow"/>
                <a:cs typeface="Arial Narrow"/>
              </a:rPr>
              <a:t>medijima.</a:t>
            </a:r>
            <a:endParaRPr sz="3500">
              <a:latin typeface="Arial Narrow"/>
              <a:cs typeface="Arial Narrow"/>
            </a:endParaRPr>
          </a:p>
          <a:p>
            <a:pPr marL="12700" marR="116839">
              <a:lnSpc>
                <a:spcPts val="4880"/>
              </a:lnSpc>
              <a:spcBef>
                <a:spcPts val="80"/>
              </a:spcBef>
            </a:pPr>
            <a:r>
              <a:rPr sz="3500" spc="135" dirty="0">
                <a:solidFill>
                  <a:srgbClr val="2D384F"/>
                </a:solidFill>
                <a:latin typeface="Arial Narrow"/>
                <a:cs typeface="Arial Narrow"/>
              </a:rPr>
              <a:t>Do</a:t>
            </a:r>
            <a:r>
              <a:rPr sz="3500" spc="-20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500" spc="-60" dirty="0">
                <a:solidFill>
                  <a:srgbClr val="2D384F"/>
                </a:solidFill>
                <a:latin typeface="Arial Narrow"/>
                <a:cs typeface="Arial Narrow"/>
              </a:rPr>
              <a:t>1948.</a:t>
            </a:r>
            <a:r>
              <a:rPr sz="3500" spc="-20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500" dirty="0">
                <a:solidFill>
                  <a:srgbClr val="2D384F"/>
                </a:solidFill>
                <a:latin typeface="Arial Narrow"/>
                <a:cs typeface="Arial Narrow"/>
              </a:rPr>
              <a:t>svi</a:t>
            </a:r>
            <a:r>
              <a:rPr sz="3500" spc="-19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500" spc="130" dirty="0">
                <a:solidFill>
                  <a:srgbClr val="2D384F"/>
                </a:solidFill>
                <a:latin typeface="Arial Narrow"/>
                <a:cs typeface="Arial Narrow"/>
              </a:rPr>
              <a:t>tiskani</a:t>
            </a:r>
            <a:r>
              <a:rPr sz="3500" spc="-20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500" spc="210" dirty="0">
                <a:solidFill>
                  <a:srgbClr val="2D384F"/>
                </a:solidFill>
                <a:latin typeface="Arial Narrow"/>
                <a:cs typeface="Arial Narrow"/>
              </a:rPr>
              <a:t>mediji</a:t>
            </a:r>
            <a:r>
              <a:rPr sz="3500" spc="-20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500" spc="120" dirty="0">
                <a:solidFill>
                  <a:srgbClr val="2D384F"/>
                </a:solidFill>
                <a:latin typeface="Arial Narrow"/>
                <a:cs typeface="Arial Narrow"/>
              </a:rPr>
              <a:t>(osim</a:t>
            </a:r>
            <a:r>
              <a:rPr sz="3500" spc="-19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500" spc="135" dirty="0">
                <a:solidFill>
                  <a:srgbClr val="2D384F"/>
                </a:solidFill>
                <a:latin typeface="Arial Narrow"/>
                <a:cs typeface="Arial Narrow"/>
              </a:rPr>
              <a:t>jednog</a:t>
            </a:r>
            <a:r>
              <a:rPr sz="3500" spc="-20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500" spc="120" dirty="0">
                <a:solidFill>
                  <a:srgbClr val="2D384F"/>
                </a:solidFill>
                <a:latin typeface="Arial Narrow"/>
                <a:cs typeface="Arial Narrow"/>
              </a:rPr>
              <a:t>katoličkog</a:t>
            </a:r>
            <a:r>
              <a:rPr sz="3500" spc="-20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500" spc="114" dirty="0">
                <a:solidFill>
                  <a:srgbClr val="2D384F"/>
                </a:solidFill>
                <a:latin typeface="Arial Narrow"/>
                <a:cs typeface="Arial Narrow"/>
              </a:rPr>
              <a:t>lista)</a:t>
            </a:r>
            <a:r>
              <a:rPr sz="3500" spc="-19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500" spc="160" dirty="0">
                <a:solidFill>
                  <a:srgbClr val="2D384F"/>
                </a:solidFill>
                <a:latin typeface="Arial Narrow"/>
                <a:cs typeface="Arial Narrow"/>
              </a:rPr>
              <a:t>pod</a:t>
            </a:r>
            <a:r>
              <a:rPr sz="3500" spc="-20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500" spc="175" dirty="0">
                <a:solidFill>
                  <a:srgbClr val="2D384F"/>
                </a:solidFill>
                <a:latin typeface="Arial Narrow"/>
                <a:cs typeface="Arial Narrow"/>
              </a:rPr>
              <a:t>partijskim</a:t>
            </a:r>
            <a:r>
              <a:rPr sz="3500" spc="-20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500" spc="120" dirty="0">
                <a:solidFill>
                  <a:srgbClr val="2D384F"/>
                </a:solidFill>
                <a:latin typeface="Arial Narrow"/>
                <a:cs typeface="Arial Narrow"/>
              </a:rPr>
              <a:t>nadzorom. </a:t>
            </a:r>
            <a:r>
              <a:rPr sz="3500" spc="150" dirty="0">
                <a:solidFill>
                  <a:srgbClr val="2D384F"/>
                </a:solidFill>
                <a:latin typeface="Arial Narrow"/>
                <a:cs typeface="Arial Narrow"/>
              </a:rPr>
              <a:t>Kvantitativni</a:t>
            </a:r>
            <a:r>
              <a:rPr sz="3500" spc="-16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500" spc="85" dirty="0">
                <a:solidFill>
                  <a:srgbClr val="2D384F"/>
                </a:solidFill>
                <a:latin typeface="Arial Narrow"/>
                <a:cs typeface="Arial Narrow"/>
              </a:rPr>
              <a:t>rast</a:t>
            </a:r>
            <a:r>
              <a:rPr sz="3500" spc="-16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500" spc="55" dirty="0">
                <a:solidFill>
                  <a:srgbClr val="2D384F"/>
                </a:solidFill>
                <a:latin typeface="Arial Narrow"/>
                <a:cs typeface="Arial Narrow"/>
              </a:rPr>
              <a:t>naslova</a:t>
            </a:r>
            <a:r>
              <a:rPr sz="3500" spc="-21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500" b="1" spc="50" dirty="0">
                <a:solidFill>
                  <a:srgbClr val="2D384F"/>
                </a:solidFill>
                <a:latin typeface="Arial Narrow"/>
                <a:cs typeface="Arial Narrow"/>
              </a:rPr>
              <a:t>bez</a:t>
            </a:r>
            <a:r>
              <a:rPr sz="3500" b="1" spc="-21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500" b="1" spc="95" dirty="0">
                <a:solidFill>
                  <a:srgbClr val="2D384F"/>
                </a:solidFill>
                <a:latin typeface="Arial Narrow"/>
                <a:cs typeface="Arial Narrow"/>
              </a:rPr>
              <a:t>pluralizma</a:t>
            </a:r>
            <a:r>
              <a:rPr sz="3500" b="1" spc="-16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500" spc="-1714" dirty="0">
                <a:solidFill>
                  <a:srgbClr val="2D384F"/>
                </a:solidFill>
                <a:latin typeface="Arial Narrow"/>
                <a:cs typeface="Arial Narrow"/>
              </a:rPr>
              <a:t>→</a:t>
            </a:r>
            <a:r>
              <a:rPr sz="3500" spc="-16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500" spc="105" dirty="0">
                <a:solidFill>
                  <a:srgbClr val="2D384F"/>
                </a:solidFill>
                <a:latin typeface="Arial Narrow"/>
                <a:cs typeface="Arial Narrow"/>
              </a:rPr>
              <a:t>tisak</a:t>
            </a:r>
            <a:r>
              <a:rPr sz="3500" spc="-16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500" spc="90" dirty="0">
                <a:solidFill>
                  <a:srgbClr val="2D384F"/>
                </a:solidFill>
                <a:latin typeface="Arial Narrow"/>
                <a:cs typeface="Arial Narrow"/>
              </a:rPr>
              <a:t>kao</a:t>
            </a:r>
            <a:r>
              <a:rPr sz="3500" spc="-16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500" b="1" dirty="0">
                <a:solidFill>
                  <a:srgbClr val="2D384F"/>
                </a:solidFill>
                <a:latin typeface="Arial Narrow"/>
                <a:cs typeface="Arial Narrow"/>
              </a:rPr>
              <a:t>propagandist,</a:t>
            </a:r>
            <a:r>
              <a:rPr sz="3500" b="1" spc="-21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500" b="1" spc="90" dirty="0">
                <a:solidFill>
                  <a:srgbClr val="2D384F"/>
                </a:solidFill>
                <a:latin typeface="Arial Narrow"/>
                <a:cs typeface="Arial Narrow"/>
              </a:rPr>
              <a:t>agitator</a:t>
            </a:r>
            <a:r>
              <a:rPr sz="3500" b="1" spc="-21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500" b="1" spc="110" dirty="0">
                <a:solidFill>
                  <a:srgbClr val="2D384F"/>
                </a:solidFill>
                <a:latin typeface="Arial Narrow"/>
                <a:cs typeface="Arial Narrow"/>
              </a:rPr>
              <a:t>i</a:t>
            </a:r>
            <a:r>
              <a:rPr sz="3500" b="1" spc="-21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500" b="1" spc="45" dirty="0">
                <a:solidFill>
                  <a:srgbClr val="2D384F"/>
                </a:solidFill>
                <a:latin typeface="Arial Narrow"/>
                <a:cs typeface="Arial Narrow"/>
              </a:rPr>
              <a:t>organizator</a:t>
            </a:r>
            <a:r>
              <a:rPr sz="3500" spc="45" dirty="0">
                <a:solidFill>
                  <a:srgbClr val="2D384F"/>
                </a:solidFill>
                <a:latin typeface="Arial Narrow"/>
                <a:cs typeface="Arial Narrow"/>
              </a:rPr>
              <a:t>. </a:t>
            </a:r>
            <a:r>
              <a:rPr sz="3500" b="1" i="1" spc="-150" dirty="0">
                <a:solidFill>
                  <a:srgbClr val="2D384F"/>
                </a:solidFill>
                <a:latin typeface="Times New Roman"/>
                <a:cs typeface="Times New Roman"/>
              </a:rPr>
              <a:t>Vjesnik</a:t>
            </a:r>
            <a:r>
              <a:rPr sz="3500" spc="-150" dirty="0">
                <a:solidFill>
                  <a:srgbClr val="2D384F"/>
                </a:solidFill>
                <a:latin typeface="Arial Narrow"/>
                <a:cs typeface="Arial Narrow"/>
              </a:rPr>
              <a:t>,</a:t>
            </a:r>
            <a:r>
              <a:rPr sz="3500" spc="-20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500" spc="85" dirty="0">
                <a:solidFill>
                  <a:srgbClr val="2D384F"/>
                </a:solidFill>
                <a:latin typeface="Arial Narrow"/>
                <a:cs typeface="Arial Narrow"/>
              </a:rPr>
              <a:t>uz</a:t>
            </a:r>
            <a:r>
              <a:rPr sz="3500" spc="-19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500" i="1" spc="-35" dirty="0">
                <a:solidFill>
                  <a:srgbClr val="2D384F"/>
                </a:solidFill>
                <a:latin typeface="Arial Narrow"/>
                <a:cs typeface="Arial Narrow"/>
              </a:rPr>
              <a:t>Borbu</a:t>
            </a:r>
            <a:r>
              <a:rPr sz="3500" spc="-35" dirty="0">
                <a:solidFill>
                  <a:srgbClr val="2D384F"/>
                </a:solidFill>
                <a:latin typeface="Arial Narrow"/>
                <a:cs typeface="Arial Narrow"/>
              </a:rPr>
              <a:t>,</a:t>
            </a:r>
            <a:r>
              <a:rPr sz="3500" spc="-20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500" i="1" spc="-105" dirty="0">
                <a:solidFill>
                  <a:srgbClr val="2D384F"/>
                </a:solidFill>
                <a:latin typeface="Arial Narrow"/>
                <a:cs typeface="Arial Narrow"/>
              </a:rPr>
              <a:t>Oslobođenje</a:t>
            </a:r>
            <a:r>
              <a:rPr sz="3500" i="1" spc="-26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500" spc="200" dirty="0">
                <a:solidFill>
                  <a:srgbClr val="2D384F"/>
                </a:solidFill>
                <a:latin typeface="Arial Narrow"/>
                <a:cs typeface="Arial Narrow"/>
              </a:rPr>
              <a:t>i</a:t>
            </a:r>
            <a:r>
              <a:rPr sz="3500" spc="-19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500" i="1" spc="70" dirty="0">
                <a:solidFill>
                  <a:srgbClr val="2D384F"/>
                </a:solidFill>
                <a:latin typeface="Arial Narrow"/>
                <a:cs typeface="Arial Narrow"/>
              </a:rPr>
              <a:t>Politiku</a:t>
            </a:r>
            <a:r>
              <a:rPr sz="3500" spc="70" dirty="0">
                <a:solidFill>
                  <a:srgbClr val="2D384F"/>
                </a:solidFill>
                <a:latin typeface="Arial Narrow"/>
                <a:cs typeface="Arial Narrow"/>
              </a:rPr>
              <a:t>,</a:t>
            </a:r>
            <a:r>
              <a:rPr sz="3500" spc="-20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500" spc="100" dirty="0">
                <a:solidFill>
                  <a:srgbClr val="2D384F"/>
                </a:solidFill>
                <a:latin typeface="Arial Narrow"/>
                <a:cs typeface="Arial Narrow"/>
              </a:rPr>
              <a:t>postaje</a:t>
            </a:r>
            <a:r>
              <a:rPr sz="3500" spc="-19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500" spc="130" dirty="0">
                <a:solidFill>
                  <a:srgbClr val="2D384F"/>
                </a:solidFill>
                <a:latin typeface="Arial Narrow"/>
                <a:cs typeface="Arial Narrow"/>
              </a:rPr>
              <a:t>ključan</a:t>
            </a:r>
            <a:r>
              <a:rPr sz="3500" spc="-20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500" spc="175" dirty="0">
                <a:solidFill>
                  <a:srgbClr val="2D384F"/>
                </a:solidFill>
                <a:latin typeface="Arial Narrow"/>
                <a:cs typeface="Arial Narrow"/>
              </a:rPr>
              <a:t>instrument</a:t>
            </a:r>
            <a:r>
              <a:rPr sz="3500" spc="-19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500" spc="135" dirty="0">
                <a:solidFill>
                  <a:srgbClr val="2D384F"/>
                </a:solidFill>
                <a:latin typeface="Arial Narrow"/>
                <a:cs typeface="Arial Narrow"/>
              </a:rPr>
              <a:t>oblikovanja</a:t>
            </a:r>
            <a:r>
              <a:rPr sz="3500" spc="-20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500" spc="105" dirty="0">
                <a:solidFill>
                  <a:srgbClr val="2D384F"/>
                </a:solidFill>
                <a:latin typeface="Arial Narrow"/>
                <a:cs typeface="Arial Narrow"/>
              </a:rPr>
              <a:t>javnog </a:t>
            </a:r>
            <a:r>
              <a:rPr sz="3500" spc="160" dirty="0">
                <a:solidFill>
                  <a:srgbClr val="2D384F"/>
                </a:solidFill>
                <a:latin typeface="Arial Narrow"/>
                <a:cs typeface="Arial Narrow"/>
              </a:rPr>
              <a:t>mnijenja.</a:t>
            </a:r>
            <a:endParaRPr sz="3500">
              <a:latin typeface="Arial Narrow"/>
              <a:cs typeface="Arial Narrow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1028754" y="4716108"/>
            <a:ext cx="17259300" cy="433070"/>
            <a:chOff x="1028754" y="4716108"/>
            <a:chExt cx="17259300" cy="433070"/>
          </a:xfrm>
        </p:grpSpPr>
        <p:sp>
          <p:nvSpPr>
            <p:cNvPr id="3" name="object 3"/>
            <p:cNvSpPr/>
            <p:nvPr/>
          </p:nvSpPr>
          <p:spPr>
            <a:xfrm>
              <a:off x="1350223" y="4880700"/>
              <a:ext cx="16937990" cy="85725"/>
            </a:xfrm>
            <a:custGeom>
              <a:avLst/>
              <a:gdLst/>
              <a:ahLst/>
              <a:cxnLst/>
              <a:rect l="l" t="t" r="r" b="b"/>
              <a:pathLst>
                <a:path w="16937990" h="85725">
                  <a:moveTo>
                    <a:pt x="16937776" y="85725"/>
                  </a:moveTo>
                  <a:lnTo>
                    <a:pt x="0" y="85725"/>
                  </a:lnTo>
                  <a:lnTo>
                    <a:pt x="0" y="0"/>
                  </a:lnTo>
                  <a:lnTo>
                    <a:pt x="16937776" y="0"/>
                  </a:lnTo>
                  <a:lnTo>
                    <a:pt x="16937776" y="85725"/>
                  </a:lnTo>
                  <a:close/>
                </a:path>
              </a:pathLst>
            </a:custGeom>
            <a:solidFill>
              <a:srgbClr val="E7EBE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1071617" y="4794976"/>
              <a:ext cx="257175" cy="257175"/>
            </a:xfrm>
            <a:custGeom>
              <a:avLst/>
              <a:gdLst/>
              <a:ahLst/>
              <a:cxnLst/>
              <a:rect l="l" t="t" r="r" b="b"/>
              <a:pathLst>
                <a:path w="257175" h="257175">
                  <a:moveTo>
                    <a:pt x="128587" y="257175"/>
                  </a:moveTo>
                  <a:lnTo>
                    <a:pt x="78535" y="247069"/>
                  </a:lnTo>
                  <a:lnTo>
                    <a:pt x="37662" y="219512"/>
                  </a:lnTo>
                  <a:lnTo>
                    <a:pt x="10105" y="178639"/>
                  </a:lnTo>
                  <a:lnTo>
                    <a:pt x="0" y="128587"/>
                  </a:lnTo>
                  <a:lnTo>
                    <a:pt x="10105" y="78535"/>
                  </a:lnTo>
                  <a:lnTo>
                    <a:pt x="37662" y="37662"/>
                  </a:lnTo>
                  <a:lnTo>
                    <a:pt x="78535" y="10105"/>
                  </a:lnTo>
                  <a:lnTo>
                    <a:pt x="128587" y="0"/>
                  </a:lnTo>
                  <a:lnTo>
                    <a:pt x="178639" y="10105"/>
                  </a:lnTo>
                  <a:lnTo>
                    <a:pt x="219512" y="37662"/>
                  </a:lnTo>
                  <a:lnTo>
                    <a:pt x="247069" y="78535"/>
                  </a:lnTo>
                  <a:lnTo>
                    <a:pt x="257175" y="128587"/>
                  </a:lnTo>
                  <a:lnTo>
                    <a:pt x="247069" y="178639"/>
                  </a:lnTo>
                  <a:lnTo>
                    <a:pt x="219512" y="219512"/>
                  </a:lnTo>
                  <a:lnTo>
                    <a:pt x="178639" y="247069"/>
                  </a:lnTo>
                  <a:lnTo>
                    <a:pt x="128587" y="257175"/>
                  </a:lnTo>
                  <a:close/>
                </a:path>
              </a:pathLst>
            </a:custGeom>
            <a:solidFill>
              <a:srgbClr val="E7EBE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1071617" y="4794976"/>
              <a:ext cx="257175" cy="257175"/>
            </a:xfrm>
            <a:custGeom>
              <a:avLst/>
              <a:gdLst/>
              <a:ahLst/>
              <a:cxnLst/>
              <a:rect l="l" t="t" r="r" b="b"/>
              <a:pathLst>
                <a:path w="257175" h="257175">
                  <a:moveTo>
                    <a:pt x="0" y="128587"/>
                  </a:moveTo>
                  <a:lnTo>
                    <a:pt x="10105" y="78535"/>
                  </a:lnTo>
                  <a:lnTo>
                    <a:pt x="37662" y="37662"/>
                  </a:lnTo>
                  <a:lnTo>
                    <a:pt x="78535" y="10105"/>
                  </a:lnTo>
                  <a:lnTo>
                    <a:pt x="128587" y="0"/>
                  </a:lnTo>
                  <a:lnTo>
                    <a:pt x="178639" y="10105"/>
                  </a:lnTo>
                  <a:lnTo>
                    <a:pt x="219512" y="37662"/>
                  </a:lnTo>
                  <a:lnTo>
                    <a:pt x="247069" y="78535"/>
                  </a:lnTo>
                  <a:lnTo>
                    <a:pt x="257175" y="128587"/>
                  </a:lnTo>
                  <a:lnTo>
                    <a:pt x="247069" y="178639"/>
                  </a:lnTo>
                  <a:lnTo>
                    <a:pt x="219512" y="219512"/>
                  </a:lnTo>
                  <a:lnTo>
                    <a:pt x="178639" y="247069"/>
                  </a:lnTo>
                  <a:lnTo>
                    <a:pt x="128587" y="257175"/>
                  </a:lnTo>
                  <a:lnTo>
                    <a:pt x="78535" y="247069"/>
                  </a:lnTo>
                  <a:lnTo>
                    <a:pt x="37662" y="219512"/>
                  </a:lnTo>
                  <a:lnTo>
                    <a:pt x="10105" y="178639"/>
                  </a:lnTo>
                  <a:lnTo>
                    <a:pt x="0" y="128587"/>
                  </a:lnTo>
                </a:path>
              </a:pathLst>
            </a:custGeom>
            <a:ln w="85725">
              <a:solidFill>
                <a:srgbClr val="E7EBEB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1028750" y="4716118"/>
              <a:ext cx="14836775" cy="433070"/>
            </a:xfrm>
            <a:custGeom>
              <a:avLst/>
              <a:gdLst/>
              <a:ahLst/>
              <a:cxnLst/>
              <a:rect l="l" t="t" r="r" b="b"/>
              <a:pathLst>
                <a:path w="14836775" h="433070">
                  <a:moveTo>
                    <a:pt x="414896" y="207441"/>
                  </a:moveTo>
                  <a:lnTo>
                    <a:pt x="409409" y="159880"/>
                  </a:lnTo>
                  <a:lnTo>
                    <a:pt x="393801" y="116205"/>
                  </a:lnTo>
                  <a:lnTo>
                    <a:pt x="369316" y="77698"/>
                  </a:lnTo>
                  <a:lnTo>
                    <a:pt x="337197" y="45567"/>
                  </a:lnTo>
                  <a:lnTo>
                    <a:pt x="298678" y="21082"/>
                  </a:lnTo>
                  <a:lnTo>
                    <a:pt x="255016" y="5473"/>
                  </a:lnTo>
                  <a:lnTo>
                    <a:pt x="207441" y="0"/>
                  </a:lnTo>
                  <a:lnTo>
                    <a:pt x="159880" y="5473"/>
                  </a:lnTo>
                  <a:lnTo>
                    <a:pt x="116217" y="21082"/>
                  </a:lnTo>
                  <a:lnTo>
                    <a:pt x="77698" y="45567"/>
                  </a:lnTo>
                  <a:lnTo>
                    <a:pt x="45567" y="77698"/>
                  </a:lnTo>
                  <a:lnTo>
                    <a:pt x="21082" y="116205"/>
                  </a:lnTo>
                  <a:lnTo>
                    <a:pt x="5473" y="159880"/>
                  </a:lnTo>
                  <a:lnTo>
                    <a:pt x="0" y="207441"/>
                  </a:lnTo>
                  <a:lnTo>
                    <a:pt x="5473" y="255016"/>
                  </a:lnTo>
                  <a:lnTo>
                    <a:pt x="21082" y="298678"/>
                  </a:lnTo>
                  <a:lnTo>
                    <a:pt x="45567" y="337197"/>
                  </a:lnTo>
                  <a:lnTo>
                    <a:pt x="77698" y="369316"/>
                  </a:lnTo>
                  <a:lnTo>
                    <a:pt x="116217" y="393801"/>
                  </a:lnTo>
                  <a:lnTo>
                    <a:pt x="159880" y="409409"/>
                  </a:lnTo>
                  <a:lnTo>
                    <a:pt x="207441" y="414883"/>
                  </a:lnTo>
                  <a:lnTo>
                    <a:pt x="255016" y="409409"/>
                  </a:lnTo>
                  <a:lnTo>
                    <a:pt x="298678" y="393801"/>
                  </a:lnTo>
                  <a:lnTo>
                    <a:pt x="337197" y="369316"/>
                  </a:lnTo>
                  <a:lnTo>
                    <a:pt x="369316" y="337197"/>
                  </a:lnTo>
                  <a:lnTo>
                    <a:pt x="393801" y="298678"/>
                  </a:lnTo>
                  <a:lnTo>
                    <a:pt x="409409" y="255016"/>
                  </a:lnTo>
                  <a:lnTo>
                    <a:pt x="414896" y="207441"/>
                  </a:lnTo>
                  <a:close/>
                </a:path>
                <a:path w="14836775" h="433070">
                  <a:moveTo>
                    <a:pt x="5222176" y="207441"/>
                  </a:moveTo>
                  <a:lnTo>
                    <a:pt x="5216690" y="159880"/>
                  </a:lnTo>
                  <a:lnTo>
                    <a:pt x="5201082" y="116205"/>
                  </a:lnTo>
                  <a:lnTo>
                    <a:pt x="5176596" y="77698"/>
                  </a:lnTo>
                  <a:lnTo>
                    <a:pt x="5144465" y="45567"/>
                  </a:lnTo>
                  <a:lnTo>
                    <a:pt x="5105946" y="21082"/>
                  </a:lnTo>
                  <a:lnTo>
                    <a:pt x="5062283" y="5473"/>
                  </a:lnTo>
                  <a:lnTo>
                    <a:pt x="5014722" y="0"/>
                  </a:lnTo>
                  <a:lnTo>
                    <a:pt x="4967160" y="5473"/>
                  </a:lnTo>
                  <a:lnTo>
                    <a:pt x="4923498" y="21082"/>
                  </a:lnTo>
                  <a:lnTo>
                    <a:pt x="4884979" y="45567"/>
                  </a:lnTo>
                  <a:lnTo>
                    <a:pt x="4852848" y="77698"/>
                  </a:lnTo>
                  <a:lnTo>
                    <a:pt x="4828362" y="116205"/>
                  </a:lnTo>
                  <a:lnTo>
                    <a:pt x="4812754" y="159880"/>
                  </a:lnTo>
                  <a:lnTo>
                    <a:pt x="4807280" y="207441"/>
                  </a:lnTo>
                  <a:lnTo>
                    <a:pt x="4812754" y="255016"/>
                  </a:lnTo>
                  <a:lnTo>
                    <a:pt x="4828362" y="298678"/>
                  </a:lnTo>
                  <a:lnTo>
                    <a:pt x="4852848" y="337197"/>
                  </a:lnTo>
                  <a:lnTo>
                    <a:pt x="4884979" y="369316"/>
                  </a:lnTo>
                  <a:lnTo>
                    <a:pt x="4923498" y="393801"/>
                  </a:lnTo>
                  <a:lnTo>
                    <a:pt x="4967160" y="409409"/>
                  </a:lnTo>
                  <a:lnTo>
                    <a:pt x="5014722" y="414883"/>
                  </a:lnTo>
                  <a:lnTo>
                    <a:pt x="5062283" y="409409"/>
                  </a:lnTo>
                  <a:lnTo>
                    <a:pt x="5105946" y="393801"/>
                  </a:lnTo>
                  <a:lnTo>
                    <a:pt x="5144465" y="369316"/>
                  </a:lnTo>
                  <a:lnTo>
                    <a:pt x="5176596" y="337197"/>
                  </a:lnTo>
                  <a:lnTo>
                    <a:pt x="5201082" y="298678"/>
                  </a:lnTo>
                  <a:lnTo>
                    <a:pt x="5216690" y="255016"/>
                  </a:lnTo>
                  <a:lnTo>
                    <a:pt x="5222176" y="207441"/>
                  </a:lnTo>
                  <a:close/>
                </a:path>
                <a:path w="14836775" h="433070">
                  <a:moveTo>
                    <a:pt x="10029419" y="207441"/>
                  </a:moveTo>
                  <a:lnTo>
                    <a:pt x="10023945" y="159880"/>
                  </a:lnTo>
                  <a:lnTo>
                    <a:pt x="10008337" y="116205"/>
                  </a:lnTo>
                  <a:lnTo>
                    <a:pt x="9983851" y="77698"/>
                  </a:lnTo>
                  <a:lnTo>
                    <a:pt x="9951720" y="45567"/>
                  </a:lnTo>
                  <a:lnTo>
                    <a:pt x="9913201" y="21082"/>
                  </a:lnTo>
                  <a:lnTo>
                    <a:pt x="9869538" y="5473"/>
                  </a:lnTo>
                  <a:lnTo>
                    <a:pt x="9821977" y="0"/>
                  </a:lnTo>
                  <a:lnTo>
                    <a:pt x="9774403" y="5473"/>
                  </a:lnTo>
                  <a:lnTo>
                    <a:pt x="9730740" y="21082"/>
                  </a:lnTo>
                  <a:lnTo>
                    <a:pt x="9692221" y="45567"/>
                  </a:lnTo>
                  <a:lnTo>
                    <a:pt x="9660090" y="77698"/>
                  </a:lnTo>
                  <a:lnTo>
                    <a:pt x="9635604" y="116205"/>
                  </a:lnTo>
                  <a:lnTo>
                    <a:pt x="9620009" y="159880"/>
                  </a:lnTo>
                  <a:lnTo>
                    <a:pt x="9614522" y="207441"/>
                  </a:lnTo>
                  <a:lnTo>
                    <a:pt x="9620009" y="255016"/>
                  </a:lnTo>
                  <a:lnTo>
                    <a:pt x="9635604" y="298678"/>
                  </a:lnTo>
                  <a:lnTo>
                    <a:pt x="9660090" y="337197"/>
                  </a:lnTo>
                  <a:lnTo>
                    <a:pt x="9692221" y="369316"/>
                  </a:lnTo>
                  <a:lnTo>
                    <a:pt x="9730740" y="393801"/>
                  </a:lnTo>
                  <a:lnTo>
                    <a:pt x="9774403" y="409409"/>
                  </a:lnTo>
                  <a:lnTo>
                    <a:pt x="9821977" y="414883"/>
                  </a:lnTo>
                  <a:lnTo>
                    <a:pt x="9869538" y="409409"/>
                  </a:lnTo>
                  <a:lnTo>
                    <a:pt x="9913201" y="393801"/>
                  </a:lnTo>
                  <a:lnTo>
                    <a:pt x="9951720" y="369316"/>
                  </a:lnTo>
                  <a:lnTo>
                    <a:pt x="9983851" y="337197"/>
                  </a:lnTo>
                  <a:lnTo>
                    <a:pt x="10008337" y="298678"/>
                  </a:lnTo>
                  <a:lnTo>
                    <a:pt x="10023945" y="255016"/>
                  </a:lnTo>
                  <a:lnTo>
                    <a:pt x="10029419" y="207441"/>
                  </a:lnTo>
                  <a:close/>
                </a:path>
                <a:path w="14836775" h="433070">
                  <a:moveTo>
                    <a:pt x="14836686" y="225361"/>
                  </a:moveTo>
                  <a:lnTo>
                    <a:pt x="14831213" y="177800"/>
                  </a:lnTo>
                  <a:lnTo>
                    <a:pt x="14815604" y="134137"/>
                  </a:lnTo>
                  <a:lnTo>
                    <a:pt x="14791119" y="95618"/>
                  </a:lnTo>
                  <a:lnTo>
                    <a:pt x="14759000" y="63487"/>
                  </a:lnTo>
                  <a:lnTo>
                    <a:pt x="14720481" y="39001"/>
                  </a:lnTo>
                  <a:lnTo>
                    <a:pt x="14676819" y="23393"/>
                  </a:lnTo>
                  <a:lnTo>
                    <a:pt x="14629244" y="17919"/>
                  </a:lnTo>
                  <a:lnTo>
                    <a:pt x="14581683" y="23393"/>
                  </a:lnTo>
                  <a:lnTo>
                    <a:pt x="14538008" y="39001"/>
                  </a:lnTo>
                  <a:lnTo>
                    <a:pt x="14499501" y="63487"/>
                  </a:lnTo>
                  <a:lnTo>
                    <a:pt x="14467370" y="95618"/>
                  </a:lnTo>
                  <a:lnTo>
                    <a:pt x="14442885" y="134137"/>
                  </a:lnTo>
                  <a:lnTo>
                    <a:pt x="14427276" y="177800"/>
                  </a:lnTo>
                  <a:lnTo>
                    <a:pt x="14421803" y="225361"/>
                  </a:lnTo>
                  <a:lnTo>
                    <a:pt x="14427276" y="272923"/>
                  </a:lnTo>
                  <a:lnTo>
                    <a:pt x="14442885" y="316585"/>
                  </a:lnTo>
                  <a:lnTo>
                    <a:pt x="14467370" y="355104"/>
                  </a:lnTo>
                  <a:lnTo>
                    <a:pt x="14499501" y="387235"/>
                  </a:lnTo>
                  <a:lnTo>
                    <a:pt x="14538008" y="411721"/>
                  </a:lnTo>
                  <a:lnTo>
                    <a:pt x="14581683" y="427329"/>
                  </a:lnTo>
                  <a:lnTo>
                    <a:pt x="14629244" y="432816"/>
                  </a:lnTo>
                  <a:lnTo>
                    <a:pt x="14676819" y="427329"/>
                  </a:lnTo>
                  <a:lnTo>
                    <a:pt x="14720481" y="411721"/>
                  </a:lnTo>
                  <a:lnTo>
                    <a:pt x="14759000" y="387235"/>
                  </a:lnTo>
                  <a:lnTo>
                    <a:pt x="14791119" y="355104"/>
                  </a:lnTo>
                  <a:lnTo>
                    <a:pt x="14815604" y="316585"/>
                  </a:lnTo>
                  <a:lnTo>
                    <a:pt x="14831213" y="272923"/>
                  </a:lnTo>
                  <a:lnTo>
                    <a:pt x="14836686" y="225361"/>
                  </a:lnTo>
                  <a:close/>
                </a:path>
              </a:pathLst>
            </a:custGeom>
            <a:solidFill>
              <a:srgbClr val="E7EBE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" name="object 7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pc="-540" dirty="0"/>
              <a:t>POVIJEST</a:t>
            </a:r>
            <a:r>
              <a:rPr spc="-60" dirty="0"/>
              <a:t> </a:t>
            </a:r>
            <a:r>
              <a:rPr spc="-615" dirty="0"/>
              <a:t>VJESNIKA</a:t>
            </a:r>
            <a:r>
              <a:rPr spc="-60" dirty="0"/>
              <a:t> </a:t>
            </a:r>
            <a:r>
              <a:rPr spc="-10" dirty="0"/>
              <a:t>(1941.–1944.)</a:t>
            </a:r>
          </a:p>
        </p:txBody>
      </p:sp>
      <p:sp>
        <p:nvSpPr>
          <p:cNvPr id="8" name="object 8"/>
          <p:cNvSpPr txBox="1"/>
          <p:nvPr/>
        </p:nvSpPr>
        <p:spPr>
          <a:xfrm>
            <a:off x="1016054" y="5283093"/>
            <a:ext cx="2341245" cy="2997200"/>
          </a:xfrm>
          <a:prstGeom prst="rect">
            <a:avLst/>
          </a:prstGeom>
        </p:spPr>
        <p:txBody>
          <a:bodyPr vert="horz" wrap="square" lIns="0" tIns="806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35"/>
              </a:spcBef>
            </a:pPr>
            <a:r>
              <a:rPr sz="2800" b="1" spc="-10" dirty="0">
                <a:solidFill>
                  <a:srgbClr val="2D384F"/>
                </a:solidFill>
                <a:latin typeface="Arial Narrow"/>
                <a:cs typeface="Arial Narrow"/>
              </a:rPr>
              <a:t>1941.</a:t>
            </a:r>
            <a:endParaRPr sz="2800">
              <a:latin typeface="Arial Narrow"/>
              <a:cs typeface="Arial Narrow"/>
            </a:endParaRPr>
          </a:p>
          <a:p>
            <a:pPr marL="12700" marR="5080">
              <a:lnSpc>
                <a:spcPct val="116100"/>
              </a:lnSpc>
            </a:pPr>
            <a:r>
              <a:rPr sz="2800" spc="120" dirty="0">
                <a:solidFill>
                  <a:srgbClr val="2D384F"/>
                </a:solidFill>
                <a:latin typeface="Arial Narrow"/>
                <a:cs typeface="Arial Narrow"/>
              </a:rPr>
              <a:t>prvi</a:t>
            </a:r>
            <a:r>
              <a:rPr sz="2800" spc="-17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2800" spc="155" dirty="0">
                <a:solidFill>
                  <a:srgbClr val="2D384F"/>
                </a:solidFill>
                <a:latin typeface="Arial Narrow"/>
                <a:cs typeface="Arial Narrow"/>
              </a:rPr>
              <a:t>broj</a:t>
            </a:r>
            <a:r>
              <a:rPr sz="2800" spc="-17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2800" i="1" spc="-10" dirty="0">
                <a:solidFill>
                  <a:srgbClr val="2D384F"/>
                </a:solidFill>
                <a:latin typeface="Arial Narrow"/>
                <a:cs typeface="Arial Narrow"/>
              </a:rPr>
              <a:t>Vjesnika </a:t>
            </a:r>
            <a:r>
              <a:rPr sz="2800" i="1" spc="-20" dirty="0">
                <a:solidFill>
                  <a:srgbClr val="2D384F"/>
                </a:solidFill>
                <a:latin typeface="Arial Narrow"/>
                <a:cs typeface="Arial Narrow"/>
              </a:rPr>
              <a:t>radnog</a:t>
            </a:r>
            <a:r>
              <a:rPr sz="2800" i="1" spc="-18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2800" i="1" spc="-10" dirty="0">
                <a:solidFill>
                  <a:srgbClr val="2D384F"/>
                </a:solidFill>
                <a:latin typeface="Arial Narrow"/>
                <a:cs typeface="Arial Narrow"/>
              </a:rPr>
              <a:t>naroda</a:t>
            </a:r>
            <a:endParaRPr sz="2800">
              <a:latin typeface="Arial Narrow"/>
              <a:cs typeface="Arial Narrow"/>
            </a:endParaRPr>
          </a:p>
          <a:p>
            <a:pPr marL="12700" marR="681355">
              <a:lnSpc>
                <a:spcPct val="116100"/>
              </a:lnSpc>
            </a:pPr>
            <a:r>
              <a:rPr sz="2800" b="1" spc="-1320" dirty="0">
                <a:solidFill>
                  <a:srgbClr val="2D384F"/>
                </a:solidFill>
                <a:latin typeface="Arial Narrow"/>
                <a:cs typeface="Arial Narrow"/>
              </a:rPr>
              <a:t>→</a:t>
            </a:r>
            <a:r>
              <a:rPr sz="2800" b="1" spc="-21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2800" b="1" spc="45" dirty="0">
                <a:solidFill>
                  <a:srgbClr val="2D384F"/>
                </a:solidFill>
                <a:latin typeface="Arial Narrow"/>
                <a:cs typeface="Arial Narrow"/>
              </a:rPr>
              <a:t>ilegalno </a:t>
            </a:r>
            <a:r>
              <a:rPr sz="2800" b="1" spc="65" dirty="0">
                <a:solidFill>
                  <a:srgbClr val="2D384F"/>
                </a:solidFill>
                <a:latin typeface="Arial Narrow"/>
                <a:cs typeface="Arial Narrow"/>
              </a:rPr>
              <a:t>izdavanje</a:t>
            </a:r>
            <a:r>
              <a:rPr sz="2800" b="1" spc="-21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2800" b="1" spc="10" dirty="0">
                <a:solidFill>
                  <a:srgbClr val="2D384F"/>
                </a:solidFill>
                <a:latin typeface="Arial Narrow"/>
                <a:cs typeface="Arial Narrow"/>
              </a:rPr>
              <a:t>u </a:t>
            </a:r>
            <a:r>
              <a:rPr sz="2800" b="1" spc="55" dirty="0">
                <a:solidFill>
                  <a:srgbClr val="2D384F"/>
                </a:solidFill>
                <a:latin typeface="Arial Narrow"/>
                <a:cs typeface="Arial Narrow"/>
              </a:rPr>
              <a:t>Zagrebu</a:t>
            </a:r>
            <a:endParaRPr sz="2800">
              <a:latin typeface="Arial Narrow"/>
              <a:cs typeface="Arial Narrow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5637200" y="5282706"/>
            <a:ext cx="2825115" cy="1530350"/>
          </a:xfrm>
          <a:prstGeom prst="rect">
            <a:avLst/>
          </a:prstGeom>
        </p:spPr>
        <p:txBody>
          <a:bodyPr vert="horz" wrap="square" lIns="0" tIns="8699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85"/>
              </a:spcBef>
            </a:pPr>
            <a:r>
              <a:rPr sz="2800" b="1" spc="-10" dirty="0">
                <a:solidFill>
                  <a:srgbClr val="2D384F"/>
                </a:solidFill>
                <a:latin typeface="Arial Narrow"/>
                <a:cs typeface="Arial Narrow"/>
              </a:rPr>
              <a:t>1942.</a:t>
            </a:r>
            <a:endParaRPr sz="2800">
              <a:latin typeface="Arial Narrow"/>
              <a:cs typeface="Arial Narrow"/>
            </a:endParaRPr>
          </a:p>
          <a:p>
            <a:pPr marL="12700" marR="5080">
              <a:lnSpc>
                <a:spcPct val="117500"/>
              </a:lnSpc>
            </a:pPr>
            <a:r>
              <a:rPr sz="2800" b="1" dirty="0">
                <a:solidFill>
                  <a:srgbClr val="2D384F"/>
                </a:solidFill>
                <a:latin typeface="Arial Narrow"/>
                <a:cs typeface="Arial Narrow"/>
              </a:rPr>
              <a:t>seli</a:t>
            </a:r>
            <a:r>
              <a:rPr sz="2800" b="1" spc="-19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2800" b="1" spc="80" dirty="0">
                <a:solidFill>
                  <a:srgbClr val="2D384F"/>
                </a:solidFill>
                <a:latin typeface="Arial Narrow"/>
                <a:cs typeface="Arial Narrow"/>
              </a:rPr>
              <a:t>na</a:t>
            </a:r>
            <a:r>
              <a:rPr sz="2800" b="1" spc="-19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2800" b="1" spc="-10" dirty="0">
                <a:solidFill>
                  <a:srgbClr val="2D384F"/>
                </a:solidFill>
                <a:latin typeface="Arial Narrow"/>
                <a:cs typeface="Arial Narrow"/>
              </a:rPr>
              <a:t>oslobođeni </a:t>
            </a:r>
            <a:r>
              <a:rPr sz="2800" b="1" spc="60" dirty="0">
                <a:solidFill>
                  <a:srgbClr val="2D384F"/>
                </a:solidFill>
                <a:latin typeface="Arial Narrow"/>
                <a:cs typeface="Arial Narrow"/>
              </a:rPr>
              <a:t>partizanski</a:t>
            </a:r>
            <a:r>
              <a:rPr sz="2800" b="1" spc="-17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2800" b="1" spc="95" dirty="0">
                <a:solidFill>
                  <a:srgbClr val="2D384F"/>
                </a:solidFill>
                <a:latin typeface="Arial Narrow"/>
                <a:cs typeface="Arial Narrow"/>
              </a:rPr>
              <a:t>teritorij</a:t>
            </a:r>
            <a:endParaRPr sz="2800">
              <a:latin typeface="Arial Narrow"/>
              <a:cs typeface="Arial Narrow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10444467" y="5281119"/>
            <a:ext cx="3192780" cy="2022475"/>
          </a:xfrm>
          <a:prstGeom prst="rect">
            <a:avLst/>
          </a:prstGeom>
        </p:spPr>
        <p:txBody>
          <a:bodyPr vert="horz" wrap="square" lIns="0" tIns="882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95"/>
              </a:spcBef>
            </a:pPr>
            <a:r>
              <a:rPr sz="2800" b="1" spc="-10" dirty="0">
                <a:solidFill>
                  <a:srgbClr val="2D384F"/>
                </a:solidFill>
                <a:latin typeface="Arial Narrow"/>
                <a:cs typeface="Arial Narrow"/>
              </a:rPr>
              <a:t>1943.</a:t>
            </a:r>
            <a:endParaRPr sz="2800">
              <a:latin typeface="Arial Narrow"/>
              <a:cs typeface="Arial Narrow"/>
            </a:endParaRPr>
          </a:p>
          <a:p>
            <a:pPr marL="12700" marR="5080">
              <a:lnSpc>
                <a:spcPct val="116100"/>
              </a:lnSpc>
              <a:spcBef>
                <a:spcPts val="60"/>
              </a:spcBef>
            </a:pPr>
            <a:r>
              <a:rPr sz="2800" spc="85" dirty="0">
                <a:solidFill>
                  <a:srgbClr val="2D384F"/>
                </a:solidFill>
                <a:latin typeface="Arial Narrow"/>
                <a:cs typeface="Arial Narrow"/>
              </a:rPr>
              <a:t>tiska</a:t>
            </a:r>
            <a:r>
              <a:rPr sz="2800" spc="-16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2800" spc="-60" dirty="0">
                <a:solidFill>
                  <a:srgbClr val="2D384F"/>
                </a:solidFill>
                <a:latin typeface="Arial Narrow"/>
                <a:cs typeface="Arial Narrow"/>
              </a:rPr>
              <a:t>se</a:t>
            </a:r>
            <a:r>
              <a:rPr sz="2800" spc="-16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2800" spc="95" dirty="0">
                <a:solidFill>
                  <a:srgbClr val="2D384F"/>
                </a:solidFill>
                <a:latin typeface="Arial Narrow"/>
                <a:cs typeface="Arial Narrow"/>
              </a:rPr>
              <a:t>na</a:t>
            </a:r>
            <a:r>
              <a:rPr sz="2800" spc="-16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2800" spc="114" dirty="0">
                <a:solidFill>
                  <a:srgbClr val="2D384F"/>
                </a:solidFill>
                <a:latin typeface="Arial Narrow"/>
                <a:cs typeface="Arial Narrow"/>
              </a:rPr>
              <a:t>pravom </a:t>
            </a:r>
            <a:r>
              <a:rPr sz="2800" spc="100" dirty="0">
                <a:solidFill>
                  <a:srgbClr val="2D384F"/>
                </a:solidFill>
                <a:latin typeface="Arial Narrow"/>
                <a:cs typeface="Arial Narrow"/>
              </a:rPr>
              <a:t>tiskarskom</a:t>
            </a:r>
            <a:r>
              <a:rPr sz="2800" spc="-17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2800" spc="114" dirty="0">
                <a:solidFill>
                  <a:srgbClr val="2D384F"/>
                </a:solidFill>
                <a:latin typeface="Arial Narrow"/>
                <a:cs typeface="Arial Narrow"/>
              </a:rPr>
              <a:t>stroju </a:t>
            </a:r>
            <a:r>
              <a:rPr sz="2800" spc="100" dirty="0">
                <a:solidFill>
                  <a:srgbClr val="2D384F"/>
                </a:solidFill>
                <a:latin typeface="Arial Narrow"/>
                <a:cs typeface="Arial Narrow"/>
              </a:rPr>
              <a:t>donesenom</a:t>
            </a:r>
            <a:r>
              <a:rPr sz="2800" spc="-15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2800" spc="85" dirty="0">
                <a:solidFill>
                  <a:srgbClr val="2D384F"/>
                </a:solidFill>
                <a:latin typeface="Arial Narrow"/>
                <a:cs typeface="Arial Narrow"/>
              </a:rPr>
              <a:t>iz</a:t>
            </a:r>
            <a:r>
              <a:rPr sz="2800" spc="-15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2800" spc="60" dirty="0">
                <a:solidFill>
                  <a:srgbClr val="2D384F"/>
                </a:solidFill>
                <a:latin typeface="Arial Narrow"/>
                <a:cs typeface="Arial Narrow"/>
              </a:rPr>
              <a:t>Zagreba</a:t>
            </a:r>
            <a:endParaRPr sz="2800">
              <a:latin typeface="Arial Narrow"/>
              <a:cs typeface="Arial Narrow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15228285" y="5275409"/>
            <a:ext cx="2257425" cy="2547620"/>
          </a:xfrm>
          <a:prstGeom prst="rect">
            <a:avLst/>
          </a:prstGeom>
        </p:spPr>
        <p:txBody>
          <a:bodyPr vert="horz" wrap="square" lIns="0" tIns="939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740"/>
              </a:spcBef>
            </a:pPr>
            <a:r>
              <a:rPr sz="2800" b="1" spc="-10" dirty="0">
                <a:solidFill>
                  <a:srgbClr val="2D384F"/>
                </a:solidFill>
                <a:latin typeface="Arial Narrow"/>
                <a:cs typeface="Arial Narrow"/>
              </a:rPr>
              <a:t>1944.</a:t>
            </a:r>
            <a:endParaRPr sz="2800">
              <a:latin typeface="Arial Narrow"/>
              <a:cs typeface="Arial Narrow"/>
            </a:endParaRPr>
          </a:p>
          <a:p>
            <a:pPr marL="12700">
              <a:lnSpc>
                <a:spcPct val="100000"/>
              </a:lnSpc>
              <a:spcBef>
                <a:spcPts val="645"/>
              </a:spcBef>
            </a:pPr>
            <a:r>
              <a:rPr sz="2800" spc="110" dirty="0">
                <a:solidFill>
                  <a:srgbClr val="2D384F"/>
                </a:solidFill>
                <a:latin typeface="Arial Narrow"/>
                <a:cs typeface="Arial Narrow"/>
              </a:rPr>
              <a:t>tiskanje</a:t>
            </a:r>
            <a:r>
              <a:rPr sz="2800" spc="-17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2800" spc="150" dirty="0">
                <a:solidFill>
                  <a:srgbClr val="2D384F"/>
                </a:solidFill>
                <a:latin typeface="Arial Narrow"/>
                <a:cs typeface="Arial Narrow"/>
              </a:rPr>
              <a:t>u</a:t>
            </a:r>
            <a:r>
              <a:rPr sz="2800" spc="-17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2800" spc="105" dirty="0">
                <a:solidFill>
                  <a:srgbClr val="2D384F"/>
                </a:solidFill>
                <a:latin typeface="Arial Narrow"/>
                <a:cs typeface="Arial Narrow"/>
              </a:rPr>
              <a:t>Splitu</a:t>
            </a:r>
            <a:endParaRPr sz="2800">
              <a:latin typeface="Arial Narrow"/>
              <a:cs typeface="Arial Narrow"/>
            </a:endParaRPr>
          </a:p>
          <a:p>
            <a:pPr marL="12700" marR="551180" algn="just">
              <a:lnSpc>
                <a:spcPct val="117500"/>
              </a:lnSpc>
            </a:pPr>
            <a:r>
              <a:rPr sz="2800" b="1" spc="-1320" dirty="0">
                <a:solidFill>
                  <a:srgbClr val="2D384F"/>
                </a:solidFill>
                <a:latin typeface="Arial Narrow"/>
                <a:cs typeface="Arial Narrow"/>
              </a:rPr>
              <a:t>→</a:t>
            </a:r>
            <a:r>
              <a:rPr sz="2800" b="1" spc="-21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2800" b="1" spc="55" dirty="0">
                <a:solidFill>
                  <a:srgbClr val="2D384F"/>
                </a:solidFill>
                <a:latin typeface="Arial Narrow"/>
                <a:cs typeface="Arial Narrow"/>
              </a:rPr>
              <a:t>posljednji</a:t>
            </a:r>
            <a:r>
              <a:rPr sz="2800" b="1" spc="9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2800" b="1" spc="30" dirty="0">
                <a:solidFill>
                  <a:srgbClr val="2D384F"/>
                </a:solidFill>
                <a:latin typeface="Arial Narrow"/>
                <a:cs typeface="Arial Narrow"/>
              </a:rPr>
              <a:t>splitski</a:t>
            </a:r>
            <a:r>
              <a:rPr sz="2800" b="1" spc="-21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2800" b="1" spc="75" dirty="0">
                <a:solidFill>
                  <a:srgbClr val="2D384F"/>
                </a:solidFill>
                <a:latin typeface="Arial Narrow"/>
                <a:cs typeface="Arial Narrow"/>
              </a:rPr>
              <a:t>broj</a:t>
            </a:r>
            <a:r>
              <a:rPr sz="2800" b="1" spc="16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2800" spc="-20" dirty="0">
                <a:solidFill>
                  <a:srgbClr val="2D384F"/>
                </a:solidFill>
                <a:latin typeface="Arial Narrow"/>
                <a:cs typeface="Arial Narrow"/>
              </a:rPr>
              <a:t>(5.</a:t>
            </a:r>
            <a:r>
              <a:rPr sz="2800" spc="-17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2800" spc="-50" dirty="0">
                <a:solidFill>
                  <a:srgbClr val="2D384F"/>
                </a:solidFill>
                <a:latin typeface="Arial Narrow"/>
                <a:cs typeface="Arial Narrow"/>
              </a:rPr>
              <a:t>5.</a:t>
            </a:r>
            <a:r>
              <a:rPr sz="2800" spc="-17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2800" spc="-35" dirty="0">
                <a:solidFill>
                  <a:srgbClr val="2D384F"/>
                </a:solidFill>
                <a:latin typeface="Arial Narrow"/>
                <a:cs typeface="Arial Narrow"/>
              </a:rPr>
              <a:t>1945.)</a:t>
            </a:r>
            <a:endParaRPr sz="2800">
              <a:latin typeface="Arial Narrow"/>
              <a:cs typeface="Arial Narrow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016000" y="2485655"/>
            <a:ext cx="3321685" cy="5588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500" b="1" spc="10" dirty="0">
                <a:solidFill>
                  <a:srgbClr val="2D384F"/>
                </a:solidFill>
                <a:latin typeface="Arial Narrow"/>
                <a:cs typeface="Arial Narrow"/>
              </a:rPr>
              <a:t>Antifašistički</a:t>
            </a:r>
            <a:r>
              <a:rPr sz="3500" b="1" spc="17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500" b="1" spc="40" dirty="0">
                <a:solidFill>
                  <a:srgbClr val="2D384F"/>
                </a:solidFill>
                <a:latin typeface="Arial Narrow"/>
                <a:cs typeface="Arial Narrow"/>
              </a:rPr>
              <a:t>tisak</a:t>
            </a:r>
            <a:endParaRPr sz="3500">
              <a:latin typeface="Arial Narrow"/>
              <a:cs typeface="Arial Narrow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11217290" y="3403818"/>
            <a:ext cx="3780154" cy="1016000"/>
          </a:xfrm>
          <a:prstGeom prst="rect">
            <a:avLst/>
          </a:prstGeom>
        </p:spPr>
        <p:txBody>
          <a:bodyPr vert="horz" wrap="square" lIns="0" tIns="806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35"/>
              </a:spcBef>
            </a:pPr>
            <a:r>
              <a:rPr sz="2800" spc="95" dirty="0">
                <a:solidFill>
                  <a:srgbClr val="2D384F"/>
                </a:solidFill>
                <a:latin typeface="Arial Narrow"/>
                <a:cs typeface="Arial Narrow"/>
              </a:rPr>
              <a:t>Tjedna</a:t>
            </a:r>
            <a:r>
              <a:rPr sz="2800" spc="-17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2800" spc="100" dirty="0">
                <a:solidFill>
                  <a:srgbClr val="2D384F"/>
                </a:solidFill>
                <a:latin typeface="Arial Narrow"/>
                <a:cs typeface="Arial Narrow"/>
              </a:rPr>
              <a:t>naklada</a:t>
            </a:r>
            <a:r>
              <a:rPr sz="2800" spc="-16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2800" spc="155" dirty="0">
                <a:solidFill>
                  <a:srgbClr val="2D384F"/>
                </a:solidFill>
                <a:latin typeface="Arial Narrow"/>
                <a:cs typeface="Arial Narrow"/>
              </a:rPr>
              <a:t>broji</a:t>
            </a:r>
            <a:r>
              <a:rPr sz="2800" spc="-16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2800" spc="110" dirty="0">
                <a:solidFill>
                  <a:srgbClr val="2D384F"/>
                </a:solidFill>
                <a:latin typeface="Arial Narrow"/>
                <a:cs typeface="Arial Narrow"/>
              </a:rPr>
              <a:t>od</a:t>
            </a:r>
            <a:endParaRPr sz="2800">
              <a:latin typeface="Arial Narrow"/>
              <a:cs typeface="Arial Narrow"/>
            </a:endParaRPr>
          </a:p>
          <a:p>
            <a:pPr marL="12700">
              <a:lnSpc>
                <a:spcPct val="100000"/>
              </a:lnSpc>
              <a:spcBef>
                <a:spcPts val="540"/>
              </a:spcBef>
            </a:pPr>
            <a:r>
              <a:rPr sz="2800" b="1" dirty="0">
                <a:solidFill>
                  <a:srgbClr val="2D384F"/>
                </a:solidFill>
                <a:latin typeface="Arial Narrow"/>
                <a:cs typeface="Arial Narrow"/>
              </a:rPr>
              <a:t>1.500</a:t>
            </a:r>
            <a:r>
              <a:rPr sz="2800" b="1" spc="-18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2800" b="1" dirty="0">
                <a:solidFill>
                  <a:srgbClr val="2D384F"/>
                </a:solidFill>
                <a:latin typeface="Arial Narrow"/>
                <a:cs typeface="Arial Narrow"/>
              </a:rPr>
              <a:t>do</a:t>
            </a:r>
            <a:r>
              <a:rPr sz="2800" b="1" spc="-18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2800" b="1" spc="95" dirty="0">
                <a:solidFill>
                  <a:srgbClr val="2D384F"/>
                </a:solidFill>
                <a:latin typeface="Arial Narrow"/>
                <a:cs typeface="Arial Narrow"/>
              </a:rPr>
              <a:t>7.000</a:t>
            </a:r>
            <a:r>
              <a:rPr sz="2800" b="1" spc="-18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2800" b="1" spc="80" dirty="0">
                <a:solidFill>
                  <a:srgbClr val="2D384F"/>
                </a:solidFill>
                <a:latin typeface="Arial Narrow"/>
                <a:cs typeface="Arial Narrow"/>
              </a:rPr>
              <a:t>primjeraka.</a:t>
            </a:r>
            <a:endParaRPr sz="2800">
              <a:latin typeface="Arial Narrow"/>
              <a:cs typeface="Arial Narrow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0" y="4716108"/>
            <a:ext cx="15865475" cy="433070"/>
            <a:chOff x="0" y="4716108"/>
            <a:chExt cx="15865475" cy="433070"/>
          </a:xfrm>
        </p:grpSpPr>
        <p:sp>
          <p:nvSpPr>
            <p:cNvPr id="3" name="object 3"/>
            <p:cNvSpPr/>
            <p:nvPr/>
          </p:nvSpPr>
          <p:spPr>
            <a:xfrm>
              <a:off x="0" y="4880700"/>
              <a:ext cx="15658465" cy="85725"/>
            </a:xfrm>
            <a:custGeom>
              <a:avLst/>
              <a:gdLst/>
              <a:ahLst/>
              <a:cxnLst/>
              <a:rect l="l" t="t" r="r" b="b"/>
              <a:pathLst>
                <a:path w="15658465" h="85725">
                  <a:moveTo>
                    <a:pt x="15657962" y="85725"/>
                  </a:moveTo>
                  <a:lnTo>
                    <a:pt x="0" y="85725"/>
                  </a:lnTo>
                  <a:lnTo>
                    <a:pt x="0" y="0"/>
                  </a:lnTo>
                  <a:lnTo>
                    <a:pt x="15657962" y="0"/>
                  </a:lnTo>
                  <a:lnTo>
                    <a:pt x="15657962" y="85725"/>
                  </a:lnTo>
                  <a:close/>
                </a:path>
              </a:pathLst>
            </a:custGeom>
            <a:solidFill>
              <a:srgbClr val="E7EBE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1028750" y="4716118"/>
              <a:ext cx="14836775" cy="433070"/>
            </a:xfrm>
            <a:custGeom>
              <a:avLst/>
              <a:gdLst/>
              <a:ahLst/>
              <a:cxnLst/>
              <a:rect l="l" t="t" r="r" b="b"/>
              <a:pathLst>
                <a:path w="14836775" h="433070">
                  <a:moveTo>
                    <a:pt x="414896" y="207441"/>
                  </a:moveTo>
                  <a:lnTo>
                    <a:pt x="409409" y="159880"/>
                  </a:lnTo>
                  <a:lnTo>
                    <a:pt x="393801" y="116205"/>
                  </a:lnTo>
                  <a:lnTo>
                    <a:pt x="369316" y="77698"/>
                  </a:lnTo>
                  <a:lnTo>
                    <a:pt x="337197" y="45567"/>
                  </a:lnTo>
                  <a:lnTo>
                    <a:pt x="298678" y="21082"/>
                  </a:lnTo>
                  <a:lnTo>
                    <a:pt x="255016" y="5473"/>
                  </a:lnTo>
                  <a:lnTo>
                    <a:pt x="207441" y="0"/>
                  </a:lnTo>
                  <a:lnTo>
                    <a:pt x="159880" y="5473"/>
                  </a:lnTo>
                  <a:lnTo>
                    <a:pt x="116217" y="21082"/>
                  </a:lnTo>
                  <a:lnTo>
                    <a:pt x="77698" y="45567"/>
                  </a:lnTo>
                  <a:lnTo>
                    <a:pt x="45567" y="77698"/>
                  </a:lnTo>
                  <a:lnTo>
                    <a:pt x="21082" y="116205"/>
                  </a:lnTo>
                  <a:lnTo>
                    <a:pt x="5473" y="159880"/>
                  </a:lnTo>
                  <a:lnTo>
                    <a:pt x="0" y="207441"/>
                  </a:lnTo>
                  <a:lnTo>
                    <a:pt x="5473" y="255016"/>
                  </a:lnTo>
                  <a:lnTo>
                    <a:pt x="21082" y="298678"/>
                  </a:lnTo>
                  <a:lnTo>
                    <a:pt x="45567" y="337197"/>
                  </a:lnTo>
                  <a:lnTo>
                    <a:pt x="77698" y="369316"/>
                  </a:lnTo>
                  <a:lnTo>
                    <a:pt x="116217" y="393801"/>
                  </a:lnTo>
                  <a:lnTo>
                    <a:pt x="159880" y="409409"/>
                  </a:lnTo>
                  <a:lnTo>
                    <a:pt x="207441" y="414883"/>
                  </a:lnTo>
                  <a:lnTo>
                    <a:pt x="255016" y="409409"/>
                  </a:lnTo>
                  <a:lnTo>
                    <a:pt x="298678" y="393801"/>
                  </a:lnTo>
                  <a:lnTo>
                    <a:pt x="337197" y="369316"/>
                  </a:lnTo>
                  <a:lnTo>
                    <a:pt x="369316" y="337197"/>
                  </a:lnTo>
                  <a:lnTo>
                    <a:pt x="393801" y="298678"/>
                  </a:lnTo>
                  <a:lnTo>
                    <a:pt x="409409" y="255016"/>
                  </a:lnTo>
                  <a:lnTo>
                    <a:pt x="414896" y="207441"/>
                  </a:lnTo>
                  <a:close/>
                </a:path>
                <a:path w="14836775" h="433070">
                  <a:moveTo>
                    <a:pt x="5222176" y="207441"/>
                  </a:moveTo>
                  <a:lnTo>
                    <a:pt x="5216690" y="159880"/>
                  </a:lnTo>
                  <a:lnTo>
                    <a:pt x="5201082" y="116205"/>
                  </a:lnTo>
                  <a:lnTo>
                    <a:pt x="5176596" y="77698"/>
                  </a:lnTo>
                  <a:lnTo>
                    <a:pt x="5144465" y="45567"/>
                  </a:lnTo>
                  <a:lnTo>
                    <a:pt x="5105946" y="21082"/>
                  </a:lnTo>
                  <a:lnTo>
                    <a:pt x="5062283" y="5473"/>
                  </a:lnTo>
                  <a:lnTo>
                    <a:pt x="5014722" y="0"/>
                  </a:lnTo>
                  <a:lnTo>
                    <a:pt x="4967160" y="5473"/>
                  </a:lnTo>
                  <a:lnTo>
                    <a:pt x="4923498" y="21082"/>
                  </a:lnTo>
                  <a:lnTo>
                    <a:pt x="4884979" y="45567"/>
                  </a:lnTo>
                  <a:lnTo>
                    <a:pt x="4852848" y="77698"/>
                  </a:lnTo>
                  <a:lnTo>
                    <a:pt x="4828362" y="116205"/>
                  </a:lnTo>
                  <a:lnTo>
                    <a:pt x="4812754" y="159880"/>
                  </a:lnTo>
                  <a:lnTo>
                    <a:pt x="4807280" y="207441"/>
                  </a:lnTo>
                  <a:lnTo>
                    <a:pt x="4812754" y="255016"/>
                  </a:lnTo>
                  <a:lnTo>
                    <a:pt x="4828362" y="298678"/>
                  </a:lnTo>
                  <a:lnTo>
                    <a:pt x="4852848" y="337197"/>
                  </a:lnTo>
                  <a:lnTo>
                    <a:pt x="4884979" y="369316"/>
                  </a:lnTo>
                  <a:lnTo>
                    <a:pt x="4923498" y="393801"/>
                  </a:lnTo>
                  <a:lnTo>
                    <a:pt x="4967160" y="409409"/>
                  </a:lnTo>
                  <a:lnTo>
                    <a:pt x="5014722" y="414883"/>
                  </a:lnTo>
                  <a:lnTo>
                    <a:pt x="5062283" y="409409"/>
                  </a:lnTo>
                  <a:lnTo>
                    <a:pt x="5105946" y="393801"/>
                  </a:lnTo>
                  <a:lnTo>
                    <a:pt x="5144465" y="369316"/>
                  </a:lnTo>
                  <a:lnTo>
                    <a:pt x="5176596" y="337197"/>
                  </a:lnTo>
                  <a:lnTo>
                    <a:pt x="5201082" y="298678"/>
                  </a:lnTo>
                  <a:lnTo>
                    <a:pt x="5216690" y="255016"/>
                  </a:lnTo>
                  <a:lnTo>
                    <a:pt x="5222176" y="207441"/>
                  </a:lnTo>
                  <a:close/>
                </a:path>
                <a:path w="14836775" h="433070">
                  <a:moveTo>
                    <a:pt x="10029419" y="207441"/>
                  </a:moveTo>
                  <a:lnTo>
                    <a:pt x="10023945" y="159880"/>
                  </a:lnTo>
                  <a:lnTo>
                    <a:pt x="10008337" y="116205"/>
                  </a:lnTo>
                  <a:lnTo>
                    <a:pt x="9983851" y="77698"/>
                  </a:lnTo>
                  <a:lnTo>
                    <a:pt x="9951720" y="45567"/>
                  </a:lnTo>
                  <a:lnTo>
                    <a:pt x="9913201" y="21082"/>
                  </a:lnTo>
                  <a:lnTo>
                    <a:pt x="9869538" y="5473"/>
                  </a:lnTo>
                  <a:lnTo>
                    <a:pt x="9821977" y="0"/>
                  </a:lnTo>
                  <a:lnTo>
                    <a:pt x="9774403" y="5473"/>
                  </a:lnTo>
                  <a:lnTo>
                    <a:pt x="9730740" y="21082"/>
                  </a:lnTo>
                  <a:lnTo>
                    <a:pt x="9692221" y="45567"/>
                  </a:lnTo>
                  <a:lnTo>
                    <a:pt x="9660090" y="77698"/>
                  </a:lnTo>
                  <a:lnTo>
                    <a:pt x="9635604" y="116205"/>
                  </a:lnTo>
                  <a:lnTo>
                    <a:pt x="9620009" y="159880"/>
                  </a:lnTo>
                  <a:lnTo>
                    <a:pt x="9614522" y="207441"/>
                  </a:lnTo>
                  <a:lnTo>
                    <a:pt x="9620009" y="255016"/>
                  </a:lnTo>
                  <a:lnTo>
                    <a:pt x="9635604" y="298678"/>
                  </a:lnTo>
                  <a:lnTo>
                    <a:pt x="9660090" y="337197"/>
                  </a:lnTo>
                  <a:lnTo>
                    <a:pt x="9692221" y="369316"/>
                  </a:lnTo>
                  <a:lnTo>
                    <a:pt x="9730740" y="393801"/>
                  </a:lnTo>
                  <a:lnTo>
                    <a:pt x="9774403" y="409409"/>
                  </a:lnTo>
                  <a:lnTo>
                    <a:pt x="9821977" y="414883"/>
                  </a:lnTo>
                  <a:lnTo>
                    <a:pt x="9869538" y="409409"/>
                  </a:lnTo>
                  <a:lnTo>
                    <a:pt x="9913201" y="393801"/>
                  </a:lnTo>
                  <a:lnTo>
                    <a:pt x="9951720" y="369316"/>
                  </a:lnTo>
                  <a:lnTo>
                    <a:pt x="9983851" y="337197"/>
                  </a:lnTo>
                  <a:lnTo>
                    <a:pt x="10008337" y="298678"/>
                  </a:lnTo>
                  <a:lnTo>
                    <a:pt x="10023945" y="255016"/>
                  </a:lnTo>
                  <a:lnTo>
                    <a:pt x="10029419" y="207441"/>
                  </a:lnTo>
                  <a:close/>
                </a:path>
                <a:path w="14836775" h="433070">
                  <a:moveTo>
                    <a:pt x="14836686" y="225361"/>
                  </a:moveTo>
                  <a:lnTo>
                    <a:pt x="14831213" y="177800"/>
                  </a:lnTo>
                  <a:lnTo>
                    <a:pt x="14815604" y="134137"/>
                  </a:lnTo>
                  <a:lnTo>
                    <a:pt x="14791119" y="95618"/>
                  </a:lnTo>
                  <a:lnTo>
                    <a:pt x="14759000" y="63487"/>
                  </a:lnTo>
                  <a:lnTo>
                    <a:pt x="14720481" y="39001"/>
                  </a:lnTo>
                  <a:lnTo>
                    <a:pt x="14676819" y="23393"/>
                  </a:lnTo>
                  <a:lnTo>
                    <a:pt x="14629244" y="17919"/>
                  </a:lnTo>
                  <a:lnTo>
                    <a:pt x="14581683" y="23393"/>
                  </a:lnTo>
                  <a:lnTo>
                    <a:pt x="14538008" y="39001"/>
                  </a:lnTo>
                  <a:lnTo>
                    <a:pt x="14499501" y="63487"/>
                  </a:lnTo>
                  <a:lnTo>
                    <a:pt x="14467370" y="95618"/>
                  </a:lnTo>
                  <a:lnTo>
                    <a:pt x="14442885" y="134137"/>
                  </a:lnTo>
                  <a:lnTo>
                    <a:pt x="14427276" y="177800"/>
                  </a:lnTo>
                  <a:lnTo>
                    <a:pt x="14421803" y="225361"/>
                  </a:lnTo>
                  <a:lnTo>
                    <a:pt x="14427276" y="272923"/>
                  </a:lnTo>
                  <a:lnTo>
                    <a:pt x="14442885" y="316585"/>
                  </a:lnTo>
                  <a:lnTo>
                    <a:pt x="14467370" y="355104"/>
                  </a:lnTo>
                  <a:lnTo>
                    <a:pt x="14499501" y="387235"/>
                  </a:lnTo>
                  <a:lnTo>
                    <a:pt x="14538008" y="411721"/>
                  </a:lnTo>
                  <a:lnTo>
                    <a:pt x="14581683" y="427329"/>
                  </a:lnTo>
                  <a:lnTo>
                    <a:pt x="14629244" y="432816"/>
                  </a:lnTo>
                  <a:lnTo>
                    <a:pt x="14676819" y="427329"/>
                  </a:lnTo>
                  <a:lnTo>
                    <a:pt x="14720481" y="411721"/>
                  </a:lnTo>
                  <a:lnTo>
                    <a:pt x="14759000" y="387235"/>
                  </a:lnTo>
                  <a:lnTo>
                    <a:pt x="14791119" y="355104"/>
                  </a:lnTo>
                  <a:lnTo>
                    <a:pt x="14815604" y="316585"/>
                  </a:lnTo>
                  <a:lnTo>
                    <a:pt x="14831213" y="272923"/>
                  </a:lnTo>
                  <a:lnTo>
                    <a:pt x="14836686" y="225361"/>
                  </a:lnTo>
                  <a:close/>
                </a:path>
              </a:pathLst>
            </a:custGeom>
            <a:solidFill>
              <a:srgbClr val="E7EBE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pc="-540" dirty="0"/>
              <a:t>POVIJEST</a:t>
            </a:r>
            <a:r>
              <a:rPr spc="-60" dirty="0"/>
              <a:t> </a:t>
            </a:r>
            <a:r>
              <a:rPr spc="-615" dirty="0"/>
              <a:t>VJESNIKA</a:t>
            </a:r>
            <a:r>
              <a:rPr spc="-60" dirty="0"/>
              <a:t> </a:t>
            </a:r>
            <a:r>
              <a:rPr spc="-10" dirty="0"/>
              <a:t>(1945.–1948.)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1016054" y="5283093"/>
            <a:ext cx="2777490" cy="2501900"/>
          </a:xfrm>
          <a:prstGeom prst="rect">
            <a:avLst/>
          </a:prstGeom>
        </p:spPr>
        <p:txBody>
          <a:bodyPr vert="horz" wrap="square" lIns="0" tIns="806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35"/>
              </a:spcBef>
            </a:pPr>
            <a:r>
              <a:rPr sz="2800" b="1" spc="-10" dirty="0">
                <a:solidFill>
                  <a:srgbClr val="2D384F"/>
                </a:solidFill>
                <a:latin typeface="Arial Narrow"/>
                <a:cs typeface="Arial Narrow"/>
              </a:rPr>
              <a:t>1945.</a:t>
            </a:r>
            <a:endParaRPr sz="2800">
              <a:latin typeface="Arial Narrow"/>
              <a:cs typeface="Arial Narrow"/>
            </a:endParaRPr>
          </a:p>
          <a:p>
            <a:pPr marL="12700">
              <a:lnSpc>
                <a:spcPct val="100000"/>
              </a:lnSpc>
              <a:spcBef>
                <a:spcPts val="540"/>
              </a:spcBef>
            </a:pPr>
            <a:r>
              <a:rPr sz="2800" spc="-110" dirty="0">
                <a:solidFill>
                  <a:srgbClr val="2D384F"/>
                </a:solidFill>
                <a:latin typeface="Arial Narrow"/>
                <a:cs typeface="Arial Narrow"/>
              </a:rPr>
              <a:t>12.</a:t>
            </a:r>
            <a:r>
              <a:rPr sz="2800" spc="-15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2800" spc="-60" dirty="0">
                <a:solidFill>
                  <a:srgbClr val="2D384F"/>
                </a:solidFill>
                <a:latin typeface="Arial Narrow"/>
                <a:cs typeface="Arial Narrow"/>
              </a:rPr>
              <a:t>5.</a:t>
            </a:r>
            <a:r>
              <a:rPr sz="2800" spc="-15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2800" spc="-70" dirty="0">
                <a:solidFill>
                  <a:srgbClr val="2D384F"/>
                </a:solidFill>
                <a:latin typeface="Arial Narrow"/>
                <a:cs typeface="Arial Narrow"/>
              </a:rPr>
              <a:t>1945.</a:t>
            </a:r>
            <a:r>
              <a:rPr sz="2800" spc="-15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2800" spc="60" dirty="0">
                <a:solidFill>
                  <a:srgbClr val="2D384F"/>
                </a:solidFill>
                <a:latin typeface="Arial Narrow"/>
                <a:cs typeface="Arial Narrow"/>
              </a:rPr>
              <a:t>–</a:t>
            </a:r>
            <a:r>
              <a:rPr sz="2800" spc="-15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2800" spc="100" dirty="0">
                <a:solidFill>
                  <a:srgbClr val="2D384F"/>
                </a:solidFill>
                <a:latin typeface="Arial Narrow"/>
                <a:cs typeface="Arial Narrow"/>
              </a:rPr>
              <a:t>prvi</a:t>
            </a:r>
            <a:endParaRPr sz="2800">
              <a:latin typeface="Arial Narrow"/>
              <a:cs typeface="Arial Narrow"/>
            </a:endParaRPr>
          </a:p>
          <a:p>
            <a:pPr marL="12700" marR="5080">
              <a:lnSpc>
                <a:spcPct val="116100"/>
              </a:lnSpc>
            </a:pPr>
            <a:r>
              <a:rPr sz="2800" spc="120" dirty="0">
                <a:solidFill>
                  <a:srgbClr val="2D384F"/>
                </a:solidFill>
                <a:latin typeface="Arial Narrow"/>
                <a:cs typeface="Arial Narrow"/>
              </a:rPr>
              <a:t>poslijeratni</a:t>
            </a:r>
            <a:r>
              <a:rPr sz="2800" spc="-16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2800" spc="155" dirty="0">
                <a:solidFill>
                  <a:srgbClr val="2D384F"/>
                </a:solidFill>
                <a:latin typeface="Arial Narrow"/>
                <a:cs typeface="Arial Narrow"/>
              </a:rPr>
              <a:t>broj</a:t>
            </a:r>
            <a:r>
              <a:rPr sz="2800" spc="-16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2800" spc="100" dirty="0">
                <a:solidFill>
                  <a:srgbClr val="2D384F"/>
                </a:solidFill>
                <a:latin typeface="Arial Narrow"/>
                <a:cs typeface="Arial Narrow"/>
              </a:rPr>
              <a:t>u </a:t>
            </a:r>
            <a:r>
              <a:rPr sz="2800" spc="90" dirty="0">
                <a:solidFill>
                  <a:srgbClr val="2D384F"/>
                </a:solidFill>
                <a:latin typeface="Arial Narrow"/>
                <a:cs typeface="Arial Narrow"/>
              </a:rPr>
              <a:t>Zagrebu</a:t>
            </a:r>
            <a:r>
              <a:rPr sz="2800" spc="-16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2800" b="1" spc="-1320" dirty="0">
                <a:solidFill>
                  <a:srgbClr val="2D384F"/>
                </a:solidFill>
                <a:latin typeface="Arial Narrow"/>
                <a:cs typeface="Arial Narrow"/>
              </a:rPr>
              <a:t>→</a:t>
            </a:r>
            <a:r>
              <a:rPr sz="2800" b="1" spc="-21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2800" b="1" spc="-10" dirty="0">
                <a:solidFill>
                  <a:srgbClr val="2D384F"/>
                </a:solidFill>
                <a:latin typeface="Arial Narrow"/>
                <a:cs typeface="Arial Narrow"/>
              </a:rPr>
              <a:t>službeni </a:t>
            </a:r>
            <a:r>
              <a:rPr sz="2800" b="1" spc="60" dirty="0">
                <a:solidFill>
                  <a:srgbClr val="2D384F"/>
                </a:solidFill>
                <a:latin typeface="Arial Narrow"/>
                <a:cs typeface="Arial Narrow"/>
              </a:rPr>
              <a:t>dnevnik</a:t>
            </a:r>
            <a:r>
              <a:rPr sz="2800" b="1" spc="-17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2800" b="1" dirty="0">
                <a:solidFill>
                  <a:srgbClr val="2D384F"/>
                </a:solidFill>
                <a:latin typeface="Arial Narrow"/>
                <a:cs typeface="Arial Narrow"/>
              </a:rPr>
              <a:t>nove</a:t>
            </a:r>
            <a:r>
              <a:rPr sz="2800" b="1" spc="-12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2800" b="1" spc="-10" dirty="0">
                <a:solidFill>
                  <a:srgbClr val="2D384F"/>
                </a:solidFill>
                <a:latin typeface="Arial Narrow"/>
                <a:cs typeface="Arial Narrow"/>
              </a:rPr>
              <a:t>vlasti</a:t>
            </a:r>
            <a:endParaRPr sz="2800">
              <a:latin typeface="Arial Narrow"/>
              <a:cs typeface="Arial Narrow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5637194" y="5283093"/>
            <a:ext cx="2450465" cy="2501900"/>
          </a:xfrm>
          <a:prstGeom prst="rect">
            <a:avLst/>
          </a:prstGeom>
        </p:spPr>
        <p:txBody>
          <a:bodyPr vert="horz" wrap="square" lIns="0" tIns="806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35"/>
              </a:spcBef>
            </a:pPr>
            <a:r>
              <a:rPr sz="2800" b="1" spc="-10" dirty="0">
                <a:solidFill>
                  <a:srgbClr val="2D384F"/>
                </a:solidFill>
                <a:latin typeface="Arial Narrow"/>
                <a:cs typeface="Arial Narrow"/>
              </a:rPr>
              <a:t>1946.</a:t>
            </a:r>
            <a:endParaRPr sz="2800">
              <a:latin typeface="Arial Narrow"/>
              <a:cs typeface="Arial Narrow"/>
            </a:endParaRPr>
          </a:p>
          <a:p>
            <a:pPr marL="12700" marR="5080">
              <a:lnSpc>
                <a:spcPct val="116100"/>
              </a:lnSpc>
            </a:pPr>
            <a:r>
              <a:rPr sz="2800" spc="80" dirty="0">
                <a:solidFill>
                  <a:srgbClr val="2D384F"/>
                </a:solidFill>
                <a:latin typeface="Arial Narrow"/>
                <a:cs typeface="Arial Narrow"/>
              </a:rPr>
              <a:t>jezgra</a:t>
            </a:r>
            <a:r>
              <a:rPr sz="2800" spc="-17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2800" spc="55" dirty="0">
                <a:solidFill>
                  <a:srgbClr val="2D384F"/>
                </a:solidFill>
                <a:latin typeface="Arial Narrow"/>
                <a:cs typeface="Arial Narrow"/>
              </a:rPr>
              <a:t>poduzeća </a:t>
            </a:r>
            <a:r>
              <a:rPr sz="2800" spc="120" dirty="0">
                <a:solidFill>
                  <a:srgbClr val="2D384F"/>
                </a:solidFill>
                <a:latin typeface="Arial Narrow"/>
                <a:cs typeface="Arial Narrow"/>
              </a:rPr>
              <a:t>Narodna</a:t>
            </a:r>
            <a:r>
              <a:rPr sz="2800" spc="-14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2800" spc="80" dirty="0">
                <a:solidFill>
                  <a:srgbClr val="2D384F"/>
                </a:solidFill>
                <a:latin typeface="Arial Narrow"/>
                <a:cs typeface="Arial Narrow"/>
              </a:rPr>
              <a:t>štampa; </a:t>
            </a:r>
            <a:r>
              <a:rPr sz="2800" spc="85" dirty="0">
                <a:solidFill>
                  <a:srgbClr val="2D384F"/>
                </a:solidFill>
                <a:latin typeface="Arial Narrow"/>
                <a:cs typeface="Arial Narrow"/>
              </a:rPr>
              <a:t>redakcija</a:t>
            </a:r>
            <a:r>
              <a:rPr sz="2800" spc="-14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2800" spc="100" dirty="0">
                <a:solidFill>
                  <a:srgbClr val="2D384F"/>
                </a:solidFill>
                <a:latin typeface="Arial Narrow"/>
                <a:cs typeface="Arial Narrow"/>
              </a:rPr>
              <a:t>u </a:t>
            </a:r>
            <a:r>
              <a:rPr sz="2800" spc="75" dirty="0">
                <a:solidFill>
                  <a:srgbClr val="2D384F"/>
                </a:solidFill>
                <a:latin typeface="Arial Narrow"/>
                <a:cs typeface="Arial Narrow"/>
              </a:rPr>
              <a:t>Masarykovoj</a:t>
            </a:r>
            <a:endParaRPr sz="2800">
              <a:latin typeface="Arial Narrow"/>
              <a:cs typeface="Arial Narrow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0444467" y="5354346"/>
            <a:ext cx="744855" cy="45529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2800" b="1" spc="-10" dirty="0">
                <a:solidFill>
                  <a:srgbClr val="2D384F"/>
                </a:solidFill>
                <a:latin typeface="Arial Narrow"/>
                <a:cs typeface="Arial Narrow"/>
              </a:rPr>
              <a:t>1947.</a:t>
            </a:r>
            <a:endParaRPr sz="2800">
              <a:latin typeface="Arial Narrow"/>
              <a:cs typeface="Arial Narrow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5228275" y="5281119"/>
            <a:ext cx="2528570" cy="3508375"/>
          </a:xfrm>
          <a:prstGeom prst="rect">
            <a:avLst/>
          </a:prstGeom>
        </p:spPr>
        <p:txBody>
          <a:bodyPr vert="horz" wrap="square" lIns="0" tIns="882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95"/>
              </a:spcBef>
            </a:pPr>
            <a:r>
              <a:rPr sz="2800" b="1" spc="-10" dirty="0">
                <a:solidFill>
                  <a:srgbClr val="2D384F"/>
                </a:solidFill>
                <a:latin typeface="Arial Narrow"/>
                <a:cs typeface="Arial Narrow"/>
              </a:rPr>
              <a:t>1948.</a:t>
            </a:r>
            <a:endParaRPr sz="2800">
              <a:latin typeface="Arial Narrow"/>
              <a:cs typeface="Arial Narrow"/>
            </a:endParaRPr>
          </a:p>
          <a:p>
            <a:pPr marL="12700" marR="5080">
              <a:lnSpc>
                <a:spcPct val="116100"/>
              </a:lnSpc>
              <a:spcBef>
                <a:spcPts val="60"/>
              </a:spcBef>
            </a:pPr>
            <a:r>
              <a:rPr sz="2800" spc="-105" dirty="0">
                <a:solidFill>
                  <a:srgbClr val="2D384F"/>
                </a:solidFill>
                <a:latin typeface="Arial Narrow"/>
                <a:cs typeface="Arial Narrow"/>
              </a:rPr>
              <a:t>Sa</a:t>
            </a:r>
            <a:r>
              <a:rPr sz="2800" spc="-16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2800" spc="114" dirty="0">
                <a:solidFill>
                  <a:srgbClr val="2D384F"/>
                </a:solidFill>
                <a:latin typeface="Arial Narrow"/>
                <a:cs typeface="Arial Narrow"/>
              </a:rPr>
              <a:t>sukobom</a:t>
            </a:r>
            <a:r>
              <a:rPr sz="2800" spc="-15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2800" spc="-25" dirty="0">
                <a:solidFill>
                  <a:srgbClr val="2D384F"/>
                </a:solidFill>
                <a:latin typeface="Arial Narrow"/>
                <a:cs typeface="Arial Narrow"/>
              </a:rPr>
              <a:t>sa </a:t>
            </a:r>
            <a:r>
              <a:rPr sz="2800" spc="135" dirty="0">
                <a:solidFill>
                  <a:srgbClr val="2D384F"/>
                </a:solidFill>
                <a:latin typeface="Arial Narrow"/>
                <a:cs typeface="Arial Narrow"/>
              </a:rPr>
              <a:t>Staljinom</a:t>
            </a:r>
            <a:r>
              <a:rPr sz="2800" spc="-17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2800" spc="150" dirty="0">
                <a:solidFill>
                  <a:srgbClr val="2D384F"/>
                </a:solidFill>
                <a:latin typeface="Arial Narrow"/>
                <a:cs typeface="Arial Narrow"/>
              </a:rPr>
              <a:t>mijenja </a:t>
            </a:r>
            <a:r>
              <a:rPr sz="2800" spc="-60" dirty="0">
                <a:solidFill>
                  <a:srgbClr val="2D384F"/>
                </a:solidFill>
                <a:latin typeface="Arial Narrow"/>
                <a:cs typeface="Arial Narrow"/>
              </a:rPr>
              <a:t>se</a:t>
            </a:r>
            <a:r>
              <a:rPr sz="2800" spc="-16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2800" spc="70" dirty="0">
                <a:solidFill>
                  <a:srgbClr val="2D384F"/>
                </a:solidFill>
                <a:latin typeface="Arial Narrow"/>
                <a:cs typeface="Arial Narrow"/>
              </a:rPr>
              <a:t>redakcija, </a:t>
            </a:r>
            <a:r>
              <a:rPr sz="2800" b="1" spc="55" dirty="0">
                <a:solidFill>
                  <a:srgbClr val="2D384F"/>
                </a:solidFill>
                <a:latin typeface="Arial Narrow"/>
                <a:cs typeface="Arial Narrow"/>
              </a:rPr>
              <a:t>Agitprop</a:t>
            </a:r>
            <a:r>
              <a:rPr sz="2800" b="1" spc="-204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2800" b="1" spc="-125" dirty="0">
                <a:solidFill>
                  <a:srgbClr val="2D384F"/>
                </a:solidFill>
                <a:latin typeface="Arial Narrow"/>
                <a:cs typeface="Arial Narrow"/>
              </a:rPr>
              <a:t>CK</a:t>
            </a:r>
            <a:r>
              <a:rPr sz="2800" b="1" spc="-20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2800" b="1" spc="70" dirty="0">
                <a:solidFill>
                  <a:srgbClr val="2D384F"/>
                </a:solidFill>
                <a:latin typeface="Arial Narrow"/>
                <a:cs typeface="Arial Narrow"/>
              </a:rPr>
              <a:t>KPH </a:t>
            </a:r>
            <a:r>
              <a:rPr sz="2800" b="1" spc="45" dirty="0">
                <a:solidFill>
                  <a:srgbClr val="2D384F"/>
                </a:solidFill>
                <a:latin typeface="Arial Narrow"/>
                <a:cs typeface="Arial Narrow"/>
              </a:rPr>
              <a:t>popunjava </a:t>
            </a:r>
            <a:r>
              <a:rPr sz="2800" b="1" spc="40" dirty="0">
                <a:solidFill>
                  <a:srgbClr val="2D384F"/>
                </a:solidFill>
                <a:latin typeface="Arial Narrow"/>
                <a:cs typeface="Arial Narrow"/>
              </a:rPr>
              <a:t>redakciju.</a:t>
            </a:r>
            <a:endParaRPr sz="2800">
              <a:latin typeface="Arial Narrow"/>
              <a:cs typeface="Arial Narrow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1643900" y="3477366"/>
            <a:ext cx="3484245" cy="1016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16100"/>
              </a:lnSpc>
              <a:spcBef>
                <a:spcPts val="95"/>
              </a:spcBef>
            </a:pPr>
            <a:r>
              <a:rPr sz="2800" spc="60" dirty="0">
                <a:solidFill>
                  <a:srgbClr val="2D384F"/>
                </a:solidFill>
                <a:latin typeface="Arial Narrow"/>
                <a:cs typeface="Arial Narrow"/>
              </a:rPr>
              <a:t>Redakcija</a:t>
            </a:r>
            <a:r>
              <a:rPr sz="2800" spc="-16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2800" spc="155" dirty="0">
                <a:solidFill>
                  <a:srgbClr val="2D384F"/>
                </a:solidFill>
                <a:latin typeface="Arial Narrow"/>
                <a:cs typeface="Arial Narrow"/>
              </a:rPr>
              <a:t>broji</a:t>
            </a:r>
            <a:r>
              <a:rPr sz="2800" spc="-16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2800" spc="105" dirty="0">
                <a:solidFill>
                  <a:srgbClr val="2D384F"/>
                </a:solidFill>
                <a:latin typeface="Arial Narrow"/>
                <a:cs typeface="Arial Narrow"/>
              </a:rPr>
              <a:t>oko</a:t>
            </a:r>
            <a:r>
              <a:rPr sz="2800" spc="-16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2800" spc="100" dirty="0">
                <a:solidFill>
                  <a:srgbClr val="2D384F"/>
                </a:solidFill>
                <a:latin typeface="Arial Narrow"/>
                <a:cs typeface="Arial Narrow"/>
              </a:rPr>
              <a:t>80 </a:t>
            </a:r>
            <a:r>
              <a:rPr sz="2800" spc="55" dirty="0">
                <a:solidFill>
                  <a:srgbClr val="2D384F"/>
                </a:solidFill>
                <a:latin typeface="Arial Narrow"/>
                <a:cs typeface="Arial Narrow"/>
              </a:rPr>
              <a:t>članova,</a:t>
            </a:r>
            <a:r>
              <a:rPr sz="2800" spc="-17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2800" spc="100" dirty="0">
                <a:solidFill>
                  <a:srgbClr val="2D384F"/>
                </a:solidFill>
                <a:latin typeface="Arial Narrow"/>
                <a:cs typeface="Arial Narrow"/>
              </a:rPr>
              <a:t>naklada</a:t>
            </a:r>
            <a:r>
              <a:rPr sz="2800" spc="-16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2800" spc="85" dirty="0">
                <a:solidFill>
                  <a:srgbClr val="2D384F"/>
                </a:solidFill>
                <a:latin typeface="Arial Narrow"/>
                <a:cs typeface="Arial Narrow"/>
              </a:rPr>
              <a:t>88.000.</a:t>
            </a:r>
            <a:endParaRPr sz="2800">
              <a:latin typeface="Arial Narrow"/>
              <a:cs typeface="Arial Narrow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7070912" y="3477366"/>
            <a:ext cx="4711065" cy="1016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16100"/>
              </a:lnSpc>
              <a:spcBef>
                <a:spcPts val="95"/>
              </a:spcBef>
            </a:pPr>
            <a:r>
              <a:rPr sz="2800" dirty="0">
                <a:solidFill>
                  <a:srgbClr val="2D384F"/>
                </a:solidFill>
                <a:latin typeface="Arial Narrow"/>
                <a:cs typeface="Arial Narrow"/>
              </a:rPr>
              <a:t>Članci</a:t>
            </a:r>
            <a:r>
              <a:rPr sz="2800" spc="-10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2800" spc="150" dirty="0">
                <a:solidFill>
                  <a:srgbClr val="2D384F"/>
                </a:solidFill>
                <a:latin typeface="Arial Narrow"/>
                <a:cs typeface="Arial Narrow"/>
              </a:rPr>
              <a:t>u</a:t>
            </a:r>
            <a:r>
              <a:rPr sz="2800" spc="-10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2800" spc="114" dirty="0">
                <a:solidFill>
                  <a:srgbClr val="2D384F"/>
                </a:solidFill>
                <a:latin typeface="Arial Narrow"/>
                <a:cs typeface="Arial Narrow"/>
              </a:rPr>
              <a:t>velikoj</a:t>
            </a:r>
            <a:r>
              <a:rPr sz="2800" spc="-10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2800" spc="170" dirty="0">
                <a:solidFill>
                  <a:srgbClr val="2D384F"/>
                </a:solidFill>
                <a:latin typeface="Arial Narrow"/>
                <a:cs typeface="Arial Narrow"/>
              </a:rPr>
              <a:t>mjeri</a:t>
            </a:r>
            <a:r>
              <a:rPr sz="2800" spc="-10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2800" spc="90" dirty="0">
                <a:solidFill>
                  <a:srgbClr val="2D384F"/>
                </a:solidFill>
                <a:latin typeface="Arial Narrow"/>
                <a:cs typeface="Arial Narrow"/>
              </a:rPr>
              <a:t>nepotpisani, </a:t>
            </a:r>
            <a:r>
              <a:rPr sz="2800" spc="105" dirty="0">
                <a:solidFill>
                  <a:srgbClr val="2D384F"/>
                </a:solidFill>
                <a:latin typeface="Arial Narrow"/>
                <a:cs typeface="Arial Narrow"/>
              </a:rPr>
              <a:t>uredništvo</a:t>
            </a:r>
            <a:r>
              <a:rPr sz="2800" spc="-11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2800" spc="-60" dirty="0">
                <a:solidFill>
                  <a:srgbClr val="2D384F"/>
                </a:solidFill>
                <a:latin typeface="Arial Narrow"/>
                <a:cs typeface="Arial Narrow"/>
              </a:rPr>
              <a:t>se</a:t>
            </a:r>
            <a:r>
              <a:rPr sz="2800" spc="-10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2800" dirty="0">
                <a:solidFill>
                  <a:srgbClr val="2D384F"/>
                </a:solidFill>
                <a:latin typeface="Arial Narrow"/>
                <a:cs typeface="Arial Narrow"/>
              </a:rPr>
              <a:t>često</a:t>
            </a:r>
            <a:r>
              <a:rPr sz="2800" spc="-10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2800" spc="130" dirty="0">
                <a:solidFill>
                  <a:srgbClr val="2D384F"/>
                </a:solidFill>
                <a:latin typeface="Arial Narrow"/>
                <a:cs typeface="Arial Narrow"/>
              </a:rPr>
              <a:t>mijenja.</a:t>
            </a:r>
            <a:endParaRPr sz="2800">
              <a:latin typeface="Arial Narrow"/>
              <a:cs typeface="Arial Narrow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4896713" y="3477366"/>
            <a:ext cx="1798955" cy="1016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16100"/>
              </a:lnSpc>
              <a:spcBef>
                <a:spcPts val="95"/>
              </a:spcBef>
            </a:pPr>
            <a:r>
              <a:rPr sz="2800" spc="100" dirty="0">
                <a:solidFill>
                  <a:srgbClr val="2D384F"/>
                </a:solidFill>
                <a:latin typeface="Arial Narrow"/>
                <a:cs typeface="Arial Narrow"/>
              </a:rPr>
              <a:t>Napušta</a:t>
            </a:r>
            <a:r>
              <a:rPr sz="2800" spc="-15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2800" spc="-25" dirty="0">
                <a:solidFill>
                  <a:srgbClr val="2D384F"/>
                </a:solidFill>
                <a:latin typeface="Arial Narrow"/>
                <a:cs typeface="Arial Narrow"/>
              </a:rPr>
              <a:t>se </a:t>
            </a:r>
            <a:r>
              <a:rPr sz="2800" spc="110" dirty="0">
                <a:solidFill>
                  <a:srgbClr val="2D384F"/>
                </a:solidFill>
                <a:latin typeface="Arial Narrow"/>
                <a:cs typeface="Arial Narrow"/>
              </a:rPr>
              <a:t>anonimnost.</a:t>
            </a:r>
            <a:endParaRPr sz="2800">
              <a:latin typeface="Arial Narrow"/>
              <a:cs typeface="Arial Narrow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1016000" y="2485655"/>
            <a:ext cx="5739130" cy="5588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500" b="1" spc="-10" dirty="0">
                <a:solidFill>
                  <a:srgbClr val="2D384F"/>
                </a:solidFill>
                <a:latin typeface="Arial Narrow"/>
                <a:cs typeface="Arial Narrow"/>
              </a:rPr>
              <a:t>Glasilo</a:t>
            </a:r>
            <a:r>
              <a:rPr sz="3500" b="1" spc="-22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500" b="1" i="1" spc="-190" dirty="0">
                <a:solidFill>
                  <a:srgbClr val="2D384F"/>
                </a:solidFill>
                <a:latin typeface="Times New Roman"/>
                <a:cs typeface="Times New Roman"/>
              </a:rPr>
              <a:t>Narodnog</a:t>
            </a:r>
            <a:r>
              <a:rPr sz="3500" b="1" i="1" spc="-365" dirty="0">
                <a:solidFill>
                  <a:srgbClr val="2D384F"/>
                </a:solidFill>
                <a:latin typeface="Times New Roman"/>
                <a:cs typeface="Times New Roman"/>
              </a:rPr>
              <a:t> </a:t>
            </a:r>
            <a:r>
              <a:rPr sz="3500" b="1" i="1" spc="-114" dirty="0">
                <a:solidFill>
                  <a:srgbClr val="2D384F"/>
                </a:solidFill>
                <a:latin typeface="Times New Roman"/>
                <a:cs typeface="Times New Roman"/>
              </a:rPr>
              <a:t>fronta</a:t>
            </a:r>
            <a:r>
              <a:rPr sz="3500" b="1" i="1" spc="-365" dirty="0">
                <a:solidFill>
                  <a:srgbClr val="2D384F"/>
                </a:solidFill>
                <a:latin typeface="Times New Roman"/>
                <a:cs typeface="Times New Roman"/>
              </a:rPr>
              <a:t> </a:t>
            </a:r>
            <a:r>
              <a:rPr sz="3500" b="1" i="1" spc="-60" dirty="0">
                <a:solidFill>
                  <a:srgbClr val="2D384F"/>
                </a:solidFill>
                <a:latin typeface="Times New Roman"/>
                <a:cs typeface="Times New Roman"/>
              </a:rPr>
              <a:t>Hrvatske</a:t>
            </a:r>
            <a:endParaRPr sz="35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016000" y="996778"/>
            <a:ext cx="13377544" cy="1943100"/>
          </a:xfrm>
          <a:prstGeom prst="rect">
            <a:avLst/>
          </a:prstGeom>
        </p:spPr>
        <p:txBody>
          <a:bodyPr vert="horz" wrap="square" lIns="0" tIns="38100" rIns="0" bIns="0" rtlCol="0">
            <a:spAutoFit/>
          </a:bodyPr>
          <a:lstStyle/>
          <a:p>
            <a:pPr marL="12700" marR="5080">
              <a:lnSpc>
                <a:spcPts val="7500"/>
              </a:lnSpc>
              <a:spcBef>
                <a:spcPts val="300"/>
              </a:spcBef>
            </a:pPr>
            <a:r>
              <a:rPr spc="-635" dirty="0"/>
              <a:t>KULTURA</a:t>
            </a:r>
            <a:r>
              <a:rPr spc="-75" dirty="0"/>
              <a:t> </a:t>
            </a:r>
            <a:r>
              <a:rPr dirty="0"/>
              <a:t>I</a:t>
            </a:r>
            <a:r>
              <a:rPr spc="-265" dirty="0"/>
              <a:t> </a:t>
            </a:r>
            <a:r>
              <a:rPr spc="-505" dirty="0"/>
              <a:t>POLITIKA</a:t>
            </a:r>
            <a:r>
              <a:rPr spc="-75" dirty="0"/>
              <a:t> </a:t>
            </a:r>
            <a:r>
              <a:rPr spc="-785" dirty="0"/>
              <a:t>U</a:t>
            </a:r>
            <a:r>
              <a:rPr spc="-75" dirty="0"/>
              <a:t> </a:t>
            </a:r>
            <a:r>
              <a:rPr spc="-675" dirty="0"/>
              <a:t>POVIJESNOM </a:t>
            </a:r>
            <a:r>
              <a:rPr spc="-690" dirty="0"/>
              <a:t>KONTEKSTU</a:t>
            </a:r>
            <a:r>
              <a:rPr spc="-45" dirty="0"/>
              <a:t> </a:t>
            </a:r>
            <a:r>
              <a:rPr spc="-625" dirty="0"/>
              <a:t>VJESNIKA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016000" y="3406697"/>
            <a:ext cx="16179800" cy="41021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762635">
              <a:lnSpc>
                <a:spcPct val="116700"/>
              </a:lnSpc>
              <a:spcBef>
                <a:spcPts val="95"/>
              </a:spcBef>
            </a:pPr>
            <a:r>
              <a:rPr sz="3000" spc="140" dirty="0">
                <a:solidFill>
                  <a:srgbClr val="2D384F"/>
                </a:solidFill>
                <a:latin typeface="Arial Narrow"/>
                <a:cs typeface="Arial Narrow"/>
              </a:rPr>
              <a:t>Nakon</a:t>
            </a:r>
            <a:r>
              <a:rPr sz="3000" spc="-15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100" dirty="0">
                <a:solidFill>
                  <a:srgbClr val="2D384F"/>
                </a:solidFill>
                <a:latin typeface="Arial Narrow"/>
                <a:cs typeface="Arial Narrow"/>
              </a:rPr>
              <a:t>svibnja</a:t>
            </a:r>
            <a:r>
              <a:rPr sz="3000" spc="-15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-75" dirty="0">
                <a:solidFill>
                  <a:srgbClr val="2D384F"/>
                </a:solidFill>
                <a:latin typeface="Arial Narrow"/>
                <a:cs typeface="Arial Narrow"/>
              </a:rPr>
              <a:t>1945.</a:t>
            </a:r>
            <a:r>
              <a:rPr sz="3000" spc="-15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150" dirty="0">
                <a:solidFill>
                  <a:srgbClr val="2D384F"/>
                </a:solidFill>
                <a:latin typeface="Arial Narrow"/>
                <a:cs typeface="Arial Narrow"/>
              </a:rPr>
              <a:t>kultura</a:t>
            </a:r>
            <a:r>
              <a:rPr sz="3000" spc="-15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160" dirty="0">
                <a:solidFill>
                  <a:srgbClr val="2D384F"/>
                </a:solidFill>
                <a:latin typeface="Arial Narrow"/>
                <a:cs typeface="Arial Narrow"/>
              </a:rPr>
              <a:t>u</a:t>
            </a:r>
            <a:r>
              <a:rPr sz="3000" spc="-15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100" dirty="0">
                <a:solidFill>
                  <a:srgbClr val="2D384F"/>
                </a:solidFill>
                <a:latin typeface="Arial Narrow"/>
                <a:cs typeface="Arial Narrow"/>
              </a:rPr>
              <a:t>Vjesniku</a:t>
            </a:r>
            <a:r>
              <a:rPr sz="3000" spc="-15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150" dirty="0">
                <a:solidFill>
                  <a:srgbClr val="2D384F"/>
                </a:solidFill>
                <a:latin typeface="Arial Narrow"/>
                <a:cs typeface="Arial Narrow"/>
              </a:rPr>
              <a:t>nije</a:t>
            </a:r>
            <a:r>
              <a:rPr sz="3000" spc="-15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135" dirty="0">
                <a:solidFill>
                  <a:srgbClr val="2D384F"/>
                </a:solidFill>
                <a:latin typeface="Arial Narrow"/>
                <a:cs typeface="Arial Narrow"/>
              </a:rPr>
              <a:t>bila</a:t>
            </a:r>
            <a:r>
              <a:rPr sz="3000" spc="-15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135" dirty="0">
                <a:solidFill>
                  <a:srgbClr val="2D384F"/>
                </a:solidFill>
                <a:latin typeface="Arial Narrow"/>
                <a:cs typeface="Arial Narrow"/>
              </a:rPr>
              <a:t>autonomna,</a:t>
            </a:r>
            <a:r>
              <a:rPr sz="3000" spc="-15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95" dirty="0">
                <a:solidFill>
                  <a:srgbClr val="2D384F"/>
                </a:solidFill>
                <a:latin typeface="Arial Narrow"/>
                <a:cs typeface="Arial Narrow"/>
              </a:rPr>
              <a:t>nego</a:t>
            </a:r>
            <a:r>
              <a:rPr sz="3000" spc="-15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b="1" spc="65" dirty="0">
                <a:solidFill>
                  <a:srgbClr val="2D384F"/>
                </a:solidFill>
                <a:latin typeface="Arial Narrow"/>
                <a:cs typeface="Arial Narrow"/>
              </a:rPr>
              <a:t>produžetak</a:t>
            </a:r>
            <a:r>
              <a:rPr sz="3000" b="1" spc="-20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b="1" dirty="0">
                <a:solidFill>
                  <a:srgbClr val="2D384F"/>
                </a:solidFill>
                <a:latin typeface="Arial Narrow"/>
                <a:cs typeface="Arial Narrow"/>
              </a:rPr>
              <a:t>političkog</a:t>
            </a:r>
            <a:r>
              <a:rPr sz="3000" b="1" spc="-20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b="1" spc="65" dirty="0">
                <a:solidFill>
                  <a:srgbClr val="2D384F"/>
                </a:solidFill>
                <a:latin typeface="Arial Narrow"/>
                <a:cs typeface="Arial Narrow"/>
              </a:rPr>
              <a:t>programa</a:t>
            </a:r>
            <a:r>
              <a:rPr sz="3000" b="1" spc="-20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b="1" spc="-20" dirty="0">
                <a:solidFill>
                  <a:srgbClr val="2D384F"/>
                </a:solidFill>
                <a:latin typeface="Arial Narrow"/>
                <a:cs typeface="Arial Narrow"/>
              </a:rPr>
              <a:t>nove </a:t>
            </a:r>
            <a:r>
              <a:rPr sz="3000" b="1" spc="-10" dirty="0">
                <a:solidFill>
                  <a:srgbClr val="2D384F"/>
                </a:solidFill>
                <a:latin typeface="Arial Narrow"/>
                <a:cs typeface="Arial Narrow"/>
              </a:rPr>
              <a:t>vlasti</a:t>
            </a:r>
            <a:r>
              <a:rPr sz="3000" spc="-10" dirty="0">
                <a:solidFill>
                  <a:srgbClr val="2D384F"/>
                </a:solidFill>
                <a:latin typeface="Arial Narrow"/>
                <a:cs typeface="Arial Narrow"/>
              </a:rPr>
              <a:t>.</a:t>
            </a:r>
            <a:endParaRPr sz="3000">
              <a:latin typeface="Arial Narrow"/>
              <a:cs typeface="Arial Narrow"/>
            </a:endParaRPr>
          </a:p>
          <a:p>
            <a:pPr marL="12700" marR="5080">
              <a:lnSpc>
                <a:spcPct val="116700"/>
              </a:lnSpc>
              <a:spcBef>
                <a:spcPts val="1350"/>
              </a:spcBef>
            </a:pPr>
            <a:r>
              <a:rPr sz="3000" spc="105" dirty="0">
                <a:solidFill>
                  <a:srgbClr val="2D384F"/>
                </a:solidFill>
                <a:latin typeface="Arial Narrow"/>
                <a:cs typeface="Arial Narrow"/>
              </a:rPr>
              <a:t>Objavljivane</a:t>
            </a:r>
            <a:r>
              <a:rPr sz="3000" spc="-16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dirty="0">
                <a:solidFill>
                  <a:srgbClr val="2D384F"/>
                </a:solidFill>
                <a:latin typeface="Arial Narrow"/>
                <a:cs typeface="Arial Narrow"/>
              </a:rPr>
              <a:t>su</a:t>
            </a:r>
            <a:r>
              <a:rPr sz="3000" spc="-16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114" dirty="0">
                <a:solidFill>
                  <a:srgbClr val="2D384F"/>
                </a:solidFill>
                <a:latin typeface="Arial Narrow"/>
                <a:cs typeface="Arial Narrow"/>
              </a:rPr>
              <a:t>karikature</a:t>
            </a:r>
            <a:r>
              <a:rPr sz="3000" spc="-16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145" dirty="0">
                <a:solidFill>
                  <a:srgbClr val="2D384F"/>
                </a:solidFill>
                <a:latin typeface="Arial Narrow"/>
                <a:cs typeface="Arial Narrow"/>
              </a:rPr>
              <a:t>protiv</a:t>
            </a:r>
            <a:r>
              <a:rPr sz="3000" spc="-16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175" dirty="0">
                <a:solidFill>
                  <a:srgbClr val="2D384F"/>
                </a:solidFill>
                <a:latin typeface="Arial Narrow"/>
                <a:cs typeface="Arial Narrow"/>
              </a:rPr>
              <a:t>kompromitiranih</a:t>
            </a:r>
            <a:r>
              <a:rPr sz="3000" spc="-16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150" dirty="0">
                <a:solidFill>
                  <a:srgbClr val="2D384F"/>
                </a:solidFill>
                <a:latin typeface="Arial Narrow"/>
                <a:cs typeface="Arial Narrow"/>
              </a:rPr>
              <a:t>umjetnika,</a:t>
            </a:r>
            <a:r>
              <a:rPr sz="3000" spc="-16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110" dirty="0">
                <a:solidFill>
                  <a:srgbClr val="2D384F"/>
                </a:solidFill>
                <a:latin typeface="Arial Narrow"/>
                <a:cs typeface="Arial Narrow"/>
              </a:rPr>
              <a:t>tekstovi</a:t>
            </a:r>
            <a:r>
              <a:rPr sz="3000" spc="-16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170" dirty="0">
                <a:solidFill>
                  <a:srgbClr val="2D384F"/>
                </a:solidFill>
                <a:latin typeface="Arial Narrow"/>
                <a:cs typeface="Arial Narrow"/>
              </a:rPr>
              <a:t>poput</a:t>
            </a:r>
            <a:r>
              <a:rPr sz="3000" spc="-16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125" dirty="0">
                <a:solidFill>
                  <a:srgbClr val="2D384F"/>
                </a:solidFill>
                <a:latin typeface="Arial Narrow"/>
                <a:cs typeface="Arial Narrow"/>
              </a:rPr>
              <a:t>Hercigonjine</a:t>
            </a:r>
            <a:r>
              <a:rPr sz="3000" spc="-21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b="1" i="1" spc="-20" dirty="0">
                <a:solidFill>
                  <a:srgbClr val="2D384F"/>
                </a:solidFill>
                <a:latin typeface="Times New Roman"/>
                <a:cs typeface="Times New Roman"/>
              </a:rPr>
              <a:t>Odgovornosti </a:t>
            </a:r>
            <a:r>
              <a:rPr sz="3000" b="1" i="1" spc="-85" dirty="0">
                <a:solidFill>
                  <a:srgbClr val="2D384F"/>
                </a:solidFill>
                <a:latin typeface="Times New Roman"/>
                <a:cs typeface="Times New Roman"/>
              </a:rPr>
              <a:t>umjetnika</a:t>
            </a:r>
            <a:r>
              <a:rPr sz="3000" spc="-85" dirty="0">
                <a:solidFill>
                  <a:srgbClr val="2D384F"/>
                </a:solidFill>
                <a:latin typeface="Arial Narrow"/>
                <a:cs typeface="Arial Narrow"/>
              </a:rPr>
              <a:t>,</a:t>
            </a:r>
            <a:r>
              <a:rPr sz="3000" spc="-13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b="1" dirty="0">
                <a:solidFill>
                  <a:srgbClr val="2D384F"/>
                </a:solidFill>
                <a:latin typeface="Arial Narrow"/>
                <a:cs typeface="Arial Narrow"/>
              </a:rPr>
              <a:t>pozivi</a:t>
            </a:r>
            <a:r>
              <a:rPr sz="3000" b="1" spc="-18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b="1" spc="70" dirty="0">
                <a:solidFill>
                  <a:srgbClr val="2D384F"/>
                </a:solidFill>
                <a:latin typeface="Arial Narrow"/>
                <a:cs typeface="Arial Narrow"/>
              </a:rPr>
              <a:t>na</a:t>
            </a:r>
            <a:r>
              <a:rPr sz="3000" b="1" spc="-18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b="1" dirty="0">
                <a:solidFill>
                  <a:srgbClr val="2D384F"/>
                </a:solidFill>
                <a:latin typeface="Arial Narrow"/>
                <a:cs typeface="Arial Narrow"/>
              </a:rPr>
              <a:t>izbore</a:t>
            </a:r>
            <a:r>
              <a:rPr sz="3000" b="1" spc="-18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b="1" spc="85" dirty="0">
                <a:solidFill>
                  <a:srgbClr val="2D384F"/>
                </a:solidFill>
                <a:latin typeface="Arial Narrow"/>
                <a:cs typeface="Arial Narrow"/>
              </a:rPr>
              <a:t>i</a:t>
            </a:r>
            <a:r>
              <a:rPr sz="3000" b="1" spc="-18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b="1" spc="50" dirty="0">
                <a:solidFill>
                  <a:srgbClr val="2D384F"/>
                </a:solidFill>
                <a:latin typeface="Arial Narrow"/>
                <a:cs typeface="Arial Narrow"/>
              </a:rPr>
              <a:t>opismenjavanje</a:t>
            </a:r>
            <a:r>
              <a:rPr sz="3000" b="1" spc="-13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140" dirty="0">
                <a:solidFill>
                  <a:srgbClr val="2D384F"/>
                </a:solidFill>
                <a:latin typeface="Arial Narrow"/>
                <a:cs typeface="Arial Narrow"/>
              </a:rPr>
              <a:t>te</a:t>
            </a:r>
            <a:r>
              <a:rPr sz="3000" spc="-13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b="1" spc="60" dirty="0">
                <a:solidFill>
                  <a:srgbClr val="2D384F"/>
                </a:solidFill>
                <a:latin typeface="Arial Narrow"/>
                <a:cs typeface="Arial Narrow"/>
              </a:rPr>
              <a:t>javne</a:t>
            </a:r>
            <a:r>
              <a:rPr sz="3000" b="1" spc="-18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b="1" spc="55" dirty="0">
                <a:solidFill>
                  <a:srgbClr val="2D384F"/>
                </a:solidFill>
                <a:latin typeface="Arial Narrow"/>
                <a:cs typeface="Arial Narrow"/>
              </a:rPr>
              <a:t>izjave</a:t>
            </a:r>
            <a:r>
              <a:rPr sz="3000" b="1" spc="-18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b="1" spc="90" dirty="0">
                <a:solidFill>
                  <a:srgbClr val="2D384F"/>
                </a:solidFill>
                <a:latin typeface="Arial Narrow"/>
                <a:cs typeface="Arial Narrow"/>
              </a:rPr>
              <a:t>kulturnih</a:t>
            </a:r>
            <a:r>
              <a:rPr sz="3000" b="1" spc="-18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b="1" spc="85" dirty="0">
                <a:solidFill>
                  <a:srgbClr val="2D384F"/>
                </a:solidFill>
                <a:latin typeface="Arial Narrow"/>
                <a:cs typeface="Arial Narrow"/>
              </a:rPr>
              <a:t>djelatnika</a:t>
            </a:r>
            <a:r>
              <a:rPr sz="3000" spc="85" dirty="0">
                <a:solidFill>
                  <a:srgbClr val="2D384F"/>
                </a:solidFill>
                <a:latin typeface="Arial Narrow"/>
                <a:cs typeface="Arial Narrow"/>
              </a:rPr>
              <a:t>,</a:t>
            </a:r>
            <a:r>
              <a:rPr sz="3000" spc="-13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114" dirty="0">
                <a:solidFill>
                  <a:srgbClr val="2D384F"/>
                </a:solidFill>
                <a:latin typeface="Arial Narrow"/>
                <a:cs typeface="Arial Narrow"/>
              </a:rPr>
              <a:t>čime</a:t>
            </a:r>
            <a:r>
              <a:rPr sz="3000" spc="-13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125" dirty="0">
                <a:solidFill>
                  <a:srgbClr val="2D384F"/>
                </a:solidFill>
                <a:latin typeface="Arial Narrow"/>
                <a:cs typeface="Arial Narrow"/>
              </a:rPr>
              <a:t>je</a:t>
            </a:r>
            <a:r>
              <a:rPr sz="3000" spc="-13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b="1" spc="114" dirty="0">
                <a:solidFill>
                  <a:srgbClr val="2D384F"/>
                </a:solidFill>
                <a:latin typeface="Arial Narrow"/>
                <a:cs typeface="Arial Narrow"/>
              </a:rPr>
              <a:t>umjetnik</a:t>
            </a:r>
            <a:r>
              <a:rPr sz="3000" b="1" spc="-18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b="1" spc="60" dirty="0">
                <a:solidFill>
                  <a:srgbClr val="2D384F"/>
                </a:solidFill>
                <a:latin typeface="Arial Narrow"/>
                <a:cs typeface="Arial Narrow"/>
              </a:rPr>
              <a:t>prikazan </a:t>
            </a:r>
            <a:r>
              <a:rPr sz="3000" b="1" dirty="0">
                <a:solidFill>
                  <a:srgbClr val="2D384F"/>
                </a:solidFill>
                <a:latin typeface="Arial Narrow"/>
                <a:cs typeface="Arial Narrow"/>
              </a:rPr>
              <a:t>kao</a:t>
            </a:r>
            <a:r>
              <a:rPr sz="3000" b="1" spc="-17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b="1" spc="50" dirty="0">
                <a:solidFill>
                  <a:srgbClr val="2D384F"/>
                </a:solidFill>
                <a:latin typeface="Arial Narrow"/>
                <a:cs typeface="Arial Narrow"/>
              </a:rPr>
              <a:t>politički</a:t>
            </a:r>
            <a:r>
              <a:rPr sz="3000" b="1" spc="-16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b="1" spc="85" dirty="0">
                <a:solidFill>
                  <a:srgbClr val="2D384F"/>
                </a:solidFill>
                <a:latin typeface="Arial Narrow"/>
                <a:cs typeface="Arial Narrow"/>
              </a:rPr>
              <a:t>i</a:t>
            </a:r>
            <a:r>
              <a:rPr sz="3000" b="1" spc="-17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b="1" spc="65" dirty="0">
                <a:solidFill>
                  <a:srgbClr val="2D384F"/>
                </a:solidFill>
                <a:latin typeface="Arial Narrow"/>
                <a:cs typeface="Arial Narrow"/>
              </a:rPr>
              <a:t>moralno</a:t>
            </a:r>
            <a:r>
              <a:rPr sz="3000" b="1" spc="-16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b="1" dirty="0">
                <a:solidFill>
                  <a:srgbClr val="2D384F"/>
                </a:solidFill>
                <a:latin typeface="Arial Narrow"/>
                <a:cs typeface="Arial Narrow"/>
              </a:rPr>
              <a:t>odgovoran</a:t>
            </a:r>
            <a:r>
              <a:rPr sz="3000" b="1" spc="-17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b="1" spc="35" dirty="0">
                <a:solidFill>
                  <a:srgbClr val="2D384F"/>
                </a:solidFill>
                <a:latin typeface="Arial Narrow"/>
                <a:cs typeface="Arial Narrow"/>
              </a:rPr>
              <a:t>subjekt</a:t>
            </a:r>
            <a:r>
              <a:rPr sz="3000" spc="35" dirty="0">
                <a:solidFill>
                  <a:srgbClr val="2D384F"/>
                </a:solidFill>
                <a:latin typeface="Arial Narrow"/>
                <a:cs typeface="Arial Narrow"/>
              </a:rPr>
              <a:t>.</a:t>
            </a:r>
            <a:endParaRPr sz="3000">
              <a:latin typeface="Arial Narrow"/>
              <a:cs typeface="Arial Narrow"/>
            </a:endParaRPr>
          </a:p>
          <a:p>
            <a:pPr marL="12700" marR="87630">
              <a:lnSpc>
                <a:spcPct val="116700"/>
              </a:lnSpc>
              <a:spcBef>
                <a:spcPts val="1350"/>
              </a:spcBef>
            </a:pPr>
            <a:r>
              <a:rPr sz="3000" b="1" spc="65" dirty="0">
                <a:solidFill>
                  <a:srgbClr val="2D384F"/>
                </a:solidFill>
                <a:latin typeface="Arial Narrow"/>
                <a:cs typeface="Arial Narrow"/>
              </a:rPr>
              <a:t>Izvještaji</a:t>
            </a:r>
            <a:r>
              <a:rPr sz="3000" b="1" spc="-18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b="1" spc="-30" dirty="0">
                <a:solidFill>
                  <a:srgbClr val="2D384F"/>
                </a:solidFill>
                <a:latin typeface="Arial Narrow"/>
                <a:cs typeface="Arial Narrow"/>
              </a:rPr>
              <a:t>o</a:t>
            </a:r>
            <a:r>
              <a:rPr sz="3000" b="1" spc="-18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b="1" spc="70" dirty="0">
                <a:solidFill>
                  <a:srgbClr val="2D384F"/>
                </a:solidFill>
                <a:latin typeface="Arial Narrow"/>
                <a:cs typeface="Arial Narrow"/>
              </a:rPr>
              <a:t>stotinama</a:t>
            </a:r>
            <a:r>
              <a:rPr sz="3000" b="1" spc="-18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b="1" spc="65" dirty="0">
                <a:solidFill>
                  <a:srgbClr val="2D384F"/>
                </a:solidFill>
                <a:latin typeface="Arial Narrow"/>
                <a:cs typeface="Arial Narrow"/>
              </a:rPr>
              <a:t>analfabetskih</a:t>
            </a:r>
            <a:r>
              <a:rPr sz="3000" b="1" spc="-18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b="1" dirty="0">
                <a:solidFill>
                  <a:srgbClr val="2D384F"/>
                </a:solidFill>
                <a:latin typeface="Arial Narrow"/>
                <a:cs typeface="Arial Narrow"/>
              </a:rPr>
              <a:t>tečajev</a:t>
            </a:r>
            <a:r>
              <a:rPr sz="3000" dirty="0">
                <a:solidFill>
                  <a:srgbClr val="2D384F"/>
                </a:solidFill>
                <a:latin typeface="Arial Narrow"/>
                <a:cs typeface="Arial Narrow"/>
              </a:rPr>
              <a:t>a,</a:t>
            </a:r>
            <a:r>
              <a:rPr sz="3000" spc="-13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85" dirty="0">
                <a:solidFill>
                  <a:srgbClr val="2D384F"/>
                </a:solidFill>
                <a:latin typeface="Arial Narrow"/>
                <a:cs typeface="Arial Narrow"/>
              </a:rPr>
              <a:t>kao</a:t>
            </a:r>
            <a:r>
              <a:rPr sz="3000" spc="-12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175" dirty="0">
                <a:solidFill>
                  <a:srgbClr val="2D384F"/>
                </a:solidFill>
                <a:latin typeface="Arial Narrow"/>
                <a:cs typeface="Arial Narrow"/>
              </a:rPr>
              <a:t>i</a:t>
            </a:r>
            <a:r>
              <a:rPr sz="3000" spc="-13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b="1" spc="45" dirty="0">
                <a:solidFill>
                  <a:srgbClr val="2D384F"/>
                </a:solidFill>
                <a:latin typeface="Arial Narrow"/>
                <a:cs typeface="Arial Narrow"/>
              </a:rPr>
              <a:t>mobilizacijski</a:t>
            </a:r>
            <a:r>
              <a:rPr sz="3000" b="1" spc="-18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b="1" dirty="0">
                <a:solidFill>
                  <a:srgbClr val="2D384F"/>
                </a:solidFill>
                <a:latin typeface="Arial Narrow"/>
                <a:cs typeface="Arial Narrow"/>
              </a:rPr>
              <a:t>govori</a:t>
            </a:r>
            <a:r>
              <a:rPr sz="3000" b="1" spc="-18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b="1" dirty="0">
                <a:solidFill>
                  <a:srgbClr val="2D384F"/>
                </a:solidFill>
                <a:latin typeface="Arial Narrow"/>
                <a:cs typeface="Arial Narrow"/>
              </a:rPr>
              <a:t>glumaca</a:t>
            </a:r>
            <a:r>
              <a:rPr sz="3000" b="1" spc="-17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b="1" spc="85" dirty="0">
                <a:solidFill>
                  <a:srgbClr val="2D384F"/>
                </a:solidFill>
                <a:latin typeface="Arial Narrow"/>
                <a:cs typeface="Arial Narrow"/>
              </a:rPr>
              <a:t>i</a:t>
            </a:r>
            <a:r>
              <a:rPr sz="3000" b="1" spc="-18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b="1" spc="55" dirty="0">
                <a:solidFill>
                  <a:srgbClr val="2D384F"/>
                </a:solidFill>
                <a:latin typeface="Arial Narrow"/>
                <a:cs typeface="Arial Narrow"/>
              </a:rPr>
              <a:t>glazbenika</a:t>
            </a:r>
            <a:r>
              <a:rPr sz="3000" spc="55" dirty="0">
                <a:solidFill>
                  <a:srgbClr val="2D384F"/>
                </a:solidFill>
                <a:latin typeface="Arial Narrow"/>
                <a:cs typeface="Arial Narrow"/>
              </a:rPr>
              <a:t>,</a:t>
            </a:r>
            <a:r>
              <a:rPr sz="3000" spc="-13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120" dirty="0">
                <a:solidFill>
                  <a:srgbClr val="2D384F"/>
                </a:solidFill>
                <a:latin typeface="Arial Narrow"/>
                <a:cs typeface="Arial Narrow"/>
              </a:rPr>
              <a:t>pokazuju</a:t>
            </a:r>
            <a:r>
              <a:rPr sz="3000" spc="-13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75" dirty="0">
                <a:solidFill>
                  <a:srgbClr val="2D384F"/>
                </a:solidFill>
                <a:latin typeface="Arial Narrow"/>
                <a:cs typeface="Arial Narrow"/>
              </a:rPr>
              <a:t>da </a:t>
            </a:r>
            <a:r>
              <a:rPr sz="3000" spc="125" dirty="0">
                <a:solidFill>
                  <a:srgbClr val="2D384F"/>
                </a:solidFill>
                <a:latin typeface="Arial Narrow"/>
                <a:cs typeface="Arial Narrow"/>
              </a:rPr>
              <a:t>je</a:t>
            </a:r>
            <a:r>
              <a:rPr sz="3000" spc="-17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155" dirty="0">
                <a:solidFill>
                  <a:srgbClr val="2D384F"/>
                </a:solidFill>
                <a:latin typeface="Arial Narrow"/>
                <a:cs typeface="Arial Narrow"/>
              </a:rPr>
              <a:t>kulturna</a:t>
            </a:r>
            <a:r>
              <a:rPr sz="3000" spc="-17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135" dirty="0">
                <a:solidFill>
                  <a:srgbClr val="2D384F"/>
                </a:solidFill>
                <a:latin typeface="Arial Narrow"/>
                <a:cs typeface="Arial Narrow"/>
              </a:rPr>
              <a:t>rubrika</a:t>
            </a:r>
            <a:r>
              <a:rPr sz="3000" spc="-17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85" dirty="0">
                <a:solidFill>
                  <a:srgbClr val="2D384F"/>
                </a:solidFill>
                <a:latin typeface="Arial Narrow"/>
                <a:cs typeface="Arial Narrow"/>
              </a:rPr>
              <a:t>služila</a:t>
            </a:r>
            <a:r>
              <a:rPr sz="3000" spc="-17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90" dirty="0">
                <a:solidFill>
                  <a:srgbClr val="2D384F"/>
                </a:solidFill>
                <a:latin typeface="Arial Narrow"/>
                <a:cs typeface="Arial Narrow"/>
              </a:rPr>
              <a:t>prvenstveno</a:t>
            </a:r>
            <a:r>
              <a:rPr sz="3000" spc="-17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145" dirty="0">
                <a:solidFill>
                  <a:srgbClr val="2D384F"/>
                </a:solidFill>
                <a:latin typeface="Arial Narrow"/>
                <a:cs typeface="Arial Narrow"/>
              </a:rPr>
              <a:t>političkoj</a:t>
            </a:r>
            <a:r>
              <a:rPr sz="3000" spc="-17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120" dirty="0">
                <a:solidFill>
                  <a:srgbClr val="2D384F"/>
                </a:solidFill>
                <a:latin typeface="Arial Narrow"/>
                <a:cs typeface="Arial Narrow"/>
              </a:rPr>
              <a:t>propagandi</a:t>
            </a:r>
            <a:r>
              <a:rPr sz="3000" spc="-17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175" dirty="0">
                <a:solidFill>
                  <a:srgbClr val="2D384F"/>
                </a:solidFill>
                <a:latin typeface="Arial Narrow"/>
                <a:cs typeface="Arial Narrow"/>
              </a:rPr>
              <a:t>i</a:t>
            </a:r>
            <a:r>
              <a:rPr sz="3000" spc="-17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70" dirty="0">
                <a:solidFill>
                  <a:srgbClr val="2D384F"/>
                </a:solidFill>
                <a:latin typeface="Arial Narrow"/>
                <a:cs typeface="Arial Narrow"/>
              </a:rPr>
              <a:t>učvršćivanju</a:t>
            </a:r>
            <a:r>
              <a:rPr sz="3000" spc="-17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105" dirty="0">
                <a:solidFill>
                  <a:srgbClr val="2D384F"/>
                </a:solidFill>
                <a:latin typeface="Arial Narrow"/>
                <a:cs typeface="Arial Narrow"/>
              </a:rPr>
              <a:t>novog</a:t>
            </a:r>
            <a:r>
              <a:rPr sz="3000" spc="-17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90" dirty="0">
                <a:solidFill>
                  <a:srgbClr val="2D384F"/>
                </a:solidFill>
                <a:latin typeface="Arial Narrow"/>
                <a:cs typeface="Arial Narrow"/>
              </a:rPr>
              <a:t>poretka.</a:t>
            </a:r>
            <a:endParaRPr sz="3000">
              <a:latin typeface="Arial Narrow"/>
              <a:cs typeface="Arial Narrow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pc="-675" dirty="0"/>
              <a:t>KULTURNA</a:t>
            </a:r>
            <a:r>
              <a:rPr spc="-75" dirty="0"/>
              <a:t> </a:t>
            </a:r>
            <a:r>
              <a:rPr spc="-715" dirty="0"/>
              <a:t>SURADNJA</a:t>
            </a:r>
            <a:r>
              <a:rPr spc="-75" dirty="0"/>
              <a:t> </a:t>
            </a:r>
            <a:r>
              <a:rPr spc="-580" dirty="0"/>
              <a:t>JUGOSLAVIJE</a:t>
            </a:r>
            <a:r>
              <a:rPr spc="-75" dirty="0"/>
              <a:t> </a:t>
            </a:r>
            <a:r>
              <a:rPr dirty="0"/>
              <a:t>I</a:t>
            </a:r>
            <a:r>
              <a:rPr spc="-245" dirty="0"/>
              <a:t> </a:t>
            </a:r>
            <a:r>
              <a:rPr spc="-580" dirty="0"/>
              <a:t>SSSR-</a:t>
            </a:r>
            <a:r>
              <a:rPr spc="-785" dirty="0"/>
              <a:t>A</a:t>
            </a: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409700" y="3282515"/>
            <a:ext cx="104775" cy="104775"/>
          </a:xfrm>
          <a:prstGeom prst="rect">
            <a:avLst/>
          </a:prstGeom>
        </p:spPr>
      </p:pic>
      <p:pic>
        <p:nvPicPr>
          <p:cNvPr id="4" name="object 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409700" y="3815915"/>
            <a:ext cx="104775" cy="104775"/>
          </a:xfrm>
          <a:prstGeom prst="rect">
            <a:avLst/>
          </a:prstGeom>
        </p:spPr>
      </p:pic>
      <p:pic>
        <p:nvPicPr>
          <p:cNvPr id="5" name="object 5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409700" y="5054165"/>
            <a:ext cx="104775" cy="104775"/>
          </a:xfrm>
          <a:prstGeom prst="rect">
            <a:avLst/>
          </a:prstGeom>
        </p:spPr>
      </p:pic>
      <p:pic>
        <p:nvPicPr>
          <p:cNvPr id="6" name="object 6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409700" y="5587565"/>
            <a:ext cx="104775" cy="104775"/>
          </a:xfrm>
          <a:prstGeom prst="rect">
            <a:avLst/>
          </a:prstGeom>
        </p:spPr>
      </p:pic>
      <p:pic>
        <p:nvPicPr>
          <p:cNvPr id="7" name="object 7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409700" y="7892615"/>
            <a:ext cx="104775" cy="104775"/>
          </a:xfrm>
          <a:prstGeom prst="rect">
            <a:avLst/>
          </a:prstGeom>
        </p:spPr>
      </p:pic>
      <p:sp>
        <p:nvSpPr>
          <p:cNvPr id="8" name="object 8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889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700"/>
              </a:spcBef>
            </a:pPr>
            <a:r>
              <a:rPr spc="75" dirty="0"/>
              <a:t>Naslovnice</a:t>
            </a:r>
            <a:r>
              <a:rPr spc="-175" dirty="0"/>
              <a:t> </a:t>
            </a:r>
            <a:r>
              <a:rPr spc="175" dirty="0"/>
              <a:t>i</a:t>
            </a:r>
            <a:r>
              <a:rPr spc="-170" dirty="0"/>
              <a:t> </a:t>
            </a:r>
            <a:r>
              <a:rPr spc="75" dirty="0"/>
              <a:t>posebne</a:t>
            </a:r>
            <a:r>
              <a:rPr spc="-170" dirty="0"/>
              <a:t> </a:t>
            </a:r>
            <a:r>
              <a:rPr spc="70" dirty="0"/>
              <a:t>stranice</a:t>
            </a:r>
            <a:r>
              <a:rPr spc="-175" dirty="0"/>
              <a:t> </a:t>
            </a:r>
            <a:r>
              <a:rPr spc="-10" dirty="0"/>
              <a:t>(1945.)</a:t>
            </a:r>
          </a:p>
          <a:p>
            <a:pPr marL="660400">
              <a:lnSpc>
                <a:spcPct val="100000"/>
              </a:lnSpc>
              <a:spcBef>
                <a:spcPts val="600"/>
              </a:spcBef>
            </a:pPr>
            <a:r>
              <a:rPr b="1" spc="-25" dirty="0">
                <a:latin typeface="Arial Narrow"/>
                <a:cs typeface="Arial Narrow"/>
              </a:rPr>
              <a:t>„Osnovano</a:t>
            </a:r>
            <a:r>
              <a:rPr b="1" spc="-185" dirty="0">
                <a:latin typeface="Arial Narrow"/>
                <a:cs typeface="Arial Narrow"/>
              </a:rPr>
              <a:t> </a:t>
            </a:r>
            <a:r>
              <a:rPr b="1" spc="100" dirty="0">
                <a:latin typeface="Arial Narrow"/>
                <a:cs typeface="Arial Narrow"/>
              </a:rPr>
              <a:t>je</a:t>
            </a:r>
            <a:r>
              <a:rPr b="1" spc="-185" dirty="0">
                <a:latin typeface="Arial Narrow"/>
                <a:cs typeface="Arial Narrow"/>
              </a:rPr>
              <a:t> </a:t>
            </a:r>
            <a:r>
              <a:rPr b="1" dirty="0">
                <a:latin typeface="Arial Narrow"/>
                <a:cs typeface="Arial Narrow"/>
              </a:rPr>
              <a:t>Društvo</a:t>
            </a:r>
            <a:r>
              <a:rPr b="1" spc="-185" dirty="0">
                <a:latin typeface="Arial Narrow"/>
                <a:cs typeface="Arial Narrow"/>
              </a:rPr>
              <a:t> </a:t>
            </a:r>
            <a:r>
              <a:rPr b="1" spc="50" dirty="0">
                <a:latin typeface="Arial Narrow"/>
                <a:cs typeface="Arial Narrow"/>
              </a:rPr>
              <a:t>za</a:t>
            </a:r>
            <a:r>
              <a:rPr b="1" spc="-185" dirty="0">
                <a:latin typeface="Arial Narrow"/>
                <a:cs typeface="Arial Narrow"/>
              </a:rPr>
              <a:t> </a:t>
            </a:r>
            <a:r>
              <a:rPr b="1" spc="85" dirty="0">
                <a:latin typeface="Arial Narrow"/>
                <a:cs typeface="Arial Narrow"/>
              </a:rPr>
              <a:t>kulturne</a:t>
            </a:r>
            <a:r>
              <a:rPr b="1" spc="-180" dirty="0">
                <a:latin typeface="Arial Narrow"/>
                <a:cs typeface="Arial Narrow"/>
              </a:rPr>
              <a:t> </a:t>
            </a:r>
            <a:r>
              <a:rPr b="1" dirty="0">
                <a:latin typeface="Arial Narrow"/>
                <a:cs typeface="Arial Narrow"/>
              </a:rPr>
              <a:t>veze</a:t>
            </a:r>
            <a:r>
              <a:rPr b="1" spc="-185" dirty="0">
                <a:latin typeface="Arial Narrow"/>
                <a:cs typeface="Arial Narrow"/>
              </a:rPr>
              <a:t> </a:t>
            </a:r>
            <a:r>
              <a:rPr b="1" spc="60" dirty="0">
                <a:latin typeface="Arial Narrow"/>
                <a:cs typeface="Arial Narrow"/>
              </a:rPr>
              <a:t>Hrvatske</a:t>
            </a:r>
            <a:r>
              <a:rPr b="1" spc="-185" dirty="0">
                <a:latin typeface="Arial Narrow"/>
                <a:cs typeface="Arial Narrow"/>
              </a:rPr>
              <a:t> </a:t>
            </a:r>
            <a:r>
              <a:rPr b="1" spc="-80" dirty="0">
                <a:latin typeface="Arial Narrow"/>
                <a:cs typeface="Arial Narrow"/>
              </a:rPr>
              <a:t>sa</a:t>
            </a:r>
            <a:r>
              <a:rPr b="1" spc="-185" dirty="0">
                <a:latin typeface="Arial Narrow"/>
                <a:cs typeface="Arial Narrow"/>
              </a:rPr>
              <a:t> </a:t>
            </a:r>
            <a:r>
              <a:rPr b="1" spc="-85" dirty="0">
                <a:latin typeface="Arial Narrow"/>
                <a:cs typeface="Arial Narrow"/>
              </a:rPr>
              <a:t>SSSR-</a:t>
            </a:r>
            <a:r>
              <a:rPr b="1" dirty="0">
                <a:latin typeface="Arial Narrow"/>
                <a:cs typeface="Arial Narrow"/>
              </a:rPr>
              <a:t>om“</a:t>
            </a:r>
            <a:r>
              <a:rPr b="1" spc="-180" dirty="0">
                <a:latin typeface="Arial Narrow"/>
                <a:cs typeface="Arial Narrow"/>
              </a:rPr>
              <a:t> </a:t>
            </a:r>
            <a:r>
              <a:rPr spc="95" dirty="0"/>
              <a:t>na</a:t>
            </a:r>
            <a:r>
              <a:rPr spc="-135" dirty="0"/>
              <a:t> </a:t>
            </a:r>
            <a:r>
              <a:rPr spc="85" dirty="0"/>
              <a:t>naslovnici</a:t>
            </a:r>
            <a:r>
              <a:rPr spc="-135" dirty="0"/>
              <a:t> </a:t>
            </a:r>
            <a:r>
              <a:rPr i="1" spc="-10" dirty="0">
                <a:latin typeface="Arial Narrow"/>
                <a:cs typeface="Arial Narrow"/>
              </a:rPr>
              <a:t>Vjesnika</a:t>
            </a:r>
          </a:p>
          <a:p>
            <a:pPr marL="660400">
              <a:lnSpc>
                <a:spcPct val="100000"/>
              </a:lnSpc>
              <a:spcBef>
                <a:spcPts val="600"/>
              </a:spcBef>
            </a:pPr>
            <a:r>
              <a:rPr spc="65" dirty="0"/>
              <a:t>Cijela</a:t>
            </a:r>
            <a:r>
              <a:rPr spc="-140" dirty="0"/>
              <a:t> </a:t>
            </a:r>
            <a:r>
              <a:rPr spc="70" dirty="0"/>
              <a:t>stranica</a:t>
            </a:r>
            <a:r>
              <a:rPr spc="-135" dirty="0"/>
              <a:t> </a:t>
            </a:r>
            <a:r>
              <a:rPr dirty="0"/>
              <a:t>posvećena</a:t>
            </a:r>
            <a:r>
              <a:rPr spc="-135" dirty="0"/>
              <a:t> </a:t>
            </a:r>
            <a:r>
              <a:rPr spc="114" dirty="0"/>
              <a:t>„Koncertu</a:t>
            </a:r>
            <a:r>
              <a:rPr spc="-135" dirty="0"/>
              <a:t> </a:t>
            </a:r>
            <a:r>
              <a:rPr spc="125" dirty="0"/>
              <a:t>majstora</a:t>
            </a:r>
            <a:r>
              <a:rPr spc="-135" dirty="0"/>
              <a:t> </a:t>
            </a:r>
            <a:r>
              <a:rPr spc="160" dirty="0"/>
              <a:t>umjetnosti</a:t>
            </a:r>
            <a:r>
              <a:rPr spc="-135" dirty="0"/>
              <a:t> </a:t>
            </a:r>
            <a:r>
              <a:rPr spc="65" dirty="0"/>
              <a:t>Sovjetskog</a:t>
            </a:r>
            <a:r>
              <a:rPr spc="-135" dirty="0"/>
              <a:t> </a:t>
            </a:r>
            <a:r>
              <a:rPr spc="-35" dirty="0"/>
              <a:t>Saveza</a:t>
            </a:r>
            <a:r>
              <a:rPr spc="-135" dirty="0"/>
              <a:t> </a:t>
            </a:r>
            <a:r>
              <a:rPr spc="160" dirty="0"/>
              <a:t>u</a:t>
            </a:r>
            <a:r>
              <a:rPr spc="-135" dirty="0"/>
              <a:t> </a:t>
            </a:r>
            <a:r>
              <a:rPr spc="165" dirty="0"/>
              <a:t>Narodnom</a:t>
            </a:r>
            <a:r>
              <a:rPr spc="-135" dirty="0"/>
              <a:t> </a:t>
            </a:r>
            <a:r>
              <a:rPr spc="80" dirty="0"/>
              <a:t>kazalištu“</a:t>
            </a:r>
          </a:p>
          <a:p>
            <a:pPr marL="12700" algn="just">
              <a:lnSpc>
                <a:spcPct val="100000"/>
              </a:lnSpc>
              <a:spcBef>
                <a:spcPts val="1950"/>
              </a:spcBef>
            </a:pPr>
            <a:r>
              <a:rPr spc="65" dirty="0"/>
              <a:t>Reportaže</a:t>
            </a:r>
            <a:r>
              <a:rPr spc="-185" dirty="0"/>
              <a:t> </a:t>
            </a:r>
            <a:r>
              <a:rPr spc="175" dirty="0"/>
              <a:t>i</a:t>
            </a:r>
            <a:r>
              <a:rPr spc="-185" dirty="0"/>
              <a:t> </a:t>
            </a:r>
            <a:r>
              <a:rPr spc="140" dirty="0"/>
              <a:t>intervjui</a:t>
            </a:r>
          </a:p>
          <a:p>
            <a:pPr marL="660400" algn="just">
              <a:lnSpc>
                <a:spcPct val="100000"/>
              </a:lnSpc>
              <a:spcBef>
                <a:spcPts val="600"/>
              </a:spcBef>
            </a:pPr>
            <a:r>
              <a:rPr spc="65" dirty="0"/>
              <a:t>Doček</a:t>
            </a:r>
            <a:r>
              <a:rPr spc="-175" dirty="0"/>
              <a:t> </a:t>
            </a:r>
            <a:r>
              <a:rPr spc="125" dirty="0"/>
              <a:t>ukrajinskih</a:t>
            </a:r>
            <a:r>
              <a:rPr spc="-170" dirty="0"/>
              <a:t> </a:t>
            </a:r>
            <a:r>
              <a:rPr spc="170" dirty="0"/>
              <a:t>umjetnika</a:t>
            </a:r>
            <a:r>
              <a:rPr spc="-170" dirty="0"/>
              <a:t> </a:t>
            </a:r>
            <a:r>
              <a:rPr spc="160" dirty="0"/>
              <a:t>u</a:t>
            </a:r>
            <a:r>
              <a:rPr spc="-170" dirty="0"/>
              <a:t> </a:t>
            </a:r>
            <a:r>
              <a:rPr spc="80" dirty="0"/>
              <a:t>Zagrebu:</a:t>
            </a:r>
            <a:r>
              <a:rPr spc="-175" dirty="0"/>
              <a:t> </a:t>
            </a:r>
            <a:r>
              <a:rPr b="1" spc="75" dirty="0">
                <a:latin typeface="Arial Narrow"/>
                <a:cs typeface="Arial Narrow"/>
              </a:rPr>
              <a:t>fotografije</a:t>
            </a:r>
            <a:r>
              <a:rPr b="1" spc="-215" dirty="0">
                <a:latin typeface="Arial Narrow"/>
                <a:cs typeface="Arial Narrow"/>
              </a:rPr>
              <a:t> </a:t>
            </a:r>
            <a:r>
              <a:rPr spc="-130" dirty="0"/>
              <a:t>s</a:t>
            </a:r>
            <a:r>
              <a:rPr spc="-170" dirty="0"/>
              <a:t> </a:t>
            </a:r>
            <a:r>
              <a:rPr spc="114" dirty="0"/>
              <a:t>aerodroma</a:t>
            </a:r>
            <a:r>
              <a:rPr spc="-175" dirty="0"/>
              <a:t> </a:t>
            </a:r>
            <a:r>
              <a:rPr spc="175" dirty="0"/>
              <a:t>i</a:t>
            </a:r>
            <a:r>
              <a:rPr spc="-170" dirty="0"/>
              <a:t> </a:t>
            </a:r>
            <a:r>
              <a:rPr spc="145" dirty="0"/>
              <a:t>politički</a:t>
            </a:r>
            <a:r>
              <a:rPr spc="-170" dirty="0"/>
              <a:t> </a:t>
            </a:r>
            <a:r>
              <a:rPr spc="120" dirty="0"/>
              <a:t>vrh</a:t>
            </a:r>
            <a:r>
              <a:rPr spc="-170" dirty="0"/>
              <a:t> </a:t>
            </a:r>
            <a:r>
              <a:rPr spc="160" dirty="0"/>
              <a:t>u</a:t>
            </a:r>
            <a:r>
              <a:rPr spc="-175" dirty="0"/>
              <a:t> </a:t>
            </a:r>
            <a:r>
              <a:rPr spc="170" dirty="0"/>
              <a:t>prvim</a:t>
            </a:r>
            <a:r>
              <a:rPr spc="-170" dirty="0"/>
              <a:t> </a:t>
            </a:r>
            <a:r>
              <a:rPr spc="100" dirty="0"/>
              <a:t>redovima.</a:t>
            </a:r>
          </a:p>
          <a:p>
            <a:pPr marL="660400" marR="5080" algn="just">
              <a:lnSpc>
                <a:spcPts val="4200"/>
              </a:lnSpc>
              <a:spcBef>
                <a:spcPts val="240"/>
              </a:spcBef>
            </a:pPr>
            <a:r>
              <a:rPr spc="140" dirty="0"/>
              <a:t>Intervju</a:t>
            </a:r>
            <a:r>
              <a:rPr spc="-190" dirty="0"/>
              <a:t> </a:t>
            </a:r>
            <a:r>
              <a:rPr spc="-125" dirty="0"/>
              <a:t>s</a:t>
            </a:r>
            <a:r>
              <a:rPr spc="-190" dirty="0"/>
              <a:t> </a:t>
            </a:r>
            <a:r>
              <a:rPr spc="-160" dirty="0"/>
              <a:t>J.</a:t>
            </a:r>
            <a:r>
              <a:rPr spc="-190" dirty="0"/>
              <a:t> </a:t>
            </a:r>
            <a:r>
              <a:rPr spc="100" dirty="0"/>
              <a:t>Šumskim,</a:t>
            </a:r>
            <a:r>
              <a:rPr spc="-190" dirty="0"/>
              <a:t> </a:t>
            </a:r>
            <a:r>
              <a:rPr spc="165" dirty="0"/>
              <a:t>narodnim</a:t>
            </a:r>
            <a:r>
              <a:rPr spc="-190" dirty="0"/>
              <a:t> </a:t>
            </a:r>
            <a:r>
              <a:rPr spc="195" dirty="0"/>
              <a:t>umjetnikom</a:t>
            </a:r>
            <a:r>
              <a:rPr spc="-190" dirty="0"/>
              <a:t> </a:t>
            </a:r>
            <a:r>
              <a:rPr spc="-145" dirty="0"/>
              <a:t>SSSR-</a:t>
            </a:r>
            <a:r>
              <a:rPr dirty="0"/>
              <a:t>a:</a:t>
            </a:r>
            <a:r>
              <a:rPr spc="-235" dirty="0"/>
              <a:t> </a:t>
            </a:r>
            <a:r>
              <a:rPr b="1" spc="25" dirty="0">
                <a:latin typeface="Arial Narrow"/>
                <a:cs typeface="Arial Narrow"/>
              </a:rPr>
              <a:t>„Naše</a:t>
            </a:r>
            <a:r>
              <a:rPr b="1" spc="-235" dirty="0">
                <a:latin typeface="Arial Narrow"/>
                <a:cs typeface="Arial Narrow"/>
              </a:rPr>
              <a:t> </a:t>
            </a:r>
            <a:r>
              <a:rPr b="1" spc="50" dirty="0">
                <a:latin typeface="Arial Narrow"/>
                <a:cs typeface="Arial Narrow"/>
              </a:rPr>
              <a:t>kazalište</a:t>
            </a:r>
            <a:r>
              <a:rPr b="1" spc="-235" dirty="0">
                <a:latin typeface="Arial Narrow"/>
                <a:cs typeface="Arial Narrow"/>
              </a:rPr>
              <a:t> </a:t>
            </a:r>
            <a:r>
              <a:rPr b="1" spc="100" dirty="0">
                <a:latin typeface="Arial Narrow"/>
                <a:cs typeface="Arial Narrow"/>
              </a:rPr>
              <a:t>je</a:t>
            </a:r>
            <a:r>
              <a:rPr b="1" spc="-235" dirty="0">
                <a:latin typeface="Arial Narrow"/>
                <a:cs typeface="Arial Narrow"/>
              </a:rPr>
              <a:t> </a:t>
            </a:r>
            <a:r>
              <a:rPr b="1" spc="20" dirty="0">
                <a:latin typeface="Arial Narrow"/>
                <a:cs typeface="Arial Narrow"/>
              </a:rPr>
              <a:t>realistično</a:t>
            </a:r>
            <a:r>
              <a:rPr b="1" spc="-235" dirty="0">
                <a:latin typeface="Arial Narrow"/>
                <a:cs typeface="Arial Narrow"/>
              </a:rPr>
              <a:t> </a:t>
            </a:r>
            <a:r>
              <a:rPr b="1" spc="45" dirty="0">
                <a:latin typeface="Arial Narrow"/>
                <a:cs typeface="Arial Narrow"/>
              </a:rPr>
              <a:t>kazalište.</a:t>
            </a:r>
            <a:r>
              <a:rPr b="1" spc="-235" dirty="0">
                <a:latin typeface="Arial Narrow"/>
                <a:cs typeface="Arial Narrow"/>
              </a:rPr>
              <a:t> </a:t>
            </a:r>
            <a:r>
              <a:rPr b="1" spc="15" dirty="0">
                <a:latin typeface="Arial Narrow"/>
                <a:cs typeface="Arial Narrow"/>
              </a:rPr>
              <a:t>Realistična</a:t>
            </a:r>
            <a:r>
              <a:rPr b="1" spc="30" dirty="0">
                <a:latin typeface="Arial Narrow"/>
                <a:cs typeface="Arial Narrow"/>
              </a:rPr>
              <a:t> </a:t>
            </a:r>
            <a:r>
              <a:rPr b="1" spc="95" dirty="0">
                <a:latin typeface="Arial Narrow"/>
                <a:cs typeface="Arial Narrow"/>
              </a:rPr>
              <a:t>forma</a:t>
            </a:r>
            <a:r>
              <a:rPr b="1" spc="-235" dirty="0">
                <a:latin typeface="Arial Narrow"/>
                <a:cs typeface="Arial Narrow"/>
              </a:rPr>
              <a:t> </a:t>
            </a:r>
            <a:r>
              <a:rPr b="1" spc="80" dirty="0">
                <a:latin typeface="Arial Narrow"/>
                <a:cs typeface="Arial Narrow"/>
              </a:rPr>
              <a:t>glume</a:t>
            </a:r>
            <a:r>
              <a:rPr b="1" spc="-235" dirty="0">
                <a:latin typeface="Arial Narrow"/>
                <a:cs typeface="Arial Narrow"/>
              </a:rPr>
              <a:t> </a:t>
            </a:r>
            <a:r>
              <a:rPr b="1" spc="85" dirty="0">
                <a:latin typeface="Arial Narrow"/>
                <a:cs typeface="Arial Narrow"/>
              </a:rPr>
              <a:t>i</a:t>
            </a:r>
            <a:r>
              <a:rPr b="1" spc="-235" dirty="0">
                <a:latin typeface="Arial Narrow"/>
                <a:cs typeface="Arial Narrow"/>
              </a:rPr>
              <a:t> </a:t>
            </a:r>
            <a:r>
              <a:rPr b="1" spc="-60" dirty="0">
                <a:latin typeface="Arial Narrow"/>
                <a:cs typeface="Arial Narrow"/>
              </a:rPr>
              <a:t>scene</a:t>
            </a:r>
            <a:r>
              <a:rPr b="1" spc="-235" dirty="0">
                <a:latin typeface="Arial Narrow"/>
                <a:cs typeface="Arial Narrow"/>
              </a:rPr>
              <a:t> </a:t>
            </a:r>
            <a:r>
              <a:rPr b="1" spc="10" dirty="0">
                <a:latin typeface="Arial Narrow"/>
                <a:cs typeface="Arial Narrow"/>
              </a:rPr>
              <a:t>–</a:t>
            </a:r>
            <a:r>
              <a:rPr b="1" spc="-235" dirty="0">
                <a:latin typeface="Arial Narrow"/>
                <a:cs typeface="Arial Narrow"/>
              </a:rPr>
              <a:t> </a:t>
            </a:r>
            <a:r>
              <a:rPr b="1" spc="75" dirty="0">
                <a:latin typeface="Arial Narrow"/>
                <a:cs typeface="Arial Narrow"/>
              </a:rPr>
              <a:t>to</a:t>
            </a:r>
            <a:r>
              <a:rPr b="1" spc="-235" dirty="0">
                <a:latin typeface="Arial Narrow"/>
                <a:cs typeface="Arial Narrow"/>
              </a:rPr>
              <a:t> </a:t>
            </a:r>
            <a:r>
              <a:rPr b="1" spc="100" dirty="0">
                <a:latin typeface="Arial Narrow"/>
                <a:cs typeface="Arial Narrow"/>
              </a:rPr>
              <a:t>je</a:t>
            </a:r>
            <a:r>
              <a:rPr b="1" spc="-235" dirty="0">
                <a:latin typeface="Arial Narrow"/>
                <a:cs typeface="Arial Narrow"/>
              </a:rPr>
              <a:t> </a:t>
            </a:r>
            <a:r>
              <a:rPr b="1" spc="-30" dirty="0">
                <a:latin typeface="Arial Narrow"/>
                <a:cs typeface="Arial Narrow"/>
              </a:rPr>
              <a:t>osnova</a:t>
            </a:r>
            <a:r>
              <a:rPr b="1" spc="-235" dirty="0">
                <a:latin typeface="Arial Narrow"/>
                <a:cs typeface="Arial Narrow"/>
              </a:rPr>
              <a:t> </a:t>
            </a:r>
            <a:r>
              <a:rPr b="1" spc="-220" dirty="0">
                <a:latin typeface="Arial Narrow"/>
                <a:cs typeface="Arial Narrow"/>
              </a:rPr>
              <a:t>s</a:t>
            </a:r>
            <a:r>
              <a:rPr b="1" spc="-235" dirty="0">
                <a:latin typeface="Arial Narrow"/>
                <a:cs typeface="Arial Narrow"/>
              </a:rPr>
              <a:t> </a:t>
            </a:r>
            <a:r>
              <a:rPr b="1" spc="70" dirty="0">
                <a:latin typeface="Arial Narrow"/>
                <a:cs typeface="Arial Narrow"/>
              </a:rPr>
              <a:t>koje</a:t>
            </a:r>
            <a:r>
              <a:rPr b="1" spc="-235" dirty="0">
                <a:latin typeface="Arial Narrow"/>
                <a:cs typeface="Arial Narrow"/>
              </a:rPr>
              <a:t> </a:t>
            </a:r>
            <a:r>
              <a:rPr b="1" spc="40" dirty="0">
                <a:latin typeface="Arial Narrow"/>
                <a:cs typeface="Arial Narrow"/>
              </a:rPr>
              <a:t>polaze</a:t>
            </a:r>
            <a:r>
              <a:rPr b="1" spc="-235" dirty="0">
                <a:latin typeface="Arial Narrow"/>
                <a:cs typeface="Arial Narrow"/>
              </a:rPr>
              <a:t> </a:t>
            </a:r>
            <a:r>
              <a:rPr b="1" dirty="0">
                <a:latin typeface="Arial Narrow"/>
                <a:cs typeface="Arial Narrow"/>
              </a:rPr>
              <a:t>naši</a:t>
            </a:r>
            <a:r>
              <a:rPr b="1" spc="-235" dirty="0">
                <a:latin typeface="Arial Narrow"/>
                <a:cs typeface="Arial Narrow"/>
              </a:rPr>
              <a:t> </a:t>
            </a:r>
            <a:r>
              <a:rPr b="1" spc="65" dirty="0">
                <a:latin typeface="Arial Narrow"/>
                <a:cs typeface="Arial Narrow"/>
              </a:rPr>
              <a:t>umjetnici.</a:t>
            </a:r>
            <a:r>
              <a:rPr b="1" spc="-235" dirty="0">
                <a:latin typeface="Arial Narrow"/>
                <a:cs typeface="Arial Narrow"/>
              </a:rPr>
              <a:t> </a:t>
            </a:r>
            <a:r>
              <a:rPr b="1" spc="204" dirty="0">
                <a:latin typeface="Arial Narrow"/>
                <a:cs typeface="Arial Narrow"/>
              </a:rPr>
              <a:t>Mi</a:t>
            </a:r>
            <a:r>
              <a:rPr b="1" spc="-235" dirty="0">
                <a:latin typeface="Arial Narrow"/>
                <a:cs typeface="Arial Narrow"/>
              </a:rPr>
              <a:t> </a:t>
            </a:r>
            <a:r>
              <a:rPr b="1" spc="50" dirty="0">
                <a:latin typeface="Arial Narrow"/>
                <a:cs typeface="Arial Narrow"/>
              </a:rPr>
              <a:t>narodu</a:t>
            </a:r>
            <a:r>
              <a:rPr b="1" spc="-235" dirty="0">
                <a:latin typeface="Arial Narrow"/>
                <a:cs typeface="Arial Narrow"/>
              </a:rPr>
              <a:t> </a:t>
            </a:r>
            <a:r>
              <a:rPr b="1" spc="65" dirty="0">
                <a:latin typeface="Arial Narrow"/>
                <a:cs typeface="Arial Narrow"/>
              </a:rPr>
              <a:t>pokazujemo</a:t>
            </a:r>
            <a:r>
              <a:rPr b="1" spc="-235" dirty="0">
                <a:latin typeface="Arial Narrow"/>
                <a:cs typeface="Arial Narrow"/>
              </a:rPr>
              <a:t> </a:t>
            </a:r>
            <a:r>
              <a:rPr b="1" spc="35" dirty="0">
                <a:latin typeface="Arial Narrow"/>
                <a:cs typeface="Arial Narrow"/>
              </a:rPr>
              <a:t>istinu.</a:t>
            </a:r>
            <a:r>
              <a:rPr b="1" spc="-235" dirty="0">
                <a:latin typeface="Arial Narrow"/>
                <a:cs typeface="Arial Narrow"/>
              </a:rPr>
              <a:t> </a:t>
            </a:r>
            <a:r>
              <a:rPr b="1" spc="-155" dirty="0">
                <a:latin typeface="Arial Narrow"/>
                <a:cs typeface="Arial Narrow"/>
              </a:rPr>
              <a:t>(…)</a:t>
            </a:r>
            <a:r>
              <a:rPr b="1" spc="-235" dirty="0">
                <a:latin typeface="Arial Narrow"/>
                <a:cs typeface="Arial Narrow"/>
              </a:rPr>
              <a:t> </a:t>
            </a:r>
            <a:r>
              <a:rPr b="1" spc="85" dirty="0">
                <a:latin typeface="Arial Narrow"/>
                <a:cs typeface="Arial Narrow"/>
              </a:rPr>
              <a:t>Veliki </a:t>
            </a:r>
            <a:r>
              <a:rPr b="1" spc="35" dirty="0">
                <a:latin typeface="Arial Narrow"/>
                <a:cs typeface="Arial Narrow"/>
              </a:rPr>
              <a:t>Lenjin</a:t>
            </a:r>
            <a:r>
              <a:rPr b="1" spc="-235" dirty="0">
                <a:latin typeface="Arial Narrow"/>
                <a:cs typeface="Arial Narrow"/>
              </a:rPr>
              <a:t> </a:t>
            </a:r>
            <a:r>
              <a:rPr b="1" spc="100" dirty="0">
                <a:latin typeface="Arial Narrow"/>
                <a:cs typeface="Arial Narrow"/>
              </a:rPr>
              <a:t>je</a:t>
            </a:r>
            <a:r>
              <a:rPr b="1" spc="-235" dirty="0">
                <a:latin typeface="Arial Narrow"/>
                <a:cs typeface="Arial Narrow"/>
              </a:rPr>
              <a:t> </a:t>
            </a:r>
            <a:r>
              <a:rPr b="1" spc="20" dirty="0">
                <a:latin typeface="Arial Narrow"/>
                <a:cs typeface="Arial Narrow"/>
              </a:rPr>
              <a:t>rekao:</a:t>
            </a:r>
            <a:r>
              <a:rPr b="1" spc="-235" dirty="0">
                <a:latin typeface="Arial Narrow"/>
                <a:cs typeface="Arial Narrow"/>
              </a:rPr>
              <a:t> </a:t>
            </a:r>
            <a:r>
              <a:rPr b="1" spc="45" dirty="0">
                <a:latin typeface="Arial Narrow"/>
                <a:cs typeface="Arial Narrow"/>
              </a:rPr>
              <a:t>današnja</a:t>
            </a:r>
            <a:r>
              <a:rPr b="1" spc="-235" dirty="0">
                <a:latin typeface="Arial Narrow"/>
                <a:cs typeface="Arial Narrow"/>
              </a:rPr>
              <a:t> </a:t>
            </a:r>
            <a:r>
              <a:rPr b="1" spc="75" dirty="0">
                <a:latin typeface="Arial Narrow"/>
                <a:cs typeface="Arial Narrow"/>
              </a:rPr>
              <a:t>umjetnost</a:t>
            </a:r>
            <a:r>
              <a:rPr b="1" spc="-235" dirty="0">
                <a:latin typeface="Arial Narrow"/>
                <a:cs typeface="Arial Narrow"/>
              </a:rPr>
              <a:t> </a:t>
            </a:r>
            <a:r>
              <a:rPr b="1" spc="80" dirty="0">
                <a:latin typeface="Arial Narrow"/>
                <a:cs typeface="Arial Narrow"/>
              </a:rPr>
              <a:t>mora</a:t>
            </a:r>
            <a:r>
              <a:rPr b="1" spc="-235" dirty="0">
                <a:latin typeface="Arial Narrow"/>
                <a:cs typeface="Arial Narrow"/>
              </a:rPr>
              <a:t> </a:t>
            </a:r>
            <a:r>
              <a:rPr b="1" spc="105" dirty="0">
                <a:latin typeface="Arial Narrow"/>
                <a:cs typeface="Arial Narrow"/>
              </a:rPr>
              <a:t>biti</a:t>
            </a:r>
            <a:r>
              <a:rPr b="1" spc="-235" dirty="0">
                <a:latin typeface="Arial Narrow"/>
                <a:cs typeface="Arial Narrow"/>
              </a:rPr>
              <a:t> </a:t>
            </a:r>
            <a:r>
              <a:rPr b="1" spc="80" dirty="0">
                <a:latin typeface="Arial Narrow"/>
                <a:cs typeface="Arial Narrow"/>
              </a:rPr>
              <a:t>razumljiva</a:t>
            </a:r>
            <a:r>
              <a:rPr b="1" spc="-235" dirty="0">
                <a:latin typeface="Arial Narrow"/>
                <a:cs typeface="Arial Narrow"/>
              </a:rPr>
              <a:t> </a:t>
            </a:r>
            <a:r>
              <a:rPr b="1" spc="75" dirty="0">
                <a:latin typeface="Arial Narrow"/>
                <a:cs typeface="Arial Narrow"/>
              </a:rPr>
              <a:t>radniku</a:t>
            </a:r>
            <a:r>
              <a:rPr b="1" spc="-235" dirty="0">
                <a:latin typeface="Arial Narrow"/>
                <a:cs typeface="Arial Narrow"/>
              </a:rPr>
              <a:t> </a:t>
            </a:r>
            <a:r>
              <a:rPr b="1" spc="85" dirty="0">
                <a:latin typeface="Arial Narrow"/>
                <a:cs typeface="Arial Narrow"/>
              </a:rPr>
              <a:t>i</a:t>
            </a:r>
            <a:r>
              <a:rPr b="1" spc="-235" dirty="0">
                <a:latin typeface="Arial Narrow"/>
                <a:cs typeface="Arial Narrow"/>
              </a:rPr>
              <a:t> </a:t>
            </a:r>
            <a:r>
              <a:rPr b="1" spc="20" dirty="0">
                <a:latin typeface="Arial Narrow"/>
                <a:cs typeface="Arial Narrow"/>
              </a:rPr>
              <a:t>seljaku.“</a:t>
            </a:r>
          </a:p>
          <a:p>
            <a:pPr marL="12700" algn="just">
              <a:lnSpc>
                <a:spcPct val="100000"/>
              </a:lnSpc>
              <a:spcBef>
                <a:spcPts val="1710"/>
              </a:spcBef>
            </a:pPr>
            <a:r>
              <a:rPr spc="114" dirty="0"/>
              <a:t>Atmosfera</a:t>
            </a:r>
            <a:r>
              <a:rPr spc="-170" dirty="0"/>
              <a:t> </a:t>
            </a:r>
            <a:r>
              <a:rPr spc="160" dirty="0"/>
              <a:t>u</a:t>
            </a:r>
            <a:r>
              <a:rPr spc="-170" dirty="0"/>
              <a:t> </a:t>
            </a:r>
            <a:r>
              <a:rPr spc="105" dirty="0"/>
              <a:t>izvještajima</a:t>
            </a:r>
          </a:p>
          <a:p>
            <a:pPr marL="660400" marR="51435">
              <a:lnSpc>
                <a:spcPts val="4200"/>
              </a:lnSpc>
              <a:spcBef>
                <a:spcPts val="100"/>
              </a:spcBef>
            </a:pPr>
            <a:r>
              <a:rPr spc="80" dirty="0"/>
              <a:t>Oduševljena</a:t>
            </a:r>
            <a:r>
              <a:rPr spc="-180" dirty="0"/>
              <a:t> </a:t>
            </a:r>
            <a:r>
              <a:rPr spc="145" dirty="0"/>
              <a:t>publika</a:t>
            </a:r>
            <a:r>
              <a:rPr spc="-175" dirty="0"/>
              <a:t> </a:t>
            </a:r>
            <a:r>
              <a:rPr spc="160" dirty="0"/>
              <a:t>u</a:t>
            </a:r>
            <a:r>
              <a:rPr spc="-175" dirty="0"/>
              <a:t> </a:t>
            </a:r>
            <a:r>
              <a:rPr spc="130" dirty="0"/>
              <a:t>HNK:</a:t>
            </a:r>
            <a:r>
              <a:rPr spc="-175" dirty="0"/>
              <a:t> </a:t>
            </a:r>
            <a:r>
              <a:rPr b="1" dirty="0">
                <a:latin typeface="Arial Narrow"/>
                <a:cs typeface="Arial Narrow"/>
              </a:rPr>
              <a:t>„Čitav</a:t>
            </a:r>
            <a:r>
              <a:rPr b="1" spc="-220" dirty="0">
                <a:latin typeface="Arial Narrow"/>
                <a:cs typeface="Arial Narrow"/>
              </a:rPr>
              <a:t> </a:t>
            </a:r>
            <a:r>
              <a:rPr b="1" spc="60" dirty="0">
                <a:latin typeface="Arial Narrow"/>
                <a:cs typeface="Arial Narrow"/>
              </a:rPr>
              <a:t>Zagreb</a:t>
            </a:r>
            <a:r>
              <a:rPr b="1" spc="-225" dirty="0">
                <a:latin typeface="Arial Narrow"/>
                <a:cs typeface="Arial Narrow"/>
              </a:rPr>
              <a:t> </a:t>
            </a:r>
            <a:r>
              <a:rPr b="1" spc="80" dirty="0">
                <a:latin typeface="Arial Narrow"/>
                <a:cs typeface="Arial Narrow"/>
              </a:rPr>
              <a:t>htio</a:t>
            </a:r>
            <a:r>
              <a:rPr b="1" spc="-220" dirty="0">
                <a:latin typeface="Arial Narrow"/>
                <a:cs typeface="Arial Narrow"/>
              </a:rPr>
              <a:t> </a:t>
            </a:r>
            <a:r>
              <a:rPr b="1" spc="100" dirty="0">
                <a:latin typeface="Arial Narrow"/>
                <a:cs typeface="Arial Narrow"/>
              </a:rPr>
              <a:t>je</a:t>
            </a:r>
            <a:r>
              <a:rPr b="1" spc="-225" dirty="0">
                <a:latin typeface="Arial Narrow"/>
                <a:cs typeface="Arial Narrow"/>
              </a:rPr>
              <a:t> </a:t>
            </a:r>
            <a:r>
              <a:rPr b="1" spc="70" dirty="0">
                <a:latin typeface="Arial Narrow"/>
                <a:cs typeface="Arial Narrow"/>
              </a:rPr>
              <a:t>da</a:t>
            </a:r>
            <a:r>
              <a:rPr b="1" spc="-220" dirty="0">
                <a:latin typeface="Arial Narrow"/>
                <a:cs typeface="Arial Narrow"/>
              </a:rPr>
              <a:t> </a:t>
            </a:r>
            <a:r>
              <a:rPr b="1" spc="50" dirty="0">
                <a:latin typeface="Arial Narrow"/>
                <a:cs typeface="Arial Narrow"/>
              </a:rPr>
              <a:t>vidi</a:t>
            </a:r>
            <a:r>
              <a:rPr b="1" spc="-220" dirty="0">
                <a:latin typeface="Arial Narrow"/>
                <a:cs typeface="Arial Narrow"/>
              </a:rPr>
              <a:t> </a:t>
            </a:r>
            <a:r>
              <a:rPr b="1" dirty="0">
                <a:latin typeface="Arial Narrow"/>
                <a:cs typeface="Arial Narrow"/>
              </a:rPr>
              <a:t>sovjetske</a:t>
            </a:r>
            <a:r>
              <a:rPr b="1" spc="-225" dirty="0">
                <a:latin typeface="Arial Narrow"/>
                <a:cs typeface="Arial Narrow"/>
              </a:rPr>
              <a:t> </a:t>
            </a:r>
            <a:r>
              <a:rPr b="1" spc="95" dirty="0">
                <a:latin typeface="Arial Narrow"/>
                <a:cs typeface="Arial Narrow"/>
              </a:rPr>
              <a:t>umjetnike.</a:t>
            </a:r>
            <a:r>
              <a:rPr b="1" spc="-220" dirty="0">
                <a:latin typeface="Arial Narrow"/>
                <a:cs typeface="Arial Narrow"/>
              </a:rPr>
              <a:t> </a:t>
            </a:r>
            <a:r>
              <a:rPr b="1" spc="75" dirty="0">
                <a:latin typeface="Arial Narrow"/>
                <a:cs typeface="Arial Narrow"/>
              </a:rPr>
              <a:t>Narodno</a:t>
            </a:r>
            <a:r>
              <a:rPr b="1" spc="-220" dirty="0">
                <a:latin typeface="Arial Narrow"/>
                <a:cs typeface="Arial Narrow"/>
              </a:rPr>
              <a:t> </a:t>
            </a:r>
            <a:r>
              <a:rPr b="1" spc="50" dirty="0">
                <a:latin typeface="Arial Narrow"/>
                <a:cs typeface="Arial Narrow"/>
              </a:rPr>
              <a:t>kazalište</a:t>
            </a:r>
            <a:r>
              <a:rPr b="1" spc="-225" dirty="0">
                <a:latin typeface="Arial Narrow"/>
                <a:cs typeface="Arial Narrow"/>
              </a:rPr>
              <a:t> </a:t>
            </a:r>
            <a:r>
              <a:rPr b="1" spc="50" dirty="0">
                <a:latin typeface="Arial Narrow"/>
                <a:cs typeface="Arial Narrow"/>
              </a:rPr>
              <a:t>bilo</a:t>
            </a:r>
            <a:r>
              <a:rPr b="1" spc="-220" dirty="0">
                <a:latin typeface="Arial Narrow"/>
                <a:cs typeface="Arial Narrow"/>
              </a:rPr>
              <a:t> </a:t>
            </a:r>
            <a:r>
              <a:rPr b="1" spc="75" dirty="0">
                <a:latin typeface="Arial Narrow"/>
                <a:cs typeface="Arial Narrow"/>
              </a:rPr>
              <a:t>je dupkom</a:t>
            </a:r>
            <a:r>
              <a:rPr b="1" spc="-130" dirty="0">
                <a:latin typeface="Arial Narrow"/>
                <a:cs typeface="Arial Narrow"/>
              </a:rPr>
              <a:t> </a:t>
            </a:r>
            <a:r>
              <a:rPr b="1" dirty="0">
                <a:latin typeface="Arial Narrow"/>
                <a:cs typeface="Arial Narrow"/>
              </a:rPr>
              <a:t>puno.</a:t>
            </a:r>
            <a:r>
              <a:rPr b="1" spc="-130" dirty="0">
                <a:latin typeface="Arial Narrow"/>
                <a:cs typeface="Arial Narrow"/>
              </a:rPr>
              <a:t> </a:t>
            </a:r>
            <a:r>
              <a:rPr b="1" spc="-160" dirty="0">
                <a:latin typeface="Arial Narrow"/>
                <a:cs typeface="Arial Narrow"/>
              </a:rPr>
              <a:t>(…)</a:t>
            </a:r>
            <a:r>
              <a:rPr b="1" spc="-130" dirty="0">
                <a:latin typeface="Arial Narrow"/>
                <a:cs typeface="Arial Narrow"/>
              </a:rPr>
              <a:t> </a:t>
            </a:r>
            <a:r>
              <a:rPr b="1" spc="100" dirty="0">
                <a:latin typeface="Arial Narrow"/>
                <a:cs typeface="Arial Narrow"/>
              </a:rPr>
              <a:t>Za</a:t>
            </a:r>
            <a:r>
              <a:rPr b="1" spc="-130" dirty="0">
                <a:latin typeface="Arial Narrow"/>
                <a:cs typeface="Arial Narrow"/>
              </a:rPr>
              <a:t> </a:t>
            </a:r>
            <a:r>
              <a:rPr b="1" spc="80" dirty="0">
                <a:latin typeface="Arial Narrow"/>
                <a:cs typeface="Arial Narrow"/>
              </a:rPr>
              <a:t>vrijeme</a:t>
            </a:r>
            <a:r>
              <a:rPr b="1" spc="-130" dirty="0">
                <a:latin typeface="Arial Narrow"/>
                <a:cs typeface="Arial Narrow"/>
              </a:rPr>
              <a:t> </a:t>
            </a:r>
            <a:r>
              <a:rPr b="1" dirty="0">
                <a:latin typeface="Arial Narrow"/>
                <a:cs typeface="Arial Narrow"/>
              </a:rPr>
              <a:t>koncerta</a:t>
            </a:r>
            <a:r>
              <a:rPr b="1" spc="-130" dirty="0">
                <a:latin typeface="Arial Narrow"/>
                <a:cs typeface="Arial Narrow"/>
              </a:rPr>
              <a:t> </a:t>
            </a:r>
            <a:r>
              <a:rPr b="1" dirty="0">
                <a:latin typeface="Arial Narrow"/>
                <a:cs typeface="Arial Narrow"/>
              </a:rPr>
              <a:t>dvorana</a:t>
            </a:r>
            <a:r>
              <a:rPr b="1" spc="-130" dirty="0">
                <a:latin typeface="Arial Narrow"/>
                <a:cs typeface="Arial Narrow"/>
              </a:rPr>
              <a:t> </a:t>
            </a:r>
            <a:r>
              <a:rPr b="1" spc="-95" dirty="0">
                <a:latin typeface="Arial Narrow"/>
                <a:cs typeface="Arial Narrow"/>
              </a:rPr>
              <a:t>se</a:t>
            </a:r>
            <a:r>
              <a:rPr b="1" spc="-130" dirty="0">
                <a:latin typeface="Arial Narrow"/>
                <a:cs typeface="Arial Narrow"/>
              </a:rPr>
              <a:t> </a:t>
            </a:r>
            <a:r>
              <a:rPr b="1" spc="-70" dirty="0">
                <a:latin typeface="Arial Narrow"/>
                <a:cs typeface="Arial Narrow"/>
              </a:rPr>
              <a:t>sva</a:t>
            </a:r>
            <a:r>
              <a:rPr b="1" spc="-130" dirty="0">
                <a:latin typeface="Arial Narrow"/>
                <a:cs typeface="Arial Narrow"/>
              </a:rPr>
              <a:t> </a:t>
            </a:r>
            <a:r>
              <a:rPr b="1" spc="70" dirty="0">
                <a:latin typeface="Arial Narrow"/>
                <a:cs typeface="Arial Narrow"/>
              </a:rPr>
              <a:t>razlijegala</a:t>
            </a:r>
            <a:r>
              <a:rPr b="1" spc="-130" dirty="0">
                <a:latin typeface="Arial Narrow"/>
                <a:cs typeface="Arial Narrow"/>
              </a:rPr>
              <a:t> </a:t>
            </a:r>
            <a:r>
              <a:rPr b="1" dirty="0">
                <a:latin typeface="Arial Narrow"/>
                <a:cs typeface="Arial Narrow"/>
              </a:rPr>
              <a:t>od</a:t>
            </a:r>
            <a:r>
              <a:rPr b="1" spc="-130" dirty="0">
                <a:latin typeface="Arial Narrow"/>
                <a:cs typeface="Arial Narrow"/>
              </a:rPr>
              <a:t> </a:t>
            </a:r>
            <a:r>
              <a:rPr b="1" dirty="0">
                <a:latin typeface="Arial Narrow"/>
                <a:cs typeface="Arial Narrow"/>
              </a:rPr>
              <a:t>oduševljenog</a:t>
            </a:r>
            <a:r>
              <a:rPr b="1" spc="-130" dirty="0">
                <a:latin typeface="Arial Narrow"/>
                <a:cs typeface="Arial Narrow"/>
              </a:rPr>
              <a:t> </a:t>
            </a:r>
            <a:r>
              <a:rPr b="1" dirty="0">
                <a:latin typeface="Arial Narrow"/>
                <a:cs typeface="Arial Narrow"/>
              </a:rPr>
              <a:t>pljeska.</a:t>
            </a:r>
            <a:r>
              <a:rPr b="1" spc="-130" dirty="0">
                <a:latin typeface="Arial Narrow"/>
                <a:cs typeface="Arial Narrow"/>
              </a:rPr>
              <a:t> </a:t>
            </a:r>
            <a:r>
              <a:rPr b="1" spc="95" dirty="0">
                <a:latin typeface="Arial Narrow"/>
                <a:cs typeface="Arial Narrow"/>
              </a:rPr>
              <a:t>Narod</a:t>
            </a:r>
            <a:r>
              <a:rPr b="1" spc="-130" dirty="0">
                <a:latin typeface="Arial Narrow"/>
                <a:cs typeface="Arial Narrow"/>
              </a:rPr>
              <a:t> </a:t>
            </a:r>
            <a:r>
              <a:rPr b="1" spc="75" dirty="0">
                <a:latin typeface="Arial Narrow"/>
                <a:cs typeface="Arial Narrow"/>
              </a:rPr>
              <a:t>je </a:t>
            </a:r>
            <a:r>
              <a:rPr b="1" dirty="0">
                <a:latin typeface="Arial Narrow"/>
                <a:cs typeface="Arial Narrow"/>
              </a:rPr>
              <a:t>cvijećem</a:t>
            </a:r>
            <a:r>
              <a:rPr b="1" spc="-155" dirty="0">
                <a:latin typeface="Arial Narrow"/>
                <a:cs typeface="Arial Narrow"/>
              </a:rPr>
              <a:t> </a:t>
            </a:r>
            <a:r>
              <a:rPr b="1" dirty="0">
                <a:latin typeface="Arial Narrow"/>
                <a:cs typeface="Arial Narrow"/>
              </a:rPr>
              <a:t>zasipao</a:t>
            </a:r>
            <a:r>
              <a:rPr b="1" spc="-155" dirty="0">
                <a:latin typeface="Arial Narrow"/>
                <a:cs typeface="Arial Narrow"/>
              </a:rPr>
              <a:t> </a:t>
            </a:r>
            <a:r>
              <a:rPr b="1" spc="95" dirty="0">
                <a:latin typeface="Arial Narrow"/>
                <a:cs typeface="Arial Narrow"/>
              </a:rPr>
              <a:t>umjetnike.</a:t>
            </a:r>
            <a:r>
              <a:rPr b="1" spc="-155" dirty="0">
                <a:latin typeface="Arial Narrow"/>
                <a:cs typeface="Arial Narrow"/>
              </a:rPr>
              <a:t> </a:t>
            </a:r>
            <a:r>
              <a:rPr b="1" spc="125" dirty="0">
                <a:latin typeface="Arial Narrow"/>
                <a:cs typeface="Arial Narrow"/>
              </a:rPr>
              <a:t>Nikad</a:t>
            </a:r>
            <a:r>
              <a:rPr b="1" spc="-155" dirty="0">
                <a:latin typeface="Arial Narrow"/>
                <a:cs typeface="Arial Narrow"/>
              </a:rPr>
              <a:t> </a:t>
            </a:r>
            <a:r>
              <a:rPr b="1" spc="60" dirty="0">
                <a:latin typeface="Arial Narrow"/>
                <a:cs typeface="Arial Narrow"/>
              </a:rPr>
              <a:t>u</a:t>
            </a:r>
            <a:r>
              <a:rPr b="1" spc="-155" dirty="0">
                <a:latin typeface="Arial Narrow"/>
                <a:cs typeface="Arial Narrow"/>
              </a:rPr>
              <a:t> </a:t>
            </a:r>
            <a:r>
              <a:rPr b="1" spc="10" dirty="0">
                <a:latin typeface="Arial Narrow"/>
                <a:cs typeface="Arial Narrow"/>
              </a:rPr>
              <a:t>zagrebačkom</a:t>
            </a:r>
            <a:r>
              <a:rPr b="1" spc="-150" dirty="0">
                <a:latin typeface="Arial Narrow"/>
                <a:cs typeface="Arial Narrow"/>
              </a:rPr>
              <a:t> </a:t>
            </a:r>
            <a:r>
              <a:rPr b="1" spc="50" dirty="0">
                <a:latin typeface="Arial Narrow"/>
                <a:cs typeface="Arial Narrow"/>
              </a:rPr>
              <a:t>kazalištu</a:t>
            </a:r>
            <a:r>
              <a:rPr b="1" spc="-155" dirty="0">
                <a:latin typeface="Arial Narrow"/>
                <a:cs typeface="Arial Narrow"/>
              </a:rPr>
              <a:t> </a:t>
            </a:r>
            <a:r>
              <a:rPr b="1" spc="90" dirty="0">
                <a:latin typeface="Arial Narrow"/>
                <a:cs typeface="Arial Narrow"/>
              </a:rPr>
              <a:t>nije</a:t>
            </a:r>
            <a:r>
              <a:rPr b="1" spc="-155" dirty="0">
                <a:latin typeface="Arial Narrow"/>
                <a:cs typeface="Arial Narrow"/>
              </a:rPr>
              <a:t> </a:t>
            </a:r>
            <a:r>
              <a:rPr b="1" spc="50" dirty="0">
                <a:latin typeface="Arial Narrow"/>
                <a:cs typeface="Arial Narrow"/>
              </a:rPr>
              <a:t>bilo</a:t>
            </a:r>
            <a:r>
              <a:rPr b="1" spc="-155" dirty="0">
                <a:latin typeface="Arial Narrow"/>
                <a:cs typeface="Arial Narrow"/>
              </a:rPr>
              <a:t> </a:t>
            </a:r>
            <a:r>
              <a:rPr b="1" spc="65" dirty="0">
                <a:latin typeface="Arial Narrow"/>
                <a:cs typeface="Arial Narrow"/>
              </a:rPr>
              <a:t>toliko</a:t>
            </a:r>
            <a:r>
              <a:rPr b="1" spc="-155" dirty="0">
                <a:latin typeface="Arial Narrow"/>
                <a:cs typeface="Arial Narrow"/>
              </a:rPr>
              <a:t> </a:t>
            </a:r>
            <a:r>
              <a:rPr b="1" spc="10" dirty="0">
                <a:latin typeface="Arial Narrow"/>
                <a:cs typeface="Arial Narrow"/>
              </a:rPr>
              <a:t>oduševljenja</a:t>
            </a:r>
            <a:r>
              <a:rPr b="1" spc="-150" dirty="0">
                <a:latin typeface="Arial Narrow"/>
                <a:cs typeface="Arial Narrow"/>
              </a:rPr>
              <a:t> </a:t>
            </a:r>
            <a:r>
              <a:rPr b="1" spc="85" dirty="0">
                <a:latin typeface="Arial Narrow"/>
                <a:cs typeface="Arial Narrow"/>
              </a:rPr>
              <a:t>i</a:t>
            </a:r>
            <a:r>
              <a:rPr b="1" spc="-155" dirty="0">
                <a:latin typeface="Arial Narrow"/>
                <a:cs typeface="Arial Narrow"/>
              </a:rPr>
              <a:t> </a:t>
            </a:r>
            <a:r>
              <a:rPr b="1" spc="-10" dirty="0">
                <a:latin typeface="Arial Narrow"/>
                <a:cs typeface="Arial Narrow"/>
              </a:rPr>
              <a:t>zanosa.“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pc="-675" dirty="0"/>
              <a:t>KULTURNA</a:t>
            </a:r>
            <a:r>
              <a:rPr spc="-75" dirty="0"/>
              <a:t> </a:t>
            </a:r>
            <a:r>
              <a:rPr spc="-715" dirty="0"/>
              <a:t>SURADNJA</a:t>
            </a:r>
            <a:r>
              <a:rPr spc="-75" dirty="0"/>
              <a:t> </a:t>
            </a:r>
            <a:r>
              <a:rPr spc="-580" dirty="0"/>
              <a:t>JUGOSLAVIJE</a:t>
            </a:r>
            <a:r>
              <a:rPr spc="-75" dirty="0"/>
              <a:t> </a:t>
            </a:r>
            <a:r>
              <a:rPr dirty="0"/>
              <a:t>I</a:t>
            </a:r>
            <a:r>
              <a:rPr spc="-245" dirty="0"/>
              <a:t> </a:t>
            </a:r>
            <a:r>
              <a:rPr spc="-580" dirty="0"/>
              <a:t>SSSR-</a:t>
            </a:r>
            <a:r>
              <a:rPr spc="-785" dirty="0"/>
              <a:t>A</a:t>
            </a: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409700" y="3282515"/>
            <a:ext cx="104775" cy="104775"/>
          </a:xfrm>
          <a:prstGeom prst="rect">
            <a:avLst/>
          </a:prstGeom>
        </p:spPr>
      </p:pic>
      <p:pic>
        <p:nvPicPr>
          <p:cNvPr id="4" name="object 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409700" y="3815915"/>
            <a:ext cx="104775" cy="104775"/>
          </a:xfrm>
          <a:prstGeom prst="rect">
            <a:avLst/>
          </a:prstGeom>
        </p:spPr>
      </p:pic>
      <p:pic>
        <p:nvPicPr>
          <p:cNvPr id="5" name="object 5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409700" y="5587565"/>
            <a:ext cx="104775" cy="104775"/>
          </a:xfrm>
          <a:prstGeom prst="rect">
            <a:avLst/>
          </a:prstGeom>
        </p:spPr>
      </p:pic>
      <p:pic>
        <p:nvPicPr>
          <p:cNvPr id="6" name="object 6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409700" y="6120965"/>
            <a:ext cx="104775" cy="104775"/>
          </a:xfrm>
          <a:prstGeom prst="rect">
            <a:avLst/>
          </a:prstGeom>
        </p:spPr>
      </p:pic>
      <p:pic>
        <p:nvPicPr>
          <p:cNvPr id="7" name="object 7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409700" y="8426015"/>
            <a:ext cx="104775" cy="104775"/>
          </a:xfrm>
          <a:prstGeom prst="rect">
            <a:avLst/>
          </a:prstGeom>
        </p:spPr>
      </p:pic>
      <p:sp>
        <p:nvSpPr>
          <p:cNvPr id="8" name="object 8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889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700"/>
              </a:spcBef>
            </a:pPr>
            <a:r>
              <a:rPr spc="95" dirty="0"/>
              <a:t>Velika</a:t>
            </a:r>
            <a:r>
              <a:rPr spc="-170" dirty="0"/>
              <a:t> </a:t>
            </a:r>
            <a:r>
              <a:rPr spc="90" dirty="0"/>
              <a:t>gostovanja</a:t>
            </a:r>
            <a:r>
              <a:rPr spc="-165" dirty="0"/>
              <a:t> </a:t>
            </a:r>
            <a:r>
              <a:rPr spc="-10" dirty="0"/>
              <a:t>(1946.–1947.)</a:t>
            </a:r>
          </a:p>
          <a:p>
            <a:pPr marL="660400">
              <a:lnSpc>
                <a:spcPct val="100000"/>
              </a:lnSpc>
              <a:spcBef>
                <a:spcPts val="600"/>
              </a:spcBef>
            </a:pPr>
            <a:r>
              <a:rPr spc="120" dirty="0"/>
              <a:t>Ansambl</a:t>
            </a:r>
            <a:r>
              <a:rPr spc="-140" dirty="0"/>
              <a:t> </a:t>
            </a:r>
            <a:r>
              <a:rPr spc="145" dirty="0"/>
              <a:t>narodnih</a:t>
            </a:r>
            <a:r>
              <a:rPr spc="-130" dirty="0"/>
              <a:t> </a:t>
            </a:r>
            <a:r>
              <a:rPr spc="55" dirty="0"/>
              <a:t>plesova</a:t>
            </a:r>
            <a:r>
              <a:rPr spc="-130" dirty="0"/>
              <a:t> </a:t>
            </a:r>
            <a:r>
              <a:rPr spc="-150" dirty="0"/>
              <a:t>SSSR-</a:t>
            </a:r>
            <a:r>
              <a:rPr dirty="0"/>
              <a:t>a</a:t>
            </a:r>
            <a:r>
              <a:rPr spc="-130" dirty="0"/>
              <a:t> </a:t>
            </a:r>
            <a:r>
              <a:rPr spc="-20" dirty="0"/>
              <a:t>(1946.)</a:t>
            </a:r>
            <a:r>
              <a:rPr spc="-130" dirty="0"/>
              <a:t> </a:t>
            </a:r>
            <a:r>
              <a:rPr spc="-1470" dirty="0"/>
              <a:t>→</a:t>
            </a:r>
            <a:r>
              <a:rPr spc="-130" dirty="0"/>
              <a:t> </a:t>
            </a:r>
            <a:r>
              <a:rPr dirty="0"/>
              <a:t>„</a:t>
            </a:r>
            <a:r>
              <a:rPr b="1" dirty="0">
                <a:latin typeface="Arial Narrow"/>
                <a:cs typeface="Arial Narrow"/>
              </a:rPr>
              <a:t>sva</a:t>
            </a:r>
            <a:r>
              <a:rPr b="1" spc="-180" dirty="0">
                <a:latin typeface="Arial Narrow"/>
                <a:cs typeface="Arial Narrow"/>
              </a:rPr>
              <a:t> </a:t>
            </a:r>
            <a:r>
              <a:rPr b="1" spc="114" dirty="0">
                <a:latin typeface="Arial Narrow"/>
                <a:cs typeface="Arial Narrow"/>
              </a:rPr>
              <a:t>tri</a:t>
            </a:r>
            <a:r>
              <a:rPr b="1" spc="-180" dirty="0">
                <a:latin typeface="Arial Narrow"/>
                <a:cs typeface="Arial Narrow"/>
              </a:rPr>
              <a:t> </a:t>
            </a:r>
            <a:r>
              <a:rPr b="1" dirty="0">
                <a:latin typeface="Arial Narrow"/>
                <a:cs typeface="Arial Narrow"/>
              </a:rPr>
              <a:t>koncerta</a:t>
            </a:r>
            <a:r>
              <a:rPr b="1" spc="-180" dirty="0">
                <a:latin typeface="Arial Narrow"/>
                <a:cs typeface="Arial Narrow"/>
              </a:rPr>
              <a:t> </a:t>
            </a:r>
            <a:r>
              <a:rPr b="1" spc="-10" dirty="0">
                <a:latin typeface="Arial Narrow"/>
                <a:cs typeface="Arial Narrow"/>
              </a:rPr>
              <a:t>rasprodana“</a:t>
            </a:r>
            <a:r>
              <a:rPr spc="-10" dirty="0"/>
              <a:t>.</a:t>
            </a:r>
          </a:p>
          <a:p>
            <a:pPr marL="660400" marR="316865">
              <a:lnSpc>
                <a:spcPts val="4200"/>
              </a:lnSpc>
              <a:spcBef>
                <a:spcPts val="240"/>
              </a:spcBef>
            </a:pPr>
            <a:r>
              <a:rPr spc="75" dirty="0"/>
              <a:t>Moskovsko</a:t>
            </a:r>
            <a:r>
              <a:rPr spc="-175" dirty="0"/>
              <a:t> </a:t>
            </a:r>
            <a:r>
              <a:rPr spc="75" dirty="0"/>
              <a:t>kazalište</a:t>
            </a:r>
            <a:r>
              <a:rPr spc="-170" dirty="0"/>
              <a:t> </a:t>
            </a:r>
            <a:r>
              <a:rPr spc="85" dirty="0"/>
              <a:t>Lenjinskog</a:t>
            </a:r>
            <a:r>
              <a:rPr spc="-175" dirty="0"/>
              <a:t> </a:t>
            </a:r>
            <a:r>
              <a:rPr spc="135" dirty="0"/>
              <a:t>komsomola</a:t>
            </a:r>
            <a:r>
              <a:rPr spc="-170" dirty="0"/>
              <a:t> </a:t>
            </a:r>
            <a:r>
              <a:rPr spc="160" dirty="0"/>
              <a:t>u</a:t>
            </a:r>
            <a:r>
              <a:rPr spc="-175" dirty="0"/>
              <a:t> </a:t>
            </a:r>
            <a:r>
              <a:rPr spc="95" dirty="0"/>
              <a:t>Zagrebu</a:t>
            </a:r>
            <a:r>
              <a:rPr spc="-170" dirty="0"/>
              <a:t> </a:t>
            </a:r>
            <a:r>
              <a:rPr spc="-1470" dirty="0"/>
              <a:t>→</a:t>
            </a:r>
            <a:r>
              <a:rPr spc="-175" dirty="0"/>
              <a:t> </a:t>
            </a:r>
            <a:r>
              <a:rPr spc="-145" dirty="0"/>
              <a:t>14</a:t>
            </a:r>
            <a:r>
              <a:rPr spc="-170" dirty="0"/>
              <a:t> </a:t>
            </a:r>
            <a:r>
              <a:rPr spc="75" dirty="0"/>
              <a:t>predstava</a:t>
            </a:r>
            <a:r>
              <a:rPr spc="-175" dirty="0"/>
              <a:t> </a:t>
            </a:r>
            <a:r>
              <a:rPr spc="160" dirty="0"/>
              <a:t>u</a:t>
            </a:r>
            <a:r>
              <a:rPr spc="-170" dirty="0"/>
              <a:t> </a:t>
            </a:r>
            <a:r>
              <a:rPr spc="-180" dirty="0"/>
              <a:t>12</a:t>
            </a:r>
            <a:r>
              <a:rPr spc="-175" dirty="0"/>
              <a:t> </a:t>
            </a:r>
            <a:r>
              <a:rPr spc="75" dirty="0"/>
              <a:t>dana;</a:t>
            </a:r>
            <a:r>
              <a:rPr spc="-170" dirty="0"/>
              <a:t> </a:t>
            </a:r>
            <a:r>
              <a:rPr b="1" spc="70" dirty="0">
                <a:latin typeface="Arial Narrow"/>
                <a:cs typeface="Arial Narrow"/>
              </a:rPr>
              <a:t>planirana</a:t>
            </a:r>
            <a:r>
              <a:rPr b="1" spc="-220" dirty="0">
                <a:latin typeface="Arial Narrow"/>
                <a:cs typeface="Arial Narrow"/>
              </a:rPr>
              <a:t> </a:t>
            </a:r>
            <a:r>
              <a:rPr b="1" spc="-10" dirty="0">
                <a:latin typeface="Arial Narrow"/>
                <a:cs typeface="Arial Narrow"/>
              </a:rPr>
              <a:t>distribucija </a:t>
            </a:r>
            <a:r>
              <a:rPr b="1" dirty="0">
                <a:latin typeface="Arial Narrow"/>
                <a:cs typeface="Arial Narrow"/>
              </a:rPr>
              <a:t>ulaznica</a:t>
            </a:r>
            <a:r>
              <a:rPr b="1" spc="-135" dirty="0">
                <a:latin typeface="Arial Narrow"/>
                <a:cs typeface="Arial Narrow"/>
              </a:rPr>
              <a:t> </a:t>
            </a:r>
            <a:r>
              <a:rPr b="1" spc="75" dirty="0">
                <a:latin typeface="Arial Narrow"/>
                <a:cs typeface="Arial Narrow"/>
              </a:rPr>
              <a:t>sindikatima</a:t>
            </a:r>
            <a:r>
              <a:rPr b="1" spc="-135" dirty="0">
                <a:latin typeface="Arial Narrow"/>
                <a:cs typeface="Arial Narrow"/>
              </a:rPr>
              <a:t> </a:t>
            </a:r>
            <a:r>
              <a:rPr b="1" spc="85" dirty="0">
                <a:latin typeface="Arial Narrow"/>
                <a:cs typeface="Arial Narrow"/>
              </a:rPr>
              <a:t>i</a:t>
            </a:r>
            <a:r>
              <a:rPr b="1" spc="-135" dirty="0">
                <a:latin typeface="Arial Narrow"/>
                <a:cs typeface="Arial Narrow"/>
              </a:rPr>
              <a:t> </a:t>
            </a:r>
            <a:r>
              <a:rPr b="1" spc="65" dirty="0">
                <a:latin typeface="Arial Narrow"/>
                <a:cs typeface="Arial Narrow"/>
              </a:rPr>
              <a:t>omladini</a:t>
            </a:r>
            <a:r>
              <a:rPr spc="65" dirty="0"/>
              <a:t>.</a:t>
            </a:r>
          </a:p>
          <a:p>
            <a:pPr marL="12700">
              <a:lnSpc>
                <a:spcPct val="100000"/>
              </a:lnSpc>
              <a:spcBef>
                <a:spcPts val="1710"/>
              </a:spcBef>
            </a:pPr>
            <a:r>
              <a:rPr spc="120" dirty="0"/>
              <a:t>Institucionalna</a:t>
            </a:r>
            <a:r>
              <a:rPr spc="-170" dirty="0"/>
              <a:t> </a:t>
            </a:r>
            <a:r>
              <a:rPr spc="120" dirty="0"/>
              <a:t>potvrda</a:t>
            </a:r>
          </a:p>
          <a:p>
            <a:pPr marL="660400" marR="5080">
              <a:lnSpc>
                <a:spcPts val="4200"/>
              </a:lnSpc>
              <a:spcBef>
                <a:spcPts val="240"/>
              </a:spcBef>
            </a:pPr>
            <a:r>
              <a:rPr spc="95" dirty="0"/>
              <a:t>Izvještaji</a:t>
            </a:r>
            <a:r>
              <a:rPr spc="-175" dirty="0"/>
              <a:t> </a:t>
            </a:r>
            <a:r>
              <a:rPr spc="105" dirty="0"/>
              <a:t>o</a:t>
            </a:r>
            <a:r>
              <a:rPr spc="-170" dirty="0"/>
              <a:t> </a:t>
            </a:r>
            <a:r>
              <a:rPr spc="125" dirty="0"/>
              <a:t>radu</a:t>
            </a:r>
            <a:r>
              <a:rPr spc="-175" dirty="0"/>
              <a:t> </a:t>
            </a:r>
            <a:r>
              <a:rPr spc="90" dirty="0"/>
              <a:t>Društva</a:t>
            </a:r>
            <a:r>
              <a:rPr spc="-170" dirty="0"/>
              <a:t> </a:t>
            </a:r>
            <a:r>
              <a:rPr dirty="0"/>
              <a:t>za</a:t>
            </a:r>
            <a:r>
              <a:rPr spc="-175" dirty="0"/>
              <a:t> </a:t>
            </a:r>
            <a:r>
              <a:rPr spc="170" dirty="0"/>
              <a:t>kulturnu</a:t>
            </a:r>
            <a:r>
              <a:rPr spc="-170" dirty="0"/>
              <a:t> </a:t>
            </a:r>
            <a:r>
              <a:rPr spc="105" dirty="0"/>
              <a:t>suradnju:</a:t>
            </a:r>
            <a:r>
              <a:rPr spc="-175" dirty="0"/>
              <a:t> </a:t>
            </a:r>
            <a:r>
              <a:rPr spc="-135" dirty="0"/>
              <a:t>37</a:t>
            </a:r>
            <a:r>
              <a:rPr spc="-170" dirty="0"/>
              <a:t> </a:t>
            </a:r>
            <a:r>
              <a:rPr spc="90" dirty="0"/>
              <a:t>predavanja,</a:t>
            </a:r>
            <a:r>
              <a:rPr spc="-175" dirty="0"/>
              <a:t> </a:t>
            </a:r>
            <a:r>
              <a:rPr spc="-130" dirty="0"/>
              <a:t>7</a:t>
            </a:r>
            <a:r>
              <a:rPr spc="-170" dirty="0"/>
              <a:t> </a:t>
            </a:r>
            <a:r>
              <a:rPr spc="75" dirty="0"/>
              <a:t>koncerata,</a:t>
            </a:r>
            <a:r>
              <a:rPr spc="-175" dirty="0"/>
              <a:t> </a:t>
            </a:r>
            <a:r>
              <a:rPr spc="-114" dirty="0"/>
              <a:t>5</a:t>
            </a:r>
            <a:r>
              <a:rPr spc="-170" dirty="0"/>
              <a:t> </a:t>
            </a:r>
            <a:r>
              <a:rPr spc="114" dirty="0"/>
              <a:t>izložbi</a:t>
            </a:r>
            <a:r>
              <a:rPr spc="-175" dirty="0"/>
              <a:t> </a:t>
            </a:r>
            <a:r>
              <a:rPr spc="160" dirty="0"/>
              <a:t>u</a:t>
            </a:r>
            <a:r>
              <a:rPr spc="-170" dirty="0"/>
              <a:t> </a:t>
            </a:r>
            <a:r>
              <a:rPr spc="140" dirty="0"/>
              <a:t>prvih</a:t>
            </a:r>
            <a:r>
              <a:rPr spc="-170" dirty="0"/>
              <a:t> </a:t>
            </a:r>
            <a:r>
              <a:rPr dirty="0"/>
              <a:t>9</a:t>
            </a:r>
            <a:r>
              <a:rPr spc="-175" dirty="0"/>
              <a:t> </a:t>
            </a:r>
            <a:r>
              <a:rPr spc="60" dirty="0"/>
              <a:t>mjeseci. </a:t>
            </a:r>
            <a:r>
              <a:rPr spc="75" dirty="0"/>
              <a:t>Referat</a:t>
            </a:r>
            <a:r>
              <a:rPr spc="-130" dirty="0"/>
              <a:t> </a:t>
            </a:r>
            <a:r>
              <a:rPr spc="-75" dirty="0"/>
              <a:t>R.</a:t>
            </a:r>
            <a:r>
              <a:rPr spc="-125" dirty="0"/>
              <a:t> </a:t>
            </a:r>
            <a:r>
              <a:rPr dirty="0"/>
              <a:t>Čolakovića</a:t>
            </a:r>
            <a:r>
              <a:rPr spc="-125" dirty="0"/>
              <a:t> </a:t>
            </a:r>
            <a:r>
              <a:rPr spc="95" dirty="0"/>
              <a:t>na</a:t>
            </a:r>
            <a:r>
              <a:rPr spc="-125" dirty="0"/>
              <a:t> </a:t>
            </a:r>
            <a:r>
              <a:rPr spc="70" dirty="0"/>
              <a:t>Kongresu</a:t>
            </a:r>
            <a:r>
              <a:rPr spc="-125" dirty="0"/>
              <a:t> </a:t>
            </a:r>
            <a:r>
              <a:rPr spc="-20" dirty="0"/>
              <a:t>(1946.):</a:t>
            </a:r>
            <a:r>
              <a:rPr spc="-125" dirty="0"/>
              <a:t> </a:t>
            </a:r>
            <a:r>
              <a:rPr b="1" spc="75" dirty="0">
                <a:latin typeface="Arial Narrow"/>
                <a:cs typeface="Arial Narrow"/>
              </a:rPr>
              <a:t>„Mora</a:t>
            </a:r>
            <a:r>
              <a:rPr b="1" spc="-175" dirty="0">
                <a:latin typeface="Arial Narrow"/>
                <a:cs typeface="Arial Narrow"/>
              </a:rPr>
              <a:t> </a:t>
            </a:r>
            <a:r>
              <a:rPr b="1" spc="-95" dirty="0">
                <a:latin typeface="Arial Narrow"/>
                <a:cs typeface="Arial Narrow"/>
              </a:rPr>
              <a:t>se</a:t>
            </a:r>
            <a:r>
              <a:rPr b="1" spc="-175" dirty="0">
                <a:latin typeface="Arial Narrow"/>
                <a:cs typeface="Arial Narrow"/>
              </a:rPr>
              <a:t> </a:t>
            </a:r>
            <a:r>
              <a:rPr b="1" spc="70" dirty="0">
                <a:latin typeface="Arial Narrow"/>
                <a:cs typeface="Arial Narrow"/>
              </a:rPr>
              <a:t>priznati,</a:t>
            </a:r>
            <a:r>
              <a:rPr b="1" spc="-175" dirty="0">
                <a:latin typeface="Arial Narrow"/>
                <a:cs typeface="Arial Narrow"/>
              </a:rPr>
              <a:t> </a:t>
            </a:r>
            <a:r>
              <a:rPr b="1" spc="70" dirty="0">
                <a:latin typeface="Arial Narrow"/>
                <a:cs typeface="Arial Narrow"/>
              </a:rPr>
              <a:t>da</a:t>
            </a:r>
            <a:r>
              <a:rPr b="1" spc="-175" dirty="0">
                <a:latin typeface="Arial Narrow"/>
                <a:cs typeface="Arial Narrow"/>
              </a:rPr>
              <a:t> </a:t>
            </a:r>
            <a:r>
              <a:rPr b="1" dirty="0">
                <a:latin typeface="Arial Narrow"/>
                <a:cs typeface="Arial Narrow"/>
              </a:rPr>
              <a:t>osjećaji</a:t>
            </a:r>
            <a:r>
              <a:rPr b="1" spc="-180" dirty="0">
                <a:latin typeface="Arial Narrow"/>
                <a:cs typeface="Arial Narrow"/>
              </a:rPr>
              <a:t> </a:t>
            </a:r>
            <a:r>
              <a:rPr b="1" dirty="0">
                <a:latin typeface="Arial Narrow"/>
                <a:cs typeface="Arial Narrow"/>
              </a:rPr>
              <a:t>odgovornosti</a:t>
            </a:r>
            <a:r>
              <a:rPr b="1" spc="-175" dirty="0">
                <a:latin typeface="Arial Narrow"/>
                <a:cs typeface="Arial Narrow"/>
              </a:rPr>
              <a:t> </a:t>
            </a:r>
            <a:r>
              <a:rPr b="1" spc="50" dirty="0">
                <a:latin typeface="Arial Narrow"/>
                <a:cs typeface="Arial Narrow"/>
              </a:rPr>
              <a:t>kod</a:t>
            </a:r>
            <a:r>
              <a:rPr b="1" spc="-175" dirty="0">
                <a:latin typeface="Arial Narrow"/>
                <a:cs typeface="Arial Narrow"/>
              </a:rPr>
              <a:t> </a:t>
            </a:r>
            <a:r>
              <a:rPr b="1" spc="70" dirty="0">
                <a:latin typeface="Arial Narrow"/>
                <a:cs typeface="Arial Narrow"/>
              </a:rPr>
              <a:t>mnogih</a:t>
            </a:r>
            <a:r>
              <a:rPr b="1" spc="-175" dirty="0">
                <a:latin typeface="Arial Narrow"/>
                <a:cs typeface="Arial Narrow"/>
              </a:rPr>
              <a:t> </a:t>
            </a:r>
            <a:r>
              <a:rPr b="1" spc="-20" dirty="0">
                <a:latin typeface="Arial Narrow"/>
                <a:cs typeface="Arial Narrow"/>
              </a:rPr>
              <a:t>naših </a:t>
            </a:r>
            <a:r>
              <a:rPr b="1" spc="90" dirty="0">
                <a:latin typeface="Arial Narrow"/>
                <a:cs typeface="Arial Narrow"/>
              </a:rPr>
              <a:t>kulturnih</a:t>
            </a:r>
            <a:r>
              <a:rPr b="1" spc="-200" dirty="0">
                <a:latin typeface="Arial Narrow"/>
                <a:cs typeface="Arial Narrow"/>
              </a:rPr>
              <a:t> </a:t>
            </a:r>
            <a:r>
              <a:rPr b="1" spc="80" dirty="0">
                <a:latin typeface="Arial Narrow"/>
                <a:cs typeface="Arial Narrow"/>
              </a:rPr>
              <a:t>radnika</a:t>
            </a:r>
            <a:r>
              <a:rPr b="1" spc="-200" dirty="0">
                <a:latin typeface="Arial Narrow"/>
                <a:cs typeface="Arial Narrow"/>
              </a:rPr>
              <a:t> </a:t>
            </a:r>
            <a:r>
              <a:rPr b="1" dirty="0">
                <a:latin typeface="Arial Narrow"/>
                <a:cs typeface="Arial Narrow"/>
              </a:rPr>
              <a:t>nisu</a:t>
            </a:r>
            <a:r>
              <a:rPr b="1" spc="-195" dirty="0">
                <a:latin typeface="Arial Narrow"/>
                <a:cs typeface="Arial Narrow"/>
              </a:rPr>
              <a:t> </a:t>
            </a:r>
            <a:r>
              <a:rPr b="1" dirty="0">
                <a:latin typeface="Arial Narrow"/>
                <a:cs typeface="Arial Narrow"/>
              </a:rPr>
              <a:t>dovoljno</a:t>
            </a:r>
            <a:r>
              <a:rPr b="1" spc="-200" dirty="0">
                <a:latin typeface="Arial Narrow"/>
                <a:cs typeface="Arial Narrow"/>
              </a:rPr>
              <a:t> </a:t>
            </a:r>
            <a:r>
              <a:rPr b="1" spc="55" dirty="0">
                <a:latin typeface="Arial Narrow"/>
                <a:cs typeface="Arial Narrow"/>
              </a:rPr>
              <a:t>razvijeni.</a:t>
            </a:r>
            <a:r>
              <a:rPr b="1" spc="-200" dirty="0">
                <a:latin typeface="Arial Narrow"/>
                <a:cs typeface="Arial Narrow"/>
              </a:rPr>
              <a:t> </a:t>
            </a:r>
            <a:r>
              <a:rPr b="1" spc="-160" dirty="0">
                <a:latin typeface="Arial Narrow"/>
                <a:cs typeface="Arial Narrow"/>
              </a:rPr>
              <a:t>(…)</a:t>
            </a:r>
            <a:r>
              <a:rPr b="1" spc="-195" dirty="0">
                <a:latin typeface="Arial Narrow"/>
                <a:cs typeface="Arial Narrow"/>
              </a:rPr>
              <a:t> </a:t>
            </a:r>
            <a:r>
              <a:rPr b="1" dirty="0">
                <a:latin typeface="Arial Narrow"/>
                <a:cs typeface="Arial Narrow"/>
              </a:rPr>
              <a:t>Svaki</a:t>
            </a:r>
            <a:r>
              <a:rPr b="1" spc="-200" dirty="0">
                <a:latin typeface="Arial Narrow"/>
                <a:cs typeface="Arial Narrow"/>
              </a:rPr>
              <a:t> </a:t>
            </a:r>
            <a:r>
              <a:rPr b="1" dirty="0">
                <a:latin typeface="Arial Narrow"/>
                <a:cs typeface="Arial Narrow"/>
              </a:rPr>
              <a:t>od</a:t>
            </a:r>
            <a:r>
              <a:rPr b="1" spc="-200" dirty="0">
                <a:latin typeface="Arial Narrow"/>
                <a:cs typeface="Arial Narrow"/>
              </a:rPr>
              <a:t> </a:t>
            </a:r>
            <a:r>
              <a:rPr b="1" spc="-25" dirty="0">
                <a:latin typeface="Arial Narrow"/>
                <a:cs typeface="Arial Narrow"/>
              </a:rPr>
              <a:t>nas</a:t>
            </a:r>
            <a:r>
              <a:rPr b="1" spc="-195" dirty="0">
                <a:latin typeface="Arial Narrow"/>
                <a:cs typeface="Arial Narrow"/>
              </a:rPr>
              <a:t> </a:t>
            </a:r>
            <a:r>
              <a:rPr b="1" spc="50" dirty="0">
                <a:latin typeface="Arial Narrow"/>
                <a:cs typeface="Arial Narrow"/>
              </a:rPr>
              <a:t>zna</a:t>
            </a:r>
            <a:r>
              <a:rPr b="1" spc="-200" dirty="0">
                <a:latin typeface="Arial Narrow"/>
                <a:cs typeface="Arial Narrow"/>
              </a:rPr>
              <a:t> </a:t>
            </a:r>
            <a:r>
              <a:rPr b="1" spc="55" dirty="0">
                <a:latin typeface="Arial Narrow"/>
                <a:cs typeface="Arial Narrow"/>
              </a:rPr>
              <a:t>koliko</a:t>
            </a:r>
            <a:r>
              <a:rPr b="1" spc="-200" dirty="0">
                <a:latin typeface="Arial Narrow"/>
                <a:cs typeface="Arial Narrow"/>
              </a:rPr>
              <a:t> </a:t>
            </a:r>
            <a:r>
              <a:rPr b="1" spc="100" dirty="0">
                <a:latin typeface="Arial Narrow"/>
                <a:cs typeface="Arial Narrow"/>
              </a:rPr>
              <a:t>je</a:t>
            </a:r>
            <a:r>
              <a:rPr b="1" spc="-195" dirty="0">
                <a:latin typeface="Arial Narrow"/>
                <a:cs typeface="Arial Narrow"/>
              </a:rPr>
              <a:t> </a:t>
            </a:r>
            <a:r>
              <a:rPr b="1" spc="50" dirty="0">
                <a:latin typeface="Arial Narrow"/>
                <a:cs typeface="Arial Narrow"/>
              </a:rPr>
              <a:t>potrebno</a:t>
            </a:r>
            <a:r>
              <a:rPr b="1" spc="-200" dirty="0">
                <a:latin typeface="Arial Narrow"/>
                <a:cs typeface="Arial Narrow"/>
              </a:rPr>
              <a:t> </a:t>
            </a:r>
            <a:r>
              <a:rPr b="1" spc="70" dirty="0">
                <a:latin typeface="Arial Narrow"/>
                <a:cs typeface="Arial Narrow"/>
              </a:rPr>
              <a:t>da</a:t>
            </a:r>
            <a:r>
              <a:rPr b="1" spc="-200" dirty="0">
                <a:latin typeface="Arial Narrow"/>
                <a:cs typeface="Arial Narrow"/>
              </a:rPr>
              <a:t> </a:t>
            </a:r>
            <a:r>
              <a:rPr b="1" spc="60" dirty="0">
                <a:latin typeface="Arial Narrow"/>
                <a:cs typeface="Arial Narrow"/>
              </a:rPr>
              <a:t>u</a:t>
            </a:r>
            <a:r>
              <a:rPr b="1" spc="-195" dirty="0">
                <a:latin typeface="Arial Narrow"/>
                <a:cs typeface="Arial Narrow"/>
              </a:rPr>
              <a:t> </a:t>
            </a:r>
            <a:r>
              <a:rPr b="1" spc="120" dirty="0">
                <a:latin typeface="Arial Narrow"/>
                <a:cs typeface="Arial Narrow"/>
              </a:rPr>
              <a:t>tom</a:t>
            </a:r>
            <a:r>
              <a:rPr b="1" spc="-200" dirty="0">
                <a:latin typeface="Arial Narrow"/>
                <a:cs typeface="Arial Narrow"/>
              </a:rPr>
              <a:t> </a:t>
            </a:r>
            <a:r>
              <a:rPr b="1" spc="-10" dirty="0">
                <a:latin typeface="Arial Narrow"/>
                <a:cs typeface="Arial Narrow"/>
              </a:rPr>
              <a:t>pogledu </a:t>
            </a:r>
            <a:r>
              <a:rPr b="1" dirty="0">
                <a:latin typeface="Arial Narrow"/>
                <a:cs typeface="Arial Narrow"/>
              </a:rPr>
              <a:t>učimo</a:t>
            </a:r>
            <a:r>
              <a:rPr b="1" spc="-130" dirty="0">
                <a:latin typeface="Arial Narrow"/>
                <a:cs typeface="Arial Narrow"/>
              </a:rPr>
              <a:t> </a:t>
            </a:r>
            <a:r>
              <a:rPr b="1" dirty="0">
                <a:latin typeface="Arial Narrow"/>
                <a:cs typeface="Arial Narrow"/>
              </a:rPr>
              <a:t>od</a:t>
            </a:r>
            <a:r>
              <a:rPr b="1" spc="-125" dirty="0">
                <a:latin typeface="Arial Narrow"/>
                <a:cs typeface="Arial Narrow"/>
              </a:rPr>
              <a:t> </a:t>
            </a:r>
            <a:r>
              <a:rPr b="1" dirty="0">
                <a:latin typeface="Arial Narrow"/>
                <a:cs typeface="Arial Narrow"/>
              </a:rPr>
              <a:t>naših</a:t>
            </a:r>
            <a:r>
              <a:rPr b="1" spc="-125" dirty="0">
                <a:latin typeface="Arial Narrow"/>
                <a:cs typeface="Arial Narrow"/>
              </a:rPr>
              <a:t> </a:t>
            </a:r>
            <a:r>
              <a:rPr b="1" dirty="0">
                <a:latin typeface="Arial Narrow"/>
                <a:cs typeface="Arial Narrow"/>
              </a:rPr>
              <a:t>sovjetskih</a:t>
            </a:r>
            <a:r>
              <a:rPr b="1" spc="-125" dirty="0">
                <a:latin typeface="Arial Narrow"/>
                <a:cs typeface="Arial Narrow"/>
              </a:rPr>
              <a:t> </a:t>
            </a:r>
            <a:r>
              <a:rPr b="1" spc="-10" dirty="0">
                <a:latin typeface="Arial Narrow"/>
                <a:cs typeface="Arial Narrow"/>
              </a:rPr>
              <a:t>drugova.“</a:t>
            </a:r>
          </a:p>
          <a:p>
            <a:pPr marL="12700">
              <a:lnSpc>
                <a:spcPct val="100000"/>
              </a:lnSpc>
              <a:spcBef>
                <a:spcPts val="1710"/>
              </a:spcBef>
            </a:pPr>
            <a:r>
              <a:rPr spc="95" dirty="0"/>
              <a:t>Književnost</a:t>
            </a:r>
            <a:r>
              <a:rPr spc="-175" dirty="0"/>
              <a:t> </a:t>
            </a:r>
            <a:r>
              <a:rPr spc="175" dirty="0"/>
              <a:t>i</a:t>
            </a:r>
            <a:r>
              <a:rPr spc="-175" dirty="0"/>
              <a:t> </a:t>
            </a:r>
            <a:r>
              <a:rPr spc="125" dirty="0"/>
              <a:t>prijevodi</a:t>
            </a:r>
          </a:p>
          <a:p>
            <a:pPr marL="660400" marR="43815">
              <a:lnSpc>
                <a:spcPts val="4200"/>
              </a:lnSpc>
              <a:spcBef>
                <a:spcPts val="100"/>
              </a:spcBef>
            </a:pPr>
            <a:r>
              <a:rPr b="1" spc="45" dirty="0">
                <a:latin typeface="Arial Narrow"/>
                <a:cs typeface="Arial Narrow"/>
              </a:rPr>
              <a:t>Redoviti</a:t>
            </a:r>
            <a:r>
              <a:rPr b="1" spc="-204" dirty="0">
                <a:latin typeface="Arial Narrow"/>
                <a:cs typeface="Arial Narrow"/>
              </a:rPr>
              <a:t> </a:t>
            </a:r>
            <a:r>
              <a:rPr b="1" dirty="0">
                <a:latin typeface="Arial Narrow"/>
                <a:cs typeface="Arial Narrow"/>
              </a:rPr>
              <a:t>osvrti</a:t>
            </a:r>
            <a:r>
              <a:rPr b="1" spc="-204" dirty="0">
                <a:latin typeface="Arial Narrow"/>
                <a:cs typeface="Arial Narrow"/>
              </a:rPr>
              <a:t> </a:t>
            </a:r>
            <a:r>
              <a:rPr b="1" spc="70" dirty="0">
                <a:latin typeface="Arial Narrow"/>
                <a:cs typeface="Arial Narrow"/>
              </a:rPr>
              <a:t>na</a:t>
            </a:r>
            <a:r>
              <a:rPr b="1" spc="-204" dirty="0">
                <a:latin typeface="Arial Narrow"/>
                <a:cs typeface="Arial Narrow"/>
              </a:rPr>
              <a:t> </a:t>
            </a:r>
            <a:r>
              <a:rPr b="1" dirty="0">
                <a:latin typeface="Arial Narrow"/>
                <a:cs typeface="Arial Narrow"/>
              </a:rPr>
              <a:t>dolaske</a:t>
            </a:r>
            <a:r>
              <a:rPr b="1" spc="-204" dirty="0">
                <a:latin typeface="Arial Narrow"/>
                <a:cs typeface="Arial Narrow"/>
              </a:rPr>
              <a:t> </a:t>
            </a:r>
            <a:r>
              <a:rPr b="1" spc="-30" dirty="0">
                <a:latin typeface="Arial Narrow"/>
                <a:cs typeface="Arial Narrow"/>
              </a:rPr>
              <a:t>pisaca</a:t>
            </a:r>
            <a:r>
              <a:rPr spc="-30" dirty="0"/>
              <a:t>:</a:t>
            </a:r>
            <a:r>
              <a:rPr spc="-160" dirty="0"/>
              <a:t> </a:t>
            </a:r>
            <a:r>
              <a:rPr spc="75" dirty="0"/>
              <a:t>Erenburg,</a:t>
            </a:r>
            <a:r>
              <a:rPr spc="-155" dirty="0"/>
              <a:t> </a:t>
            </a:r>
            <a:r>
              <a:rPr spc="65" dirty="0"/>
              <a:t>Gladkov,</a:t>
            </a:r>
            <a:r>
              <a:rPr spc="-155" dirty="0"/>
              <a:t> </a:t>
            </a:r>
            <a:r>
              <a:rPr spc="90" dirty="0"/>
              <a:t>Simonov,</a:t>
            </a:r>
            <a:r>
              <a:rPr spc="-160" dirty="0"/>
              <a:t> </a:t>
            </a:r>
            <a:r>
              <a:rPr spc="70" dirty="0"/>
              <a:t>Katajev,</a:t>
            </a:r>
            <a:r>
              <a:rPr spc="-155" dirty="0"/>
              <a:t> </a:t>
            </a:r>
            <a:r>
              <a:rPr spc="90" dirty="0"/>
              <a:t>Prokofjev,</a:t>
            </a:r>
            <a:r>
              <a:rPr spc="-155" dirty="0"/>
              <a:t> </a:t>
            </a:r>
            <a:r>
              <a:rPr spc="75" dirty="0"/>
              <a:t>Višnjevski</a:t>
            </a:r>
            <a:r>
              <a:rPr spc="-160" dirty="0"/>
              <a:t> </a:t>
            </a:r>
            <a:r>
              <a:rPr spc="110" dirty="0"/>
              <a:t>(do</a:t>
            </a:r>
            <a:r>
              <a:rPr spc="-155" dirty="0"/>
              <a:t> </a:t>
            </a:r>
            <a:r>
              <a:rPr spc="-45" dirty="0"/>
              <a:t>1948.</a:t>
            </a:r>
            <a:r>
              <a:rPr spc="-160" dirty="0"/>
              <a:t> </a:t>
            </a:r>
            <a:r>
              <a:rPr spc="50" dirty="0"/>
              <a:t>u </a:t>
            </a:r>
            <a:r>
              <a:rPr spc="70" dirty="0"/>
              <a:t>Jugoslaviji</a:t>
            </a:r>
            <a:r>
              <a:rPr spc="-180" dirty="0"/>
              <a:t> </a:t>
            </a:r>
            <a:r>
              <a:rPr spc="95" dirty="0"/>
              <a:t>prevedeno</a:t>
            </a:r>
            <a:r>
              <a:rPr spc="-175" dirty="0"/>
              <a:t> </a:t>
            </a:r>
            <a:r>
              <a:rPr spc="-10" dirty="0"/>
              <a:t>589</a:t>
            </a:r>
            <a:r>
              <a:rPr spc="-180" dirty="0"/>
              <a:t> </a:t>
            </a:r>
            <a:r>
              <a:rPr spc="90" dirty="0"/>
              <a:t>sovjetskih</a:t>
            </a:r>
            <a:r>
              <a:rPr spc="-175" dirty="0"/>
              <a:t> </a:t>
            </a:r>
            <a:r>
              <a:rPr spc="125" dirty="0"/>
              <a:t>djela</a:t>
            </a:r>
            <a:r>
              <a:rPr spc="-175" dirty="0"/>
              <a:t> </a:t>
            </a:r>
            <a:r>
              <a:rPr spc="90" dirty="0"/>
              <a:t>-</a:t>
            </a:r>
            <a:r>
              <a:rPr spc="-180" dirty="0"/>
              <a:t> </a:t>
            </a:r>
            <a:r>
              <a:rPr spc="-35" dirty="0"/>
              <a:t>74</a:t>
            </a:r>
            <a:r>
              <a:rPr spc="-175" dirty="0"/>
              <a:t> </a:t>
            </a:r>
            <a:r>
              <a:rPr spc="280" dirty="0"/>
              <a:t>%</a:t>
            </a:r>
            <a:r>
              <a:rPr spc="-180" dirty="0"/>
              <a:t> </a:t>
            </a:r>
            <a:r>
              <a:rPr spc="70" dirty="0"/>
              <a:t>svih</a:t>
            </a:r>
            <a:r>
              <a:rPr spc="-175" dirty="0"/>
              <a:t> </a:t>
            </a:r>
            <a:r>
              <a:rPr spc="105" dirty="0"/>
              <a:t>prijevoda,</a:t>
            </a:r>
            <a:r>
              <a:rPr spc="-175" dirty="0"/>
              <a:t> </a:t>
            </a:r>
            <a:r>
              <a:rPr spc="160" dirty="0"/>
              <a:t>u</a:t>
            </a:r>
            <a:r>
              <a:rPr spc="-180" dirty="0"/>
              <a:t> </a:t>
            </a:r>
            <a:r>
              <a:rPr spc="-150" dirty="0"/>
              <a:t>SSSR-</a:t>
            </a:r>
            <a:r>
              <a:rPr spc="160" dirty="0"/>
              <a:t>u</a:t>
            </a:r>
            <a:r>
              <a:rPr spc="-175" dirty="0"/>
              <a:t> </a:t>
            </a:r>
            <a:r>
              <a:rPr spc="80" dirty="0"/>
              <a:t>samo</a:t>
            </a:r>
            <a:r>
              <a:rPr spc="-175" dirty="0"/>
              <a:t> </a:t>
            </a:r>
            <a:r>
              <a:rPr spc="190" dirty="0"/>
              <a:t>tri</a:t>
            </a:r>
            <a:r>
              <a:rPr spc="-180" dirty="0"/>
              <a:t> </a:t>
            </a:r>
            <a:r>
              <a:rPr spc="55" dirty="0"/>
              <a:t>jugoslavenska).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pc="-305" dirty="0"/>
              <a:t>FILM:</a:t>
            </a:r>
            <a:r>
              <a:rPr spc="-60" dirty="0"/>
              <a:t> </a:t>
            </a:r>
            <a:r>
              <a:rPr spc="-740" dirty="0"/>
              <a:t>PROPAGANDA</a:t>
            </a:r>
            <a:r>
              <a:rPr spc="-55" dirty="0"/>
              <a:t> </a:t>
            </a:r>
            <a:r>
              <a:rPr spc="-844" dirty="0"/>
              <a:t>NA</a:t>
            </a:r>
            <a:r>
              <a:rPr spc="-60" dirty="0"/>
              <a:t> </a:t>
            </a:r>
            <a:r>
              <a:rPr spc="-640" dirty="0"/>
              <a:t>VELIKOM</a:t>
            </a:r>
            <a:r>
              <a:rPr spc="-55" dirty="0"/>
              <a:t> </a:t>
            </a:r>
            <a:r>
              <a:rPr spc="-615" dirty="0"/>
              <a:t>PLATNU</a:t>
            </a: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409700" y="3282515"/>
            <a:ext cx="104775" cy="104775"/>
          </a:xfrm>
          <a:prstGeom prst="rect">
            <a:avLst/>
          </a:prstGeom>
        </p:spPr>
      </p:pic>
      <p:pic>
        <p:nvPicPr>
          <p:cNvPr id="4" name="object 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409700" y="3815915"/>
            <a:ext cx="104775" cy="104775"/>
          </a:xfrm>
          <a:prstGeom prst="rect">
            <a:avLst/>
          </a:prstGeom>
        </p:spPr>
      </p:pic>
      <p:pic>
        <p:nvPicPr>
          <p:cNvPr id="5" name="object 5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409700" y="4349315"/>
            <a:ext cx="104775" cy="104775"/>
          </a:xfrm>
          <a:prstGeom prst="rect">
            <a:avLst/>
          </a:prstGeom>
        </p:spPr>
      </p:pic>
      <p:pic>
        <p:nvPicPr>
          <p:cNvPr id="6" name="object 6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409700" y="4882715"/>
            <a:ext cx="104775" cy="104775"/>
          </a:xfrm>
          <a:prstGeom prst="rect">
            <a:avLst/>
          </a:prstGeom>
        </p:spPr>
      </p:pic>
      <p:pic>
        <p:nvPicPr>
          <p:cNvPr id="7" name="object 7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409700" y="6654365"/>
            <a:ext cx="104775" cy="104775"/>
          </a:xfrm>
          <a:prstGeom prst="rect">
            <a:avLst/>
          </a:prstGeom>
        </p:spPr>
      </p:pic>
      <p:pic>
        <p:nvPicPr>
          <p:cNvPr id="8" name="object 8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1409700" y="7187765"/>
            <a:ext cx="104775" cy="104775"/>
          </a:xfrm>
          <a:prstGeom prst="rect">
            <a:avLst/>
          </a:prstGeom>
        </p:spPr>
      </p:pic>
      <p:pic>
        <p:nvPicPr>
          <p:cNvPr id="9" name="object 9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1409700" y="7721165"/>
            <a:ext cx="104775" cy="104775"/>
          </a:xfrm>
          <a:prstGeom prst="rect">
            <a:avLst/>
          </a:prstGeom>
        </p:spPr>
      </p:pic>
      <p:sp>
        <p:nvSpPr>
          <p:cNvPr id="10" name="object 10"/>
          <p:cNvSpPr txBox="1"/>
          <p:nvPr/>
        </p:nvSpPr>
        <p:spPr>
          <a:xfrm>
            <a:off x="1016000" y="2431615"/>
            <a:ext cx="16123285" cy="6064250"/>
          </a:xfrm>
          <a:prstGeom prst="rect">
            <a:avLst/>
          </a:prstGeom>
        </p:spPr>
        <p:txBody>
          <a:bodyPr vert="horz" wrap="square" lIns="0" tIns="889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700"/>
              </a:spcBef>
            </a:pPr>
            <a:r>
              <a:rPr sz="3000" spc="95" dirty="0">
                <a:solidFill>
                  <a:srgbClr val="2D384F"/>
                </a:solidFill>
                <a:latin typeface="Arial Narrow"/>
                <a:cs typeface="Arial Narrow"/>
              </a:rPr>
              <a:t>Najave</a:t>
            </a:r>
            <a:r>
              <a:rPr sz="3000" spc="-17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175" dirty="0">
                <a:solidFill>
                  <a:srgbClr val="2D384F"/>
                </a:solidFill>
                <a:latin typeface="Arial Narrow"/>
                <a:cs typeface="Arial Narrow"/>
              </a:rPr>
              <a:t>i</a:t>
            </a:r>
            <a:r>
              <a:rPr sz="3000" spc="-17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100" dirty="0">
                <a:solidFill>
                  <a:srgbClr val="2D384F"/>
                </a:solidFill>
                <a:latin typeface="Arial Narrow"/>
                <a:cs typeface="Arial Narrow"/>
              </a:rPr>
              <a:t>izvještaji</a:t>
            </a:r>
            <a:r>
              <a:rPr sz="3000" spc="-17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-10" dirty="0">
                <a:solidFill>
                  <a:srgbClr val="2D384F"/>
                </a:solidFill>
                <a:latin typeface="Arial Narrow"/>
                <a:cs typeface="Arial Narrow"/>
              </a:rPr>
              <a:t>(1945.)</a:t>
            </a:r>
            <a:endParaRPr sz="3000">
              <a:latin typeface="Arial Narrow"/>
              <a:cs typeface="Arial Narrow"/>
            </a:endParaRPr>
          </a:p>
          <a:p>
            <a:pPr marL="660400" marR="2333625">
              <a:lnSpc>
                <a:spcPts val="4200"/>
              </a:lnSpc>
              <a:spcBef>
                <a:spcPts val="240"/>
              </a:spcBef>
            </a:pPr>
            <a:r>
              <a:rPr sz="3000" spc="-110" dirty="0">
                <a:solidFill>
                  <a:srgbClr val="2D384F"/>
                </a:solidFill>
                <a:latin typeface="Arial Narrow"/>
                <a:cs typeface="Arial Narrow"/>
              </a:rPr>
              <a:t>16.</a:t>
            </a:r>
            <a:r>
              <a:rPr sz="3000" spc="-16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85" dirty="0">
                <a:solidFill>
                  <a:srgbClr val="2D384F"/>
                </a:solidFill>
                <a:latin typeface="Arial Narrow"/>
                <a:cs typeface="Arial Narrow"/>
              </a:rPr>
              <a:t>svibnja:</a:t>
            </a:r>
            <a:r>
              <a:rPr sz="3000" spc="-16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145" dirty="0">
                <a:solidFill>
                  <a:srgbClr val="2D384F"/>
                </a:solidFill>
                <a:latin typeface="Arial Narrow"/>
                <a:cs typeface="Arial Narrow"/>
              </a:rPr>
              <a:t>„Film</a:t>
            </a:r>
            <a:r>
              <a:rPr sz="3000" spc="-16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105" dirty="0">
                <a:solidFill>
                  <a:srgbClr val="2D384F"/>
                </a:solidFill>
                <a:latin typeface="Arial Narrow"/>
                <a:cs typeface="Arial Narrow"/>
              </a:rPr>
              <a:t>o</a:t>
            </a:r>
            <a:r>
              <a:rPr sz="3000" spc="-16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135" dirty="0">
                <a:solidFill>
                  <a:srgbClr val="2D384F"/>
                </a:solidFill>
                <a:latin typeface="Arial Narrow"/>
                <a:cs typeface="Arial Narrow"/>
              </a:rPr>
              <a:t>kapitulaciji</a:t>
            </a:r>
            <a:r>
              <a:rPr sz="3000" spc="-16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110" dirty="0">
                <a:solidFill>
                  <a:srgbClr val="2D384F"/>
                </a:solidFill>
                <a:latin typeface="Arial Narrow"/>
                <a:cs typeface="Arial Narrow"/>
              </a:rPr>
              <a:t>Njemačke“</a:t>
            </a:r>
            <a:r>
              <a:rPr sz="3000" spc="-16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-1470" dirty="0">
                <a:solidFill>
                  <a:srgbClr val="2D384F"/>
                </a:solidFill>
                <a:latin typeface="Arial Narrow"/>
                <a:cs typeface="Arial Narrow"/>
              </a:rPr>
              <a:t>→</a:t>
            </a:r>
            <a:r>
              <a:rPr sz="3000" spc="-16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80" dirty="0">
                <a:solidFill>
                  <a:srgbClr val="2D384F"/>
                </a:solidFill>
                <a:latin typeface="Arial Narrow"/>
                <a:cs typeface="Arial Narrow"/>
              </a:rPr>
              <a:t>sovjetski</a:t>
            </a:r>
            <a:r>
              <a:rPr sz="3000" spc="-16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135" dirty="0">
                <a:solidFill>
                  <a:srgbClr val="2D384F"/>
                </a:solidFill>
                <a:latin typeface="Arial Narrow"/>
                <a:cs typeface="Arial Narrow"/>
              </a:rPr>
              <a:t>dokumentarci</a:t>
            </a:r>
            <a:r>
              <a:rPr sz="3000" spc="-16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dirty="0">
                <a:solidFill>
                  <a:srgbClr val="2D384F"/>
                </a:solidFill>
                <a:latin typeface="Arial Narrow"/>
                <a:cs typeface="Arial Narrow"/>
              </a:rPr>
              <a:t>Pad</a:t>
            </a:r>
            <a:r>
              <a:rPr sz="3000" spc="-16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80" dirty="0">
                <a:solidFill>
                  <a:srgbClr val="2D384F"/>
                </a:solidFill>
                <a:latin typeface="Arial Narrow"/>
                <a:cs typeface="Arial Narrow"/>
              </a:rPr>
              <a:t>Berlina,</a:t>
            </a:r>
            <a:r>
              <a:rPr sz="3000" spc="-16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60" dirty="0">
                <a:solidFill>
                  <a:srgbClr val="2D384F"/>
                </a:solidFill>
                <a:latin typeface="Arial Narrow"/>
                <a:cs typeface="Arial Narrow"/>
              </a:rPr>
              <a:t>Pobjeda. </a:t>
            </a:r>
            <a:r>
              <a:rPr sz="3000" spc="85" dirty="0">
                <a:solidFill>
                  <a:srgbClr val="2D384F"/>
                </a:solidFill>
                <a:latin typeface="Arial Narrow"/>
                <a:cs typeface="Arial Narrow"/>
              </a:rPr>
              <a:t>U</a:t>
            </a:r>
            <a:r>
              <a:rPr sz="3000" spc="-14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170" dirty="0">
                <a:solidFill>
                  <a:srgbClr val="2D384F"/>
                </a:solidFill>
                <a:latin typeface="Arial Narrow"/>
                <a:cs typeface="Arial Narrow"/>
              </a:rPr>
              <a:t>kinima</a:t>
            </a:r>
            <a:r>
              <a:rPr sz="3000" spc="-13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170" dirty="0">
                <a:solidFill>
                  <a:srgbClr val="2D384F"/>
                </a:solidFill>
                <a:latin typeface="Arial Narrow"/>
                <a:cs typeface="Arial Narrow"/>
              </a:rPr>
              <a:t>dominiraju</a:t>
            </a:r>
            <a:r>
              <a:rPr sz="3000" spc="-13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80" dirty="0">
                <a:solidFill>
                  <a:srgbClr val="2D384F"/>
                </a:solidFill>
                <a:latin typeface="Arial Narrow"/>
                <a:cs typeface="Arial Narrow"/>
              </a:rPr>
              <a:t>sovjetski</a:t>
            </a:r>
            <a:r>
              <a:rPr sz="3000" spc="-14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b="1" spc="10" dirty="0">
                <a:solidFill>
                  <a:srgbClr val="2D384F"/>
                </a:solidFill>
                <a:latin typeface="Arial Narrow"/>
                <a:cs typeface="Arial Narrow"/>
              </a:rPr>
              <a:t>„velefilmovi“</a:t>
            </a:r>
            <a:r>
              <a:rPr sz="3000" spc="10" dirty="0">
                <a:solidFill>
                  <a:srgbClr val="2D384F"/>
                </a:solidFill>
                <a:latin typeface="Arial Narrow"/>
                <a:cs typeface="Arial Narrow"/>
              </a:rPr>
              <a:t>:</a:t>
            </a:r>
            <a:r>
              <a:rPr sz="3000" spc="-13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80" dirty="0">
                <a:solidFill>
                  <a:srgbClr val="2D384F"/>
                </a:solidFill>
                <a:latin typeface="Arial Narrow"/>
                <a:cs typeface="Arial Narrow"/>
              </a:rPr>
              <a:t>Borba</a:t>
            </a:r>
            <a:r>
              <a:rPr sz="3000" spc="-13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dirty="0">
                <a:solidFill>
                  <a:srgbClr val="2D384F"/>
                </a:solidFill>
                <a:latin typeface="Arial Narrow"/>
                <a:cs typeface="Arial Narrow"/>
              </a:rPr>
              <a:t>za</a:t>
            </a:r>
            <a:r>
              <a:rPr sz="3000" spc="-14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105" dirty="0">
                <a:solidFill>
                  <a:srgbClr val="2D384F"/>
                </a:solidFill>
                <a:latin typeface="Arial Narrow"/>
                <a:cs typeface="Arial Narrow"/>
              </a:rPr>
              <a:t>Staljingrad,</a:t>
            </a:r>
            <a:r>
              <a:rPr sz="3000" spc="-13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70" dirty="0">
                <a:solidFill>
                  <a:srgbClr val="2D384F"/>
                </a:solidFill>
                <a:latin typeface="Arial Narrow"/>
                <a:cs typeface="Arial Narrow"/>
              </a:rPr>
              <a:t>Petar</a:t>
            </a:r>
            <a:r>
              <a:rPr sz="3000" spc="-13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100" dirty="0">
                <a:solidFill>
                  <a:srgbClr val="2D384F"/>
                </a:solidFill>
                <a:latin typeface="Arial Narrow"/>
                <a:cs typeface="Arial Narrow"/>
              </a:rPr>
              <a:t>Veliki,</a:t>
            </a:r>
            <a:r>
              <a:rPr sz="3000" spc="-14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75" dirty="0">
                <a:solidFill>
                  <a:srgbClr val="2D384F"/>
                </a:solidFill>
                <a:latin typeface="Arial Narrow"/>
                <a:cs typeface="Arial Narrow"/>
              </a:rPr>
              <a:t>Duga.</a:t>
            </a:r>
            <a:endParaRPr sz="3000">
              <a:latin typeface="Arial Narrow"/>
              <a:cs typeface="Arial Narrow"/>
            </a:endParaRPr>
          </a:p>
          <a:p>
            <a:pPr marL="660400" marR="283845">
              <a:lnSpc>
                <a:spcPts val="4200"/>
              </a:lnSpc>
            </a:pPr>
            <a:r>
              <a:rPr sz="3000" spc="45" dirty="0">
                <a:solidFill>
                  <a:srgbClr val="2D384F"/>
                </a:solidFill>
                <a:latin typeface="Arial Narrow"/>
                <a:cs typeface="Arial Narrow"/>
              </a:rPr>
              <a:t>Recenzija</a:t>
            </a:r>
            <a:r>
              <a:rPr sz="3000" spc="-17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110" dirty="0">
                <a:solidFill>
                  <a:srgbClr val="2D384F"/>
                </a:solidFill>
                <a:latin typeface="Arial Narrow"/>
                <a:cs typeface="Arial Narrow"/>
              </a:rPr>
              <a:t>Lenjin</a:t>
            </a:r>
            <a:r>
              <a:rPr sz="3000" spc="-17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50" dirty="0">
                <a:solidFill>
                  <a:srgbClr val="2D384F"/>
                </a:solidFill>
                <a:latin typeface="Arial Narrow"/>
                <a:cs typeface="Arial Narrow"/>
              </a:rPr>
              <a:t>–</a:t>
            </a:r>
            <a:r>
              <a:rPr sz="3000" spc="-17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-105" dirty="0">
                <a:solidFill>
                  <a:srgbClr val="2D384F"/>
                </a:solidFill>
                <a:latin typeface="Arial Narrow"/>
                <a:cs typeface="Arial Narrow"/>
              </a:rPr>
              <a:t>1918.:</a:t>
            </a:r>
            <a:r>
              <a:rPr sz="3000" spc="-17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b="1" spc="95" dirty="0">
                <a:solidFill>
                  <a:srgbClr val="2D384F"/>
                </a:solidFill>
                <a:latin typeface="Arial Narrow"/>
                <a:cs typeface="Arial Narrow"/>
              </a:rPr>
              <a:t>„Detalji</a:t>
            </a:r>
            <a:r>
              <a:rPr sz="3000" b="1" spc="-21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b="1" spc="-85" dirty="0">
                <a:solidFill>
                  <a:srgbClr val="2D384F"/>
                </a:solidFill>
                <a:latin typeface="Arial Narrow"/>
                <a:cs typeface="Arial Narrow"/>
              </a:rPr>
              <a:t>su</a:t>
            </a:r>
            <a:r>
              <a:rPr sz="3000" b="1" spc="-22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b="1" spc="-40" dirty="0">
                <a:solidFill>
                  <a:srgbClr val="2D384F"/>
                </a:solidFill>
                <a:latin typeface="Arial Narrow"/>
                <a:cs typeface="Arial Narrow"/>
              </a:rPr>
              <a:t>savršeno</a:t>
            </a:r>
            <a:r>
              <a:rPr sz="3000" b="1" spc="-21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b="1" spc="60" dirty="0">
                <a:solidFill>
                  <a:srgbClr val="2D384F"/>
                </a:solidFill>
                <a:latin typeface="Arial Narrow"/>
                <a:cs typeface="Arial Narrow"/>
              </a:rPr>
              <a:t>izrađeni,</a:t>
            </a:r>
            <a:r>
              <a:rPr sz="3000" b="1" spc="-22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b="1" spc="65" dirty="0">
                <a:solidFill>
                  <a:srgbClr val="2D384F"/>
                </a:solidFill>
                <a:latin typeface="Arial Narrow"/>
                <a:cs typeface="Arial Narrow"/>
              </a:rPr>
              <a:t>a</a:t>
            </a:r>
            <a:r>
              <a:rPr sz="3000" b="1" spc="-21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b="1" spc="90" dirty="0">
                <a:solidFill>
                  <a:srgbClr val="2D384F"/>
                </a:solidFill>
                <a:latin typeface="Arial Narrow"/>
                <a:cs typeface="Arial Narrow"/>
              </a:rPr>
              <a:t>rezultat</a:t>
            </a:r>
            <a:r>
              <a:rPr sz="3000" b="1" spc="-22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b="1" spc="100" dirty="0">
                <a:solidFill>
                  <a:srgbClr val="2D384F"/>
                </a:solidFill>
                <a:latin typeface="Arial Narrow"/>
                <a:cs typeface="Arial Narrow"/>
              </a:rPr>
              <a:t>je</a:t>
            </a:r>
            <a:r>
              <a:rPr sz="3000" b="1" spc="-21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b="1" spc="125" dirty="0">
                <a:solidFill>
                  <a:srgbClr val="2D384F"/>
                </a:solidFill>
                <a:latin typeface="Arial Narrow"/>
                <a:cs typeface="Arial Narrow"/>
              </a:rPr>
              <a:t>filma</a:t>
            </a:r>
            <a:r>
              <a:rPr sz="3000" b="1" spc="-21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b="1" dirty="0">
                <a:solidFill>
                  <a:srgbClr val="2D384F"/>
                </a:solidFill>
                <a:latin typeface="Arial Narrow"/>
                <a:cs typeface="Arial Narrow"/>
              </a:rPr>
              <a:t>veličanstven.“</a:t>
            </a:r>
            <a:r>
              <a:rPr sz="3000" b="1" spc="-17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-10" dirty="0">
                <a:solidFill>
                  <a:srgbClr val="2D384F"/>
                </a:solidFill>
                <a:latin typeface="Arial Narrow"/>
                <a:cs typeface="Arial Narrow"/>
              </a:rPr>
              <a:t>(V.V.)</a:t>
            </a:r>
            <a:r>
              <a:rPr sz="3000" spc="65" dirty="0">
                <a:solidFill>
                  <a:srgbClr val="2D384F"/>
                </a:solidFill>
                <a:latin typeface="Arial Narrow"/>
                <a:cs typeface="Arial Narrow"/>
              </a:rPr>
              <a:t>  Sovjetski</a:t>
            </a:r>
            <a:r>
              <a:rPr sz="3000" spc="-14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229" dirty="0">
                <a:solidFill>
                  <a:srgbClr val="2D384F"/>
                </a:solidFill>
                <a:latin typeface="Arial Narrow"/>
                <a:cs typeface="Arial Narrow"/>
              </a:rPr>
              <a:t>film</a:t>
            </a:r>
            <a:r>
              <a:rPr sz="3000" spc="-14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105" dirty="0">
                <a:solidFill>
                  <a:srgbClr val="2D384F"/>
                </a:solidFill>
                <a:latin typeface="Arial Narrow"/>
                <a:cs typeface="Arial Narrow"/>
              </a:rPr>
              <a:t>o</a:t>
            </a:r>
            <a:r>
              <a:rPr sz="3000" spc="-13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155" dirty="0">
                <a:solidFill>
                  <a:srgbClr val="2D384F"/>
                </a:solidFill>
                <a:latin typeface="Arial Narrow"/>
                <a:cs typeface="Arial Narrow"/>
              </a:rPr>
              <a:t>prvom</a:t>
            </a:r>
            <a:r>
              <a:rPr sz="3000" spc="-14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110" dirty="0">
                <a:solidFill>
                  <a:srgbClr val="2D384F"/>
                </a:solidFill>
                <a:latin typeface="Arial Narrow"/>
                <a:cs typeface="Arial Narrow"/>
              </a:rPr>
              <a:t>tiskaru</a:t>
            </a:r>
            <a:r>
              <a:rPr sz="3000" spc="-14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85" dirty="0">
                <a:solidFill>
                  <a:srgbClr val="2D384F"/>
                </a:solidFill>
                <a:latin typeface="Arial Narrow"/>
                <a:cs typeface="Arial Narrow"/>
              </a:rPr>
              <a:t>Fjodorovu:</a:t>
            </a:r>
            <a:r>
              <a:rPr sz="3000" spc="-13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b="1" spc="-30" dirty="0">
                <a:solidFill>
                  <a:srgbClr val="2D384F"/>
                </a:solidFill>
                <a:latin typeface="Arial Narrow"/>
                <a:cs typeface="Arial Narrow"/>
              </a:rPr>
              <a:t>„Tvorci</a:t>
            </a:r>
            <a:r>
              <a:rPr sz="3000" b="1" spc="-19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b="1" spc="125" dirty="0">
                <a:solidFill>
                  <a:srgbClr val="2D384F"/>
                </a:solidFill>
                <a:latin typeface="Arial Narrow"/>
                <a:cs typeface="Arial Narrow"/>
              </a:rPr>
              <a:t>filma</a:t>
            </a:r>
            <a:r>
              <a:rPr sz="3000" b="1" spc="-19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b="1" dirty="0">
                <a:solidFill>
                  <a:srgbClr val="2D384F"/>
                </a:solidFill>
                <a:latin typeface="Arial Narrow"/>
                <a:cs typeface="Arial Narrow"/>
              </a:rPr>
              <a:t>majstorski</a:t>
            </a:r>
            <a:r>
              <a:rPr sz="3000" b="1" spc="-18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b="1" spc="70" dirty="0">
                <a:solidFill>
                  <a:srgbClr val="2D384F"/>
                </a:solidFill>
                <a:latin typeface="Arial Narrow"/>
                <a:cs typeface="Arial Narrow"/>
              </a:rPr>
              <a:t>vladaju</a:t>
            </a:r>
            <a:r>
              <a:rPr sz="3000" b="1" spc="-19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b="1" spc="100" dirty="0">
                <a:solidFill>
                  <a:srgbClr val="2D384F"/>
                </a:solidFill>
                <a:latin typeface="Arial Narrow"/>
                <a:cs typeface="Arial Narrow"/>
              </a:rPr>
              <a:t>kamerom</a:t>
            </a:r>
            <a:r>
              <a:rPr sz="3000" b="1" spc="-18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b="1" spc="85" dirty="0">
                <a:solidFill>
                  <a:srgbClr val="2D384F"/>
                </a:solidFill>
                <a:latin typeface="Arial Narrow"/>
                <a:cs typeface="Arial Narrow"/>
              </a:rPr>
              <a:t>i</a:t>
            </a:r>
            <a:r>
              <a:rPr sz="3000" b="1" spc="-19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b="1" spc="80" dirty="0">
                <a:solidFill>
                  <a:srgbClr val="2D384F"/>
                </a:solidFill>
                <a:latin typeface="Arial Narrow"/>
                <a:cs typeface="Arial Narrow"/>
              </a:rPr>
              <a:t>divnim</a:t>
            </a:r>
            <a:r>
              <a:rPr sz="3000" b="1" spc="-19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b="1" spc="50" dirty="0">
                <a:solidFill>
                  <a:srgbClr val="2D384F"/>
                </a:solidFill>
                <a:latin typeface="Arial Narrow"/>
                <a:cs typeface="Arial Narrow"/>
              </a:rPr>
              <a:t>ljudskim </a:t>
            </a:r>
            <a:r>
              <a:rPr sz="3000" b="1" spc="70" dirty="0">
                <a:solidFill>
                  <a:srgbClr val="2D384F"/>
                </a:solidFill>
                <a:latin typeface="Arial Narrow"/>
                <a:cs typeface="Arial Narrow"/>
              </a:rPr>
              <a:t>materijalom.“</a:t>
            </a:r>
            <a:endParaRPr sz="3000">
              <a:latin typeface="Arial Narrow"/>
              <a:cs typeface="Arial Narrow"/>
            </a:endParaRPr>
          </a:p>
          <a:p>
            <a:pPr marL="12700">
              <a:lnSpc>
                <a:spcPct val="100000"/>
              </a:lnSpc>
              <a:spcBef>
                <a:spcPts val="1710"/>
              </a:spcBef>
            </a:pPr>
            <a:r>
              <a:rPr sz="3000" spc="75" dirty="0">
                <a:solidFill>
                  <a:srgbClr val="2D384F"/>
                </a:solidFill>
                <a:latin typeface="Arial Narrow"/>
                <a:cs typeface="Arial Narrow"/>
              </a:rPr>
              <a:t>Diskurs</a:t>
            </a:r>
            <a:r>
              <a:rPr sz="3000" spc="-19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105" dirty="0">
                <a:solidFill>
                  <a:srgbClr val="2D384F"/>
                </a:solidFill>
                <a:latin typeface="Arial Narrow"/>
                <a:cs typeface="Arial Narrow"/>
              </a:rPr>
              <a:t>o</a:t>
            </a:r>
            <a:r>
              <a:rPr sz="3000" spc="-18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100" dirty="0">
                <a:solidFill>
                  <a:srgbClr val="2D384F"/>
                </a:solidFill>
                <a:latin typeface="Arial Narrow"/>
                <a:cs typeface="Arial Narrow"/>
              </a:rPr>
              <a:t>sovjetskom</a:t>
            </a:r>
            <a:r>
              <a:rPr sz="3000" spc="-18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195" dirty="0">
                <a:solidFill>
                  <a:srgbClr val="2D384F"/>
                </a:solidFill>
                <a:latin typeface="Arial Narrow"/>
                <a:cs typeface="Arial Narrow"/>
              </a:rPr>
              <a:t>filmu</a:t>
            </a:r>
            <a:endParaRPr sz="3000">
              <a:latin typeface="Arial Narrow"/>
              <a:cs typeface="Arial Narrow"/>
            </a:endParaRPr>
          </a:p>
          <a:p>
            <a:pPr marL="660400" marR="2647315">
              <a:lnSpc>
                <a:spcPts val="4200"/>
              </a:lnSpc>
              <a:spcBef>
                <a:spcPts val="240"/>
              </a:spcBef>
            </a:pPr>
            <a:r>
              <a:rPr sz="3000" spc="105" dirty="0">
                <a:solidFill>
                  <a:srgbClr val="2D384F"/>
                </a:solidFill>
                <a:latin typeface="Arial Narrow"/>
                <a:cs typeface="Arial Narrow"/>
              </a:rPr>
              <a:t>Epiteti:</a:t>
            </a:r>
            <a:r>
              <a:rPr sz="3000" spc="-16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105" dirty="0">
                <a:solidFill>
                  <a:srgbClr val="2D384F"/>
                </a:solidFill>
                <a:latin typeface="Arial Narrow"/>
                <a:cs typeface="Arial Narrow"/>
              </a:rPr>
              <a:t>„grandiozan“,</a:t>
            </a:r>
            <a:r>
              <a:rPr sz="3000" spc="-16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80" dirty="0">
                <a:solidFill>
                  <a:srgbClr val="2D384F"/>
                </a:solidFill>
                <a:latin typeface="Arial Narrow"/>
                <a:cs typeface="Arial Narrow"/>
              </a:rPr>
              <a:t>„veličanstven“,</a:t>
            </a:r>
            <a:r>
              <a:rPr sz="3000" spc="-16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110" dirty="0">
                <a:solidFill>
                  <a:srgbClr val="2D384F"/>
                </a:solidFill>
                <a:latin typeface="Arial Narrow"/>
                <a:cs typeface="Arial Narrow"/>
              </a:rPr>
              <a:t>„majstorski“,</a:t>
            </a:r>
            <a:r>
              <a:rPr sz="3000" spc="-16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80" dirty="0">
                <a:solidFill>
                  <a:srgbClr val="2D384F"/>
                </a:solidFill>
                <a:latin typeface="Arial Narrow"/>
                <a:cs typeface="Arial Narrow"/>
              </a:rPr>
              <a:t>„najveće</a:t>
            </a:r>
            <a:r>
              <a:rPr sz="3000" spc="-16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105" dirty="0">
                <a:solidFill>
                  <a:srgbClr val="2D384F"/>
                </a:solidFill>
                <a:latin typeface="Arial Narrow"/>
                <a:cs typeface="Arial Narrow"/>
              </a:rPr>
              <a:t>tvorevine</a:t>
            </a:r>
            <a:r>
              <a:rPr sz="3000" spc="-16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110" dirty="0">
                <a:solidFill>
                  <a:srgbClr val="2D384F"/>
                </a:solidFill>
                <a:latin typeface="Arial Narrow"/>
                <a:cs typeface="Arial Narrow"/>
              </a:rPr>
              <a:t>kinematografije“. </a:t>
            </a:r>
            <a:r>
              <a:rPr sz="3000" spc="125" dirty="0">
                <a:solidFill>
                  <a:srgbClr val="2D384F"/>
                </a:solidFill>
                <a:latin typeface="Arial Narrow"/>
                <a:cs typeface="Arial Narrow"/>
              </a:rPr>
              <a:t>Film</a:t>
            </a:r>
            <a:r>
              <a:rPr sz="3000" spc="-18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dirty="0">
                <a:solidFill>
                  <a:srgbClr val="2D384F"/>
                </a:solidFill>
                <a:latin typeface="Arial Narrow"/>
                <a:cs typeface="Arial Narrow"/>
              </a:rPr>
              <a:t>=</a:t>
            </a:r>
            <a:r>
              <a:rPr sz="3000" spc="-17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85" dirty="0">
                <a:solidFill>
                  <a:srgbClr val="2D384F"/>
                </a:solidFill>
                <a:latin typeface="Arial Narrow"/>
                <a:cs typeface="Arial Narrow"/>
              </a:rPr>
              <a:t>povijesna</a:t>
            </a:r>
            <a:r>
              <a:rPr sz="3000" spc="-17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95" dirty="0">
                <a:solidFill>
                  <a:srgbClr val="2D384F"/>
                </a:solidFill>
                <a:latin typeface="Arial Narrow"/>
                <a:cs typeface="Arial Narrow"/>
              </a:rPr>
              <a:t>lekcija</a:t>
            </a:r>
            <a:r>
              <a:rPr sz="3000" spc="-17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175" dirty="0">
                <a:solidFill>
                  <a:srgbClr val="2D384F"/>
                </a:solidFill>
                <a:latin typeface="Arial Narrow"/>
                <a:cs typeface="Arial Narrow"/>
              </a:rPr>
              <a:t>i</a:t>
            </a:r>
            <a:r>
              <a:rPr sz="3000" spc="-17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100" dirty="0">
                <a:solidFill>
                  <a:srgbClr val="2D384F"/>
                </a:solidFill>
                <a:latin typeface="Arial Narrow"/>
                <a:cs typeface="Arial Narrow"/>
              </a:rPr>
              <a:t>ideološko</a:t>
            </a:r>
            <a:r>
              <a:rPr sz="3000" spc="-17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75" dirty="0">
                <a:solidFill>
                  <a:srgbClr val="2D384F"/>
                </a:solidFill>
                <a:latin typeface="Arial Narrow"/>
                <a:cs typeface="Arial Narrow"/>
              </a:rPr>
              <a:t>prosvjećivanje,</a:t>
            </a:r>
            <a:r>
              <a:rPr sz="3000" spc="-17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dirty="0">
                <a:solidFill>
                  <a:srgbClr val="2D384F"/>
                </a:solidFill>
                <a:latin typeface="Arial Narrow"/>
                <a:cs typeface="Arial Narrow"/>
              </a:rPr>
              <a:t>a</a:t>
            </a:r>
            <a:r>
              <a:rPr sz="3000" spc="-17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95" dirty="0">
                <a:solidFill>
                  <a:srgbClr val="2D384F"/>
                </a:solidFill>
                <a:latin typeface="Arial Narrow"/>
                <a:cs typeface="Arial Narrow"/>
              </a:rPr>
              <a:t>ne</a:t>
            </a:r>
            <a:r>
              <a:rPr sz="3000" spc="-17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-10" dirty="0">
                <a:solidFill>
                  <a:srgbClr val="2D384F"/>
                </a:solidFill>
                <a:latin typeface="Arial Narrow"/>
                <a:cs typeface="Arial Narrow"/>
              </a:rPr>
              <a:t>zabava.</a:t>
            </a:r>
            <a:endParaRPr sz="3000">
              <a:latin typeface="Arial Narrow"/>
              <a:cs typeface="Arial Narrow"/>
            </a:endParaRPr>
          </a:p>
          <a:p>
            <a:pPr marL="660400" marR="5080">
              <a:lnSpc>
                <a:spcPts val="4200"/>
              </a:lnSpc>
            </a:pPr>
            <a:r>
              <a:rPr sz="3000" spc="110" dirty="0">
                <a:solidFill>
                  <a:srgbClr val="2D384F"/>
                </a:solidFill>
                <a:latin typeface="Arial Narrow"/>
                <a:cs typeface="Arial Narrow"/>
              </a:rPr>
              <a:t>Publika</a:t>
            </a:r>
            <a:r>
              <a:rPr sz="3000" spc="-16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90" dirty="0">
                <a:solidFill>
                  <a:srgbClr val="2D384F"/>
                </a:solidFill>
                <a:latin typeface="Arial Narrow"/>
                <a:cs typeface="Arial Narrow"/>
              </a:rPr>
              <a:t>prikazana</a:t>
            </a:r>
            <a:r>
              <a:rPr sz="3000" spc="-15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85" dirty="0">
                <a:solidFill>
                  <a:srgbClr val="2D384F"/>
                </a:solidFill>
                <a:latin typeface="Arial Narrow"/>
                <a:cs typeface="Arial Narrow"/>
              </a:rPr>
              <a:t>kao</a:t>
            </a:r>
            <a:r>
              <a:rPr sz="3000" spc="-15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130" dirty="0">
                <a:solidFill>
                  <a:srgbClr val="2D384F"/>
                </a:solidFill>
                <a:latin typeface="Arial Narrow"/>
                <a:cs typeface="Arial Narrow"/>
              </a:rPr>
              <a:t>kolektiv</a:t>
            </a:r>
            <a:r>
              <a:rPr sz="3000" spc="-15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160" dirty="0">
                <a:solidFill>
                  <a:srgbClr val="2D384F"/>
                </a:solidFill>
                <a:latin typeface="Arial Narrow"/>
                <a:cs typeface="Arial Narrow"/>
              </a:rPr>
              <a:t>u</a:t>
            </a:r>
            <a:r>
              <a:rPr sz="3000" spc="-15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45" dirty="0">
                <a:solidFill>
                  <a:srgbClr val="2D384F"/>
                </a:solidFill>
                <a:latin typeface="Arial Narrow"/>
                <a:cs typeface="Arial Narrow"/>
              </a:rPr>
              <a:t>zanosu:</a:t>
            </a:r>
            <a:r>
              <a:rPr sz="3000" spc="-15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b="1" dirty="0">
                <a:solidFill>
                  <a:srgbClr val="2D384F"/>
                </a:solidFill>
                <a:latin typeface="Arial Narrow"/>
                <a:cs typeface="Arial Narrow"/>
              </a:rPr>
              <a:t>„Kad</a:t>
            </a:r>
            <a:r>
              <a:rPr sz="3000" b="1" spc="-204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b="1" dirty="0">
                <a:solidFill>
                  <a:srgbClr val="2D384F"/>
                </a:solidFill>
                <a:latin typeface="Arial Narrow"/>
                <a:cs typeface="Arial Narrow"/>
              </a:rPr>
              <a:t>god</a:t>
            </a:r>
            <a:r>
              <a:rPr sz="3000" b="1" spc="-204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b="1" spc="70" dirty="0">
                <a:solidFill>
                  <a:srgbClr val="2D384F"/>
                </a:solidFill>
                <a:latin typeface="Arial Narrow"/>
                <a:cs typeface="Arial Narrow"/>
              </a:rPr>
              <a:t>bi</a:t>
            </a:r>
            <a:r>
              <a:rPr sz="3000" b="1" spc="-204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b="1" spc="-95" dirty="0">
                <a:solidFill>
                  <a:srgbClr val="2D384F"/>
                </a:solidFill>
                <a:latin typeface="Arial Narrow"/>
                <a:cs typeface="Arial Narrow"/>
              </a:rPr>
              <a:t>se</a:t>
            </a:r>
            <a:r>
              <a:rPr sz="3000" b="1" spc="-20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b="1" spc="70" dirty="0">
                <a:solidFill>
                  <a:srgbClr val="2D384F"/>
                </a:solidFill>
                <a:latin typeface="Arial Narrow"/>
                <a:cs typeface="Arial Narrow"/>
              </a:rPr>
              <a:t>na</a:t>
            </a:r>
            <a:r>
              <a:rPr sz="3000" b="1" spc="-204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b="1" spc="80" dirty="0">
                <a:solidFill>
                  <a:srgbClr val="2D384F"/>
                </a:solidFill>
                <a:latin typeface="Arial Narrow"/>
                <a:cs typeface="Arial Narrow"/>
              </a:rPr>
              <a:t>filmskom</a:t>
            </a:r>
            <a:r>
              <a:rPr sz="3000" b="1" spc="-204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b="1" spc="85" dirty="0">
                <a:solidFill>
                  <a:srgbClr val="2D384F"/>
                </a:solidFill>
                <a:latin typeface="Arial Narrow"/>
                <a:cs typeface="Arial Narrow"/>
              </a:rPr>
              <a:t>platnu</a:t>
            </a:r>
            <a:r>
              <a:rPr sz="3000" b="1" spc="-204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b="1" dirty="0">
                <a:solidFill>
                  <a:srgbClr val="2D384F"/>
                </a:solidFill>
                <a:latin typeface="Arial Narrow"/>
                <a:cs typeface="Arial Narrow"/>
              </a:rPr>
              <a:t>pojavio</a:t>
            </a:r>
            <a:r>
              <a:rPr sz="3000" b="1" spc="-20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b="1" spc="95" dirty="0">
                <a:solidFill>
                  <a:srgbClr val="2D384F"/>
                </a:solidFill>
                <a:latin typeface="Arial Narrow"/>
                <a:cs typeface="Arial Narrow"/>
              </a:rPr>
              <a:t>lik</a:t>
            </a:r>
            <a:r>
              <a:rPr sz="3000" b="1" spc="-204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b="1" spc="50" dirty="0">
                <a:solidFill>
                  <a:srgbClr val="2D384F"/>
                </a:solidFill>
                <a:latin typeface="Arial Narrow"/>
                <a:cs typeface="Arial Narrow"/>
              </a:rPr>
              <a:t>maršala</a:t>
            </a:r>
            <a:r>
              <a:rPr sz="3000" b="1" spc="-204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b="1" spc="55" dirty="0">
                <a:solidFill>
                  <a:srgbClr val="2D384F"/>
                </a:solidFill>
                <a:latin typeface="Arial Narrow"/>
                <a:cs typeface="Arial Narrow"/>
              </a:rPr>
              <a:t>Staljina, </a:t>
            </a:r>
            <a:r>
              <a:rPr sz="3000" b="1" spc="10" dirty="0">
                <a:solidFill>
                  <a:srgbClr val="2D384F"/>
                </a:solidFill>
                <a:latin typeface="Arial Narrow"/>
                <a:cs typeface="Arial Narrow"/>
              </a:rPr>
              <a:t>dvorana</a:t>
            </a:r>
            <a:r>
              <a:rPr sz="3000" b="1" spc="-13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b="1" spc="100" dirty="0">
                <a:solidFill>
                  <a:srgbClr val="2D384F"/>
                </a:solidFill>
                <a:latin typeface="Arial Narrow"/>
                <a:cs typeface="Arial Narrow"/>
              </a:rPr>
              <a:t>je</a:t>
            </a:r>
            <a:r>
              <a:rPr sz="3000" b="1" spc="-13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b="1" spc="60" dirty="0">
                <a:solidFill>
                  <a:srgbClr val="2D384F"/>
                </a:solidFill>
                <a:latin typeface="Arial Narrow"/>
                <a:cs typeface="Arial Narrow"/>
              </a:rPr>
              <a:t>odjekivala</a:t>
            </a:r>
            <a:r>
              <a:rPr sz="3000" b="1" spc="-13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b="1" spc="10" dirty="0">
                <a:solidFill>
                  <a:srgbClr val="2D384F"/>
                </a:solidFill>
                <a:latin typeface="Arial Narrow"/>
                <a:cs typeface="Arial Narrow"/>
              </a:rPr>
              <a:t>od</a:t>
            </a:r>
            <a:r>
              <a:rPr sz="3000" b="1" spc="-13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b="1" spc="10" dirty="0">
                <a:solidFill>
                  <a:srgbClr val="2D384F"/>
                </a:solidFill>
                <a:latin typeface="Arial Narrow"/>
                <a:cs typeface="Arial Narrow"/>
              </a:rPr>
              <a:t>frenetičnog</a:t>
            </a:r>
            <a:r>
              <a:rPr sz="3000" b="1" spc="-13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b="1" spc="10" dirty="0">
                <a:solidFill>
                  <a:srgbClr val="2D384F"/>
                </a:solidFill>
                <a:latin typeface="Arial Narrow"/>
                <a:cs typeface="Arial Narrow"/>
              </a:rPr>
              <a:t>pljeska.“</a:t>
            </a:r>
            <a:r>
              <a:rPr sz="3000" b="1" spc="-8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10" dirty="0">
                <a:solidFill>
                  <a:srgbClr val="2D384F"/>
                </a:solidFill>
                <a:latin typeface="Arial Narrow"/>
                <a:cs typeface="Arial Narrow"/>
              </a:rPr>
              <a:t>(9.</a:t>
            </a:r>
            <a:r>
              <a:rPr sz="3000" spc="-7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10" dirty="0">
                <a:solidFill>
                  <a:srgbClr val="2D384F"/>
                </a:solidFill>
                <a:latin typeface="Arial Narrow"/>
                <a:cs typeface="Arial Narrow"/>
              </a:rPr>
              <a:t>8.</a:t>
            </a:r>
            <a:r>
              <a:rPr sz="3000" spc="-8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-10" dirty="0">
                <a:solidFill>
                  <a:srgbClr val="2D384F"/>
                </a:solidFill>
                <a:latin typeface="Arial Narrow"/>
                <a:cs typeface="Arial Narrow"/>
              </a:rPr>
              <a:t>1945.)</a:t>
            </a:r>
            <a:endParaRPr sz="3000">
              <a:latin typeface="Arial Narrow"/>
              <a:cs typeface="Arial Narrow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pc="-305" dirty="0"/>
              <a:t>FILM:</a:t>
            </a:r>
            <a:r>
              <a:rPr spc="-60" dirty="0"/>
              <a:t> </a:t>
            </a:r>
            <a:r>
              <a:rPr spc="-740" dirty="0"/>
              <a:t>PROPAGANDA</a:t>
            </a:r>
            <a:r>
              <a:rPr spc="-55" dirty="0"/>
              <a:t> </a:t>
            </a:r>
            <a:r>
              <a:rPr spc="-844" dirty="0"/>
              <a:t>NA</a:t>
            </a:r>
            <a:r>
              <a:rPr spc="-60" dirty="0"/>
              <a:t> </a:t>
            </a:r>
            <a:r>
              <a:rPr spc="-640" dirty="0"/>
              <a:t>VELIKOM</a:t>
            </a:r>
            <a:r>
              <a:rPr spc="-55" dirty="0"/>
              <a:t> </a:t>
            </a:r>
            <a:r>
              <a:rPr spc="-615" dirty="0"/>
              <a:t>PLATNU</a:t>
            </a: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409700" y="3282515"/>
            <a:ext cx="104775" cy="104775"/>
          </a:xfrm>
          <a:prstGeom prst="rect">
            <a:avLst/>
          </a:prstGeom>
        </p:spPr>
      </p:pic>
      <p:pic>
        <p:nvPicPr>
          <p:cNvPr id="4" name="object 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409700" y="4882715"/>
            <a:ext cx="104775" cy="104775"/>
          </a:xfrm>
          <a:prstGeom prst="rect">
            <a:avLst/>
          </a:prstGeom>
        </p:spPr>
      </p:pic>
      <p:pic>
        <p:nvPicPr>
          <p:cNvPr id="5" name="object 5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409700" y="6654365"/>
            <a:ext cx="104775" cy="104775"/>
          </a:xfrm>
          <a:prstGeom prst="rect">
            <a:avLst/>
          </a:prstGeom>
        </p:spPr>
      </p:pic>
      <p:pic>
        <p:nvPicPr>
          <p:cNvPr id="6" name="object 6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1409700" y="7187765"/>
            <a:ext cx="104775" cy="104775"/>
          </a:xfrm>
          <a:prstGeom prst="rect">
            <a:avLst/>
          </a:prstGeom>
        </p:spPr>
      </p:pic>
      <p:pic>
        <p:nvPicPr>
          <p:cNvPr id="7" name="object 7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1409700" y="7721165"/>
            <a:ext cx="104775" cy="104775"/>
          </a:xfrm>
          <a:prstGeom prst="rect">
            <a:avLst/>
          </a:prstGeom>
        </p:spPr>
      </p:pic>
      <p:pic>
        <p:nvPicPr>
          <p:cNvPr id="8" name="object 8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1409700" y="8959415"/>
            <a:ext cx="104775" cy="104775"/>
          </a:xfrm>
          <a:prstGeom prst="rect">
            <a:avLst/>
          </a:prstGeom>
        </p:spPr>
      </p:pic>
      <p:sp>
        <p:nvSpPr>
          <p:cNvPr id="9" name="object 9"/>
          <p:cNvSpPr txBox="1"/>
          <p:nvPr/>
        </p:nvSpPr>
        <p:spPr>
          <a:xfrm>
            <a:off x="1016000" y="2431615"/>
            <a:ext cx="15598775" cy="6769100"/>
          </a:xfrm>
          <a:prstGeom prst="rect">
            <a:avLst/>
          </a:prstGeom>
        </p:spPr>
        <p:txBody>
          <a:bodyPr vert="horz" wrap="square" lIns="0" tIns="889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700"/>
              </a:spcBef>
            </a:pPr>
            <a:r>
              <a:rPr sz="3000" spc="80" dirty="0">
                <a:solidFill>
                  <a:srgbClr val="2D384F"/>
                </a:solidFill>
                <a:latin typeface="Arial Narrow"/>
                <a:cs typeface="Arial Narrow"/>
              </a:rPr>
              <a:t>Žanrovski</a:t>
            </a:r>
            <a:r>
              <a:rPr sz="3000" spc="-18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80" dirty="0">
                <a:solidFill>
                  <a:srgbClr val="2D384F"/>
                </a:solidFill>
                <a:latin typeface="Arial Narrow"/>
                <a:cs typeface="Arial Narrow"/>
              </a:rPr>
              <a:t>raspon</a:t>
            </a:r>
            <a:r>
              <a:rPr sz="3000" spc="-17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175" dirty="0">
                <a:solidFill>
                  <a:srgbClr val="2D384F"/>
                </a:solidFill>
                <a:latin typeface="Arial Narrow"/>
                <a:cs typeface="Arial Narrow"/>
              </a:rPr>
              <a:t>i</a:t>
            </a:r>
            <a:r>
              <a:rPr sz="3000" spc="-18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65" dirty="0">
                <a:solidFill>
                  <a:srgbClr val="2D384F"/>
                </a:solidFill>
                <a:latin typeface="Arial Narrow"/>
                <a:cs typeface="Arial Narrow"/>
              </a:rPr>
              <a:t>recepcija</a:t>
            </a:r>
            <a:r>
              <a:rPr sz="3000" spc="-17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-10" dirty="0">
                <a:solidFill>
                  <a:srgbClr val="2D384F"/>
                </a:solidFill>
                <a:latin typeface="Arial Narrow"/>
                <a:cs typeface="Arial Narrow"/>
              </a:rPr>
              <a:t>(1946.–1948.)</a:t>
            </a:r>
            <a:endParaRPr sz="3000">
              <a:latin typeface="Arial Narrow"/>
              <a:cs typeface="Arial Narrow"/>
            </a:endParaRPr>
          </a:p>
          <a:p>
            <a:pPr marL="660400" marR="57785">
              <a:lnSpc>
                <a:spcPts val="4200"/>
              </a:lnSpc>
              <a:spcBef>
                <a:spcPts val="240"/>
              </a:spcBef>
            </a:pPr>
            <a:r>
              <a:rPr sz="3000" spc="135" dirty="0">
                <a:solidFill>
                  <a:srgbClr val="2D384F"/>
                </a:solidFill>
                <a:latin typeface="Arial Narrow"/>
                <a:cs typeface="Arial Narrow"/>
              </a:rPr>
              <a:t>Hvaljeni</a:t>
            </a:r>
            <a:r>
              <a:rPr sz="3000" spc="-15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175" dirty="0">
                <a:solidFill>
                  <a:srgbClr val="2D384F"/>
                </a:solidFill>
                <a:latin typeface="Arial Narrow"/>
                <a:cs typeface="Arial Narrow"/>
              </a:rPr>
              <a:t>i</a:t>
            </a:r>
            <a:r>
              <a:rPr sz="3000" spc="-15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120" dirty="0">
                <a:solidFill>
                  <a:srgbClr val="2D384F"/>
                </a:solidFill>
                <a:latin typeface="Arial Narrow"/>
                <a:cs typeface="Arial Narrow"/>
              </a:rPr>
              <a:t>„vedri“</a:t>
            </a:r>
            <a:r>
              <a:rPr sz="3000" spc="-15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175" dirty="0">
                <a:solidFill>
                  <a:srgbClr val="2D384F"/>
                </a:solidFill>
                <a:latin typeface="Arial Narrow"/>
                <a:cs typeface="Arial Narrow"/>
              </a:rPr>
              <a:t>filmovi</a:t>
            </a:r>
            <a:r>
              <a:rPr sz="3000" spc="-14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80" dirty="0">
                <a:solidFill>
                  <a:srgbClr val="2D384F"/>
                </a:solidFill>
                <a:latin typeface="Arial Narrow"/>
                <a:cs typeface="Arial Narrow"/>
              </a:rPr>
              <a:t>(Četiri</a:t>
            </a:r>
            <a:r>
              <a:rPr sz="3000" spc="-15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-10" dirty="0">
                <a:solidFill>
                  <a:srgbClr val="2D384F"/>
                </a:solidFill>
                <a:latin typeface="Arial Narrow"/>
                <a:cs typeface="Arial Narrow"/>
              </a:rPr>
              <a:t>srca,</a:t>
            </a:r>
            <a:r>
              <a:rPr sz="3000" spc="-15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130" dirty="0">
                <a:solidFill>
                  <a:srgbClr val="2D384F"/>
                </a:solidFill>
                <a:latin typeface="Arial Narrow"/>
                <a:cs typeface="Arial Narrow"/>
              </a:rPr>
              <a:t>Muzikalna</a:t>
            </a:r>
            <a:r>
              <a:rPr sz="3000" spc="-14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114" dirty="0">
                <a:solidFill>
                  <a:srgbClr val="2D384F"/>
                </a:solidFill>
                <a:latin typeface="Arial Narrow"/>
                <a:cs typeface="Arial Narrow"/>
              </a:rPr>
              <a:t>historija):</a:t>
            </a:r>
            <a:r>
              <a:rPr sz="3000" spc="-15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b="1" dirty="0">
                <a:solidFill>
                  <a:srgbClr val="2D384F"/>
                </a:solidFill>
                <a:latin typeface="Arial Narrow"/>
                <a:cs typeface="Arial Narrow"/>
              </a:rPr>
              <a:t>„Mnogo</a:t>
            </a:r>
            <a:r>
              <a:rPr sz="3000" b="1" spc="-19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b="1" spc="-95" dirty="0">
                <a:solidFill>
                  <a:srgbClr val="2D384F"/>
                </a:solidFill>
                <a:latin typeface="Arial Narrow"/>
                <a:cs typeface="Arial Narrow"/>
              </a:rPr>
              <a:t>se</a:t>
            </a:r>
            <a:r>
              <a:rPr sz="3000" b="1" spc="-20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b="1" dirty="0">
                <a:solidFill>
                  <a:srgbClr val="2D384F"/>
                </a:solidFill>
                <a:latin typeface="Arial Narrow"/>
                <a:cs typeface="Arial Narrow"/>
              </a:rPr>
              <a:t>govorilo</a:t>
            </a:r>
            <a:r>
              <a:rPr sz="3000" b="1" spc="-19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b="1" spc="-30" dirty="0">
                <a:solidFill>
                  <a:srgbClr val="2D384F"/>
                </a:solidFill>
                <a:latin typeface="Arial Narrow"/>
                <a:cs typeface="Arial Narrow"/>
              </a:rPr>
              <a:t>o</a:t>
            </a:r>
            <a:r>
              <a:rPr sz="3000" b="1" spc="-20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b="1" spc="100" dirty="0">
                <a:solidFill>
                  <a:srgbClr val="2D384F"/>
                </a:solidFill>
                <a:latin typeface="Arial Narrow"/>
                <a:cs typeface="Arial Narrow"/>
              </a:rPr>
              <a:t>tome</a:t>
            </a:r>
            <a:r>
              <a:rPr sz="3000" b="1" spc="-19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b="1" spc="60" dirty="0">
                <a:solidFill>
                  <a:srgbClr val="2D384F"/>
                </a:solidFill>
                <a:latin typeface="Arial Narrow"/>
                <a:cs typeface="Arial Narrow"/>
              </a:rPr>
              <a:t>kako</a:t>
            </a:r>
            <a:r>
              <a:rPr sz="3000" b="1" spc="-20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b="1" spc="100" dirty="0">
                <a:solidFill>
                  <a:srgbClr val="2D384F"/>
                </a:solidFill>
                <a:latin typeface="Arial Narrow"/>
                <a:cs typeface="Arial Narrow"/>
              </a:rPr>
              <a:t>je</a:t>
            </a:r>
            <a:r>
              <a:rPr sz="3000" b="1" spc="-19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b="1" spc="-20" dirty="0">
                <a:solidFill>
                  <a:srgbClr val="2D384F"/>
                </a:solidFill>
                <a:latin typeface="Arial Narrow"/>
                <a:cs typeface="Arial Narrow"/>
              </a:rPr>
              <a:t>naša </a:t>
            </a:r>
            <a:r>
              <a:rPr sz="3000" b="1" spc="75" dirty="0">
                <a:solidFill>
                  <a:srgbClr val="2D384F"/>
                </a:solidFill>
                <a:latin typeface="Arial Narrow"/>
                <a:cs typeface="Arial Narrow"/>
              </a:rPr>
              <a:t>publika</a:t>
            </a:r>
            <a:r>
              <a:rPr sz="3000" b="1" spc="-22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b="1" spc="65" dirty="0">
                <a:solidFill>
                  <a:srgbClr val="2D384F"/>
                </a:solidFill>
                <a:latin typeface="Arial Narrow"/>
                <a:cs typeface="Arial Narrow"/>
              </a:rPr>
              <a:t>zamorena</a:t>
            </a:r>
            <a:r>
              <a:rPr sz="3000" b="1" spc="-22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b="1" spc="70" dirty="0">
                <a:solidFill>
                  <a:srgbClr val="2D384F"/>
                </a:solidFill>
                <a:latin typeface="Arial Narrow"/>
                <a:cs typeface="Arial Narrow"/>
              </a:rPr>
              <a:t>teškim</a:t>
            </a:r>
            <a:r>
              <a:rPr sz="3000" b="1" spc="-22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b="1" spc="114" dirty="0">
                <a:solidFill>
                  <a:srgbClr val="2D384F"/>
                </a:solidFill>
                <a:latin typeface="Arial Narrow"/>
                <a:cs typeface="Arial Narrow"/>
              </a:rPr>
              <a:t>ratnim</a:t>
            </a:r>
            <a:r>
              <a:rPr sz="3000" b="1" spc="-22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b="1" spc="85" dirty="0">
                <a:solidFill>
                  <a:srgbClr val="2D384F"/>
                </a:solidFill>
                <a:latin typeface="Arial Narrow"/>
                <a:cs typeface="Arial Narrow"/>
              </a:rPr>
              <a:t>i</a:t>
            </a:r>
            <a:r>
              <a:rPr sz="3000" b="1" spc="-22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b="1" spc="95" dirty="0">
                <a:solidFill>
                  <a:srgbClr val="2D384F"/>
                </a:solidFill>
                <a:latin typeface="Arial Narrow"/>
                <a:cs typeface="Arial Narrow"/>
              </a:rPr>
              <a:t>dokumentarnim</a:t>
            </a:r>
            <a:r>
              <a:rPr sz="3000" b="1" spc="-22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b="1" spc="95" dirty="0">
                <a:solidFill>
                  <a:srgbClr val="2D384F"/>
                </a:solidFill>
                <a:latin typeface="Arial Narrow"/>
                <a:cs typeface="Arial Narrow"/>
              </a:rPr>
              <a:t>filmovima</a:t>
            </a:r>
            <a:r>
              <a:rPr sz="3000" b="1" spc="-22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b="1" spc="-160" dirty="0">
                <a:solidFill>
                  <a:srgbClr val="2D384F"/>
                </a:solidFill>
                <a:latin typeface="Arial Narrow"/>
                <a:cs typeface="Arial Narrow"/>
              </a:rPr>
              <a:t>(…)</a:t>
            </a:r>
            <a:r>
              <a:rPr sz="3000" b="1" spc="-22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b="1" spc="80" dirty="0">
                <a:solidFill>
                  <a:srgbClr val="2D384F"/>
                </a:solidFill>
                <a:latin typeface="Arial Narrow"/>
                <a:cs typeface="Arial Narrow"/>
              </a:rPr>
              <a:t>Razumije</a:t>
            </a:r>
            <a:r>
              <a:rPr sz="3000" b="1" spc="-22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b="1" spc="-70" dirty="0">
                <a:solidFill>
                  <a:srgbClr val="2D384F"/>
                </a:solidFill>
                <a:latin typeface="Arial Narrow"/>
                <a:cs typeface="Arial Narrow"/>
              </a:rPr>
              <a:t>se,</a:t>
            </a:r>
            <a:r>
              <a:rPr sz="3000" b="1" spc="-22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b="1" spc="70" dirty="0">
                <a:solidFill>
                  <a:srgbClr val="2D384F"/>
                </a:solidFill>
                <a:latin typeface="Arial Narrow"/>
                <a:cs typeface="Arial Narrow"/>
              </a:rPr>
              <a:t>da</a:t>
            </a:r>
            <a:r>
              <a:rPr sz="3000" b="1" spc="-22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b="1" spc="100" dirty="0">
                <a:solidFill>
                  <a:srgbClr val="2D384F"/>
                </a:solidFill>
                <a:latin typeface="Arial Narrow"/>
                <a:cs typeface="Arial Narrow"/>
              </a:rPr>
              <a:t>je</a:t>
            </a:r>
            <a:r>
              <a:rPr sz="3000" b="1" spc="-22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b="1" spc="80" dirty="0">
                <a:solidFill>
                  <a:srgbClr val="2D384F"/>
                </a:solidFill>
                <a:latin typeface="Arial Narrow"/>
                <a:cs typeface="Arial Narrow"/>
              </a:rPr>
              <a:t>odmah</a:t>
            </a:r>
            <a:r>
              <a:rPr sz="3000" b="1" spc="-22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b="1" spc="-10" dirty="0">
                <a:solidFill>
                  <a:srgbClr val="2D384F"/>
                </a:solidFill>
                <a:latin typeface="Arial Narrow"/>
                <a:cs typeface="Arial Narrow"/>
              </a:rPr>
              <a:t>poslije </a:t>
            </a:r>
            <a:r>
              <a:rPr sz="3000" b="1" dirty="0">
                <a:solidFill>
                  <a:srgbClr val="2D384F"/>
                </a:solidFill>
                <a:latin typeface="Arial Narrow"/>
                <a:cs typeface="Arial Narrow"/>
              </a:rPr>
              <a:t>oslobođenja</a:t>
            </a:r>
            <a:r>
              <a:rPr sz="3000" b="1" spc="-17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b="1" spc="50" dirty="0">
                <a:solidFill>
                  <a:srgbClr val="2D384F"/>
                </a:solidFill>
                <a:latin typeface="Arial Narrow"/>
                <a:cs typeface="Arial Narrow"/>
              </a:rPr>
              <a:t>bilo</a:t>
            </a:r>
            <a:r>
              <a:rPr sz="3000" b="1" spc="-17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b="1" spc="50" dirty="0">
                <a:solidFill>
                  <a:srgbClr val="2D384F"/>
                </a:solidFill>
                <a:latin typeface="Arial Narrow"/>
                <a:cs typeface="Arial Narrow"/>
              </a:rPr>
              <a:t>potrebno</a:t>
            </a:r>
            <a:r>
              <a:rPr sz="3000" b="1" spc="-17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b="1" spc="65" dirty="0">
                <a:solidFill>
                  <a:srgbClr val="2D384F"/>
                </a:solidFill>
                <a:latin typeface="Arial Narrow"/>
                <a:cs typeface="Arial Narrow"/>
              </a:rPr>
              <a:t>upoznati</a:t>
            </a:r>
            <a:r>
              <a:rPr sz="3000" b="1" spc="-17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b="1" spc="-95" dirty="0">
                <a:solidFill>
                  <a:srgbClr val="2D384F"/>
                </a:solidFill>
                <a:latin typeface="Arial Narrow"/>
                <a:cs typeface="Arial Narrow"/>
              </a:rPr>
              <a:t>se</a:t>
            </a:r>
            <a:r>
              <a:rPr sz="3000" b="1" spc="-17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b="1" spc="-225" dirty="0">
                <a:solidFill>
                  <a:srgbClr val="2D384F"/>
                </a:solidFill>
                <a:latin typeface="Arial Narrow"/>
                <a:cs typeface="Arial Narrow"/>
              </a:rPr>
              <a:t>s</a:t>
            </a:r>
            <a:r>
              <a:rPr sz="3000" b="1" spc="-17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b="1" spc="80" dirty="0">
                <a:solidFill>
                  <a:srgbClr val="2D384F"/>
                </a:solidFill>
                <a:latin typeface="Arial Narrow"/>
                <a:cs typeface="Arial Narrow"/>
              </a:rPr>
              <a:t>filmskom</a:t>
            </a:r>
            <a:r>
              <a:rPr sz="3000" b="1" spc="-17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b="1" spc="50" dirty="0">
                <a:solidFill>
                  <a:srgbClr val="2D384F"/>
                </a:solidFill>
                <a:latin typeface="Arial Narrow"/>
                <a:cs typeface="Arial Narrow"/>
              </a:rPr>
              <a:t>produkcijom</a:t>
            </a:r>
            <a:r>
              <a:rPr sz="3000" b="1" spc="-17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b="1" dirty="0">
                <a:solidFill>
                  <a:srgbClr val="2D384F"/>
                </a:solidFill>
                <a:latin typeface="Arial Narrow"/>
                <a:cs typeface="Arial Narrow"/>
              </a:rPr>
              <a:t>bratskog</a:t>
            </a:r>
            <a:r>
              <a:rPr sz="3000" b="1" spc="-17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b="1" dirty="0">
                <a:solidFill>
                  <a:srgbClr val="2D384F"/>
                </a:solidFill>
                <a:latin typeface="Arial Narrow"/>
                <a:cs typeface="Arial Narrow"/>
              </a:rPr>
              <a:t>Sovjetskog</a:t>
            </a:r>
            <a:r>
              <a:rPr sz="3000" b="1" spc="-17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b="1" spc="-10" dirty="0">
                <a:solidFill>
                  <a:srgbClr val="2D384F"/>
                </a:solidFill>
                <a:latin typeface="Arial Narrow"/>
                <a:cs typeface="Arial Narrow"/>
              </a:rPr>
              <a:t>Saveza.” </a:t>
            </a:r>
            <a:r>
              <a:rPr sz="3000" dirty="0">
                <a:solidFill>
                  <a:srgbClr val="2D384F"/>
                </a:solidFill>
                <a:latin typeface="Arial Narrow"/>
                <a:cs typeface="Arial Narrow"/>
              </a:rPr>
              <a:t>Cirkus</a:t>
            </a:r>
            <a:r>
              <a:rPr sz="3000" spc="-16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50" dirty="0">
                <a:solidFill>
                  <a:srgbClr val="2D384F"/>
                </a:solidFill>
                <a:latin typeface="Arial Narrow"/>
                <a:cs typeface="Arial Narrow"/>
              </a:rPr>
              <a:t>–</a:t>
            </a:r>
            <a:r>
              <a:rPr sz="3000" spc="-16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90" dirty="0">
                <a:solidFill>
                  <a:srgbClr val="2D384F"/>
                </a:solidFill>
                <a:latin typeface="Arial Narrow"/>
                <a:cs typeface="Arial Narrow"/>
              </a:rPr>
              <a:t>„Po</a:t>
            </a:r>
            <a:r>
              <a:rPr sz="3000" spc="-16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175" dirty="0">
                <a:solidFill>
                  <a:srgbClr val="2D384F"/>
                </a:solidFill>
                <a:latin typeface="Arial Narrow"/>
                <a:cs typeface="Arial Narrow"/>
              </a:rPr>
              <a:t>toplini</a:t>
            </a:r>
            <a:r>
              <a:rPr sz="3000" spc="-16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75" dirty="0">
                <a:solidFill>
                  <a:srgbClr val="2D384F"/>
                </a:solidFill>
                <a:latin typeface="Arial Narrow"/>
                <a:cs typeface="Arial Narrow"/>
              </a:rPr>
              <a:t>koncepcije,</a:t>
            </a:r>
            <a:r>
              <a:rPr sz="3000" spc="-15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130" dirty="0">
                <a:solidFill>
                  <a:srgbClr val="2D384F"/>
                </a:solidFill>
                <a:latin typeface="Arial Narrow"/>
                <a:cs typeface="Arial Narrow"/>
              </a:rPr>
              <a:t>vedrini</a:t>
            </a:r>
            <a:r>
              <a:rPr sz="3000" spc="-16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175" dirty="0">
                <a:solidFill>
                  <a:srgbClr val="2D384F"/>
                </a:solidFill>
                <a:latin typeface="Arial Narrow"/>
                <a:cs typeface="Arial Narrow"/>
              </a:rPr>
              <a:t>i</a:t>
            </a:r>
            <a:r>
              <a:rPr sz="3000" spc="-16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140" dirty="0">
                <a:solidFill>
                  <a:srgbClr val="2D384F"/>
                </a:solidFill>
                <a:latin typeface="Arial Narrow"/>
                <a:cs typeface="Arial Narrow"/>
              </a:rPr>
              <a:t>duhovitosti</a:t>
            </a:r>
            <a:r>
              <a:rPr sz="3000" spc="-16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105" dirty="0">
                <a:solidFill>
                  <a:srgbClr val="2D384F"/>
                </a:solidFill>
                <a:latin typeface="Arial Narrow"/>
                <a:cs typeface="Arial Narrow"/>
              </a:rPr>
              <a:t>obrade</a:t>
            </a:r>
            <a:r>
              <a:rPr sz="3000" spc="-16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140" dirty="0">
                <a:solidFill>
                  <a:srgbClr val="2D384F"/>
                </a:solidFill>
                <a:latin typeface="Arial Narrow"/>
                <a:cs typeface="Arial Narrow"/>
              </a:rPr>
              <a:t>te</a:t>
            </a:r>
            <a:r>
              <a:rPr sz="3000" spc="-15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135" dirty="0">
                <a:solidFill>
                  <a:srgbClr val="2D384F"/>
                </a:solidFill>
                <a:latin typeface="Arial Narrow"/>
                <a:cs typeface="Arial Narrow"/>
              </a:rPr>
              <a:t>po</a:t>
            </a:r>
            <a:r>
              <a:rPr sz="3000" spc="-16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135" dirty="0">
                <a:solidFill>
                  <a:srgbClr val="2D384F"/>
                </a:solidFill>
                <a:latin typeface="Arial Narrow"/>
                <a:cs typeface="Arial Narrow"/>
              </a:rPr>
              <a:t>tehničkoj</a:t>
            </a:r>
            <a:r>
              <a:rPr sz="3000" spc="-16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130" dirty="0">
                <a:solidFill>
                  <a:srgbClr val="2D384F"/>
                </a:solidFill>
                <a:latin typeface="Arial Narrow"/>
                <a:cs typeface="Arial Narrow"/>
              </a:rPr>
              <a:t>dotjeranosti</a:t>
            </a:r>
            <a:r>
              <a:rPr sz="3000" spc="-16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110" dirty="0">
                <a:solidFill>
                  <a:srgbClr val="2D384F"/>
                </a:solidFill>
                <a:latin typeface="Arial Narrow"/>
                <a:cs typeface="Arial Narrow"/>
              </a:rPr>
              <a:t>dolazi</a:t>
            </a:r>
            <a:r>
              <a:rPr sz="3000" spc="-15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160" dirty="0">
                <a:solidFill>
                  <a:srgbClr val="2D384F"/>
                </a:solidFill>
                <a:latin typeface="Arial Narrow"/>
                <a:cs typeface="Arial Narrow"/>
              </a:rPr>
              <a:t>u</a:t>
            </a:r>
            <a:r>
              <a:rPr sz="3000" spc="-16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85" dirty="0">
                <a:solidFill>
                  <a:srgbClr val="2D384F"/>
                </a:solidFill>
                <a:latin typeface="Arial Narrow"/>
                <a:cs typeface="Arial Narrow"/>
              </a:rPr>
              <a:t>red </a:t>
            </a:r>
            <a:r>
              <a:rPr sz="3000" spc="165" dirty="0">
                <a:solidFill>
                  <a:srgbClr val="2D384F"/>
                </a:solidFill>
                <a:latin typeface="Arial Narrow"/>
                <a:cs typeface="Arial Narrow"/>
              </a:rPr>
              <a:t>najboljih</a:t>
            </a:r>
            <a:r>
              <a:rPr sz="3000" spc="-17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105" dirty="0">
                <a:solidFill>
                  <a:srgbClr val="2D384F"/>
                </a:solidFill>
                <a:latin typeface="Arial Narrow"/>
                <a:cs typeface="Arial Narrow"/>
              </a:rPr>
              <a:t>vedrih,</a:t>
            </a:r>
            <a:r>
              <a:rPr sz="3000" spc="-16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125" dirty="0">
                <a:solidFill>
                  <a:srgbClr val="2D384F"/>
                </a:solidFill>
                <a:latin typeface="Arial Narrow"/>
                <a:cs typeface="Arial Narrow"/>
              </a:rPr>
              <a:t>ali</a:t>
            </a:r>
            <a:r>
              <a:rPr sz="3000" spc="-16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125" dirty="0">
                <a:solidFill>
                  <a:srgbClr val="2D384F"/>
                </a:solidFill>
                <a:latin typeface="Arial Narrow"/>
                <a:cs typeface="Arial Narrow"/>
              </a:rPr>
              <a:t>dubokosmislenih</a:t>
            </a:r>
            <a:r>
              <a:rPr sz="3000" spc="-16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150" dirty="0">
                <a:solidFill>
                  <a:srgbClr val="2D384F"/>
                </a:solidFill>
                <a:latin typeface="Arial Narrow"/>
                <a:cs typeface="Arial Narrow"/>
              </a:rPr>
              <a:t>filmova</a:t>
            </a:r>
            <a:r>
              <a:rPr sz="3000" spc="-16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165" dirty="0">
                <a:solidFill>
                  <a:srgbClr val="2D384F"/>
                </a:solidFill>
                <a:latin typeface="Arial Narrow"/>
                <a:cs typeface="Arial Narrow"/>
              </a:rPr>
              <a:t>koji</a:t>
            </a:r>
            <a:r>
              <a:rPr sz="3000" spc="-16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dirty="0">
                <a:solidFill>
                  <a:srgbClr val="2D384F"/>
                </a:solidFill>
                <a:latin typeface="Arial Narrow"/>
                <a:cs typeface="Arial Narrow"/>
              </a:rPr>
              <a:t>su</a:t>
            </a:r>
            <a:r>
              <a:rPr sz="3000" spc="-16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145" dirty="0">
                <a:solidFill>
                  <a:srgbClr val="2D384F"/>
                </a:solidFill>
                <a:latin typeface="Arial Narrow"/>
                <a:cs typeface="Arial Narrow"/>
              </a:rPr>
              <a:t>do</a:t>
            </a:r>
            <a:r>
              <a:rPr sz="3000" spc="-16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dirty="0">
                <a:solidFill>
                  <a:srgbClr val="2D384F"/>
                </a:solidFill>
                <a:latin typeface="Arial Narrow"/>
                <a:cs typeface="Arial Narrow"/>
              </a:rPr>
              <a:t>sada</a:t>
            </a:r>
            <a:r>
              <a:rPr sz="3000" spc="-16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75" dirty="0">
                <a:solidFill>
                  <a:srgbClr val="2D384F"/>
                </a:solidFill>
                <a:latin typeface="Arial Narrow"/>
                <a:cs typeface="Arial Narrow"/>
              </a:rPr>
              <a:t>uopće</a:t>
            </a:r>
            <a:r>
              <a:rPr sz="3000" spc="-16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75" dirty="0">
                <a:solidFill>
                  <a:srgbClr val="2D384F"/>
                </a:solidFill>
                <a:latin typeface="Arial Narrow"/>
                <a:cs typeface="Arial Narrow"/>
              </a:rPr>
              <a:t>stvoreni.“</a:t>
            </a:r>
            <a:endParaRPr sz="3000">
              <a:latin typeface="Arial Narrow"/>
              <a:cs typeface="Arial Narrow"/>
            </a:endParaRPr>
          </a:p>
          <a:p>
            <a:pPr marL="12700">
              <a:lnSpc>
                <a:spcPct val="100000"/>
              </a:lnSpc>
              <a:spcBef>
                <a:spcPts val="1710"/>
              </a:spcBef>
            </a:pPr>
            <a:r>
              <a:rPr sz="3000" spc="45" dirty="0">
                <a:solidFill>
                  <a:srgbClr val="2D384F"/>
                </a:solidFill>
                <a:latin typeface="Arial Narrow"/>
                <a:cs typeface="Arial Narrow"/>
              </a:rPr>
              <a:t>Oglašavanje</a:t>
            </a:r>
            <a:endParaRPr sz="3000">
              <a:latin typeface="Arial Narrow"/>
              <a:cs typeface="Arial Narrow"/>
            </a:endParaRPr>
          </a:p>
          <a:p>
            <a:pPr marL="660400">
              <a:lnSpc>
                <a:spcPct val="100000"/>
              </a:lnSpc>
              <a:spcBef>
                <a:spcPts val="600"/>
              </a:spcBef>
            </a:pPr>
            <a:r>
              <a:rPr sz="3000" spc="125" dirty="0">
                <a:solidFill>
                  <a:srgbClr val="2D384F"/>
                </a:solidFill>
                <a:latin typeface="Arial Narrow"/>
                <a:cs typeface="Arial Narrow"/>
              </a:rPr>
              <a:t>Krajem</a:t>
            </a:r>
            <a:r>
              <a:rPr sz="3000" spc="-16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-75" dirty="0">
                <a:solidFill>
                  <a:srgbClr val="2D384F"/>
                </a:solidFill>
                <a:latin typeface="Arial Narrow"/>
                <a:cs typeface="Arial Narrow"/>
              </a:rPr>
              <a:t>1945.</a:t>
            </a:r>
            <a:r>
              <a:rPr sz="3000" spc="-15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125" dirty="0">
                <a:solidFill>
                  <a:srgbClr val="2D384F"/>
                </a:solidFill>
                <a:latin typeface="Arial Narrow"/>
                <a:cs typeface="Arial Narrow"/>
              </a:rPr>
              <a:t>prvi</a:t>
            </a:r>
            <a:r>
              <a:rPr sz="3000" spc="-15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b="1" spc="45" dirty="0">
                <a:solidFill>
                  <a:srgbClr val="2D384F"/>
                </a:solidFill>
                <a:latin typeface="Arial Narrow"/>
                <a:cs typeface="Arial Narrow"/>
              </a:rPr>
              <a:t>grafički</a:t>
            </a:r>
            <a:r>
              <a:rPr sz="3000" b="1" spc="-204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b="1" spc="45" dirty="0">
                <a:solidFill>
                  <a:srgbClr val="2D384F"/>
                </a:solidFill>
                <a:latin typeface="Arial Narrow"/>
                <a:cs typeface="Arial Narrow"/>
              </a:rPr>
              <a:t>oblikovani</a:t>
            </a:r>
            <a:r>
              <a:rPr sz="3000" b="1" spc="-204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b="1" spc="-10" dirty="0">
                <a:solidFill>
                  <a:srgbClr val="2D384F"/>
                </a:solidFill>
                <a:latin typeface="Arial Narrow"/>
                <a:cs typeface="Arial Narrow"/>
              </a:rPr>
              <a:t>oglasi</a:t>
            </a:r>
            <a:r>
              <a:rPr sz="3000" b="1" spc="-15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160" dirty="0">
                <a:solidFill>
                  <a:srgbClr val="2D384F"/>
                </a:solidFill>
                <a:latin typeface="Arial Narrow"/>
                <a:cs typeface="Arial Narrow"/>
              </a:rPr>
              <a:t>u</a:t>
            </a:r>
            <a:r>
              <a:rPr sz="3000" spc="-16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i="1" spc="-20" dirty="0">
                <a:solidFill>
                  <a:srgbClr val="2D384F"/>
                </a:solidFill>
                <a:latin typeface="Arial Narrow"/>
                <a:cs typeface="Arial Narrow"/>
              </a:rPr>
              <a:t>Vjesniku</a:t>
            </a:r>
            <a:r>
              <a:rPr sz="3000" i="1" spc="-21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-1470" dirty="0">
                <a:solidFill>
                  <a:srgbClr val="2D384F"/>
                </a:solidFill>
                <a:latin typeface="Arial Narrow"/>
                <a:cs typeface="Arial Narrow"/>
              </a:rPr>
              <a:t>→</a:t>
            </a:r>
            <a:r>
              <a:rPr sz="3000" spc="-15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b="1" dirty="0">
                <a:solidFill>
                  <a:srgbClr val="2D384F"/>
                </a:solidFill>
                <a:latin typeface="Arial Narrow"/>
                <a:cs typeface="Arial Narrow"/>
              </a:rPr>
              <a:t>gotovo</a:t>
            </a:r>
            <a:r>
              <a:rPr sz="3000" b="1" spc="-204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b="1" dirty="0">
                <a:solidFill>
                  <a:srgbClr val="2D384F"/>
                </a:solidFill>
                <a:latin typeface="Arial Narrow"/>
                <a:cs typeface="Arial Narrow"/>
              </a:rPr>
              <a:t>isključivo</a:t>
            </a:r>
            <a:r>
              <a:rPr sz="3000" b="1" spc="-204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b="1" spc="50" dirty="0">
                <a:solidFill>
                  <a:srgbClr val="2D384F"/>
                </a:solidFill>
                <a:latin typeface="Arial Narrow"/>
                <a:cs typeface="Arial Narrow"/>
              </a:rPr>
              <a:t>za</a:t>
            </a:r>
            <a:r>
              <a:rPr sz="3000" b="1" spc="-204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b="1" dirty="0">
                <a:solidFill>
                  <a:srgbClr val="2D384F"/>
                </a:solidFill>
                <a:latin typeface="Arial Narrow"/>
                <a:cs typeface="Arial Narrow"/>
              </a:rPr>
              <a:t>sovjetske</a:t>
            </a:r>
            <a:r>
              <a:rPr sz="3000" b="1" spc="-20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b="1" spc="65" dirty="0">
                <a:solidFill>
                  <a:srgbClr val="2D384F"/>
                </a:solidFill>
                <a:latin typeface="Arial Narrow"/>
                <a:cs typeface="Arial Narrow"/>
              </a:rPr>
              <a:t>filmove</a:t>
            </a:r>
            <a:endParaRPr sz="3000">
              <a:latin typeface="Arial Narrow"/>
              <a:cs typeface="Arial Narrow"/>
            </a:endParaRPr>
          </a:p>
          <a:p>
            <a:pPr marL="660400">
              <a:lnSpc>
                <a:spcPct val="100000"/>
              </a:lnSpc>
              <a:spcBef>
                <a:spcPts val="600"/>
              </a:spcBef>
            </a:pPr>
            <a:r>
              <a:rPr sz="3000" spc="55" dirty="0">
                <a:solidFill>
                  <a:srgbClr val="2D384F"/>
                </a:solidFill>
                <a:latin typeface="Arial Narrow"/>
                <a:cs typeface="Arial Narrow"/>
              </a:rPr>
              <a:t>Oglasi</a:t>
            </a:r>
            <a:r>
              <a:rPr sz="3000" spc="-9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b="1" dirty="0">
                <a:solidFill>
                  <a:srgbClr val="2D384F"/>
                </a:solidFill>
                <a:latin typeface="Arial Narrow"/>
                <a:cs typeface="Arial Narrow"/>
              </a:rPr>
              <a:t>vizualno</a:t>
            </a:r>
            <a:r>
              <a:rPr sz="3000" b="1" spc="-14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b="1" spc="-10" dirty="0">
                <a:solidFill>
                  <a:srgbClr val="2D384F"/>
                </a:solidFill>
                <a:latin typeface="Arial Narrow"/>
                <a:cs typeface="Arial Narrow"/>
              </a:rPr>
              <a:t>socrealistički</a:t>
            </a:r>
            <a:r>
              <a:rPr sz="3000" b="1" spc="-9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120" dirty="0">
                <a:solidFill>
                  <a:srgbClr val="2D384F"/>
                </a:solidFill>
                <a:latin typeface="Arial Narrow"/>
                <a:cs typeface="Arial Narrow"/>
              </a:rPr>
              <a:t>(figure</a:t>
            </a:r>
            <a:r>
              <a:rPr sz="3000" spc="-9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100" dirty="0">
                <a:solidFill>
                  <a:srgbClr val="2D384F"/>
                </a:solidFill>
                <a:latin typeface="Arial Narrow"/>
                <a:cs typeface="Arial Narrow"/>
              </a:rPr>
              <a:t>radnika,</a:t>
            </a:r>
            <a:r>
              <a:rPr sz="3000" spc="-9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dirty="0">
                <a:solidFill>
                  <a:srgbClr val="2D384F"/>
                </a:solidFill>
                <a:latin typeface="Arial Narrow"/>
                <a:cs typeface="Arial Narrow"/>
              </a:rPr>
              <a:t>zastave,</a:t>
            </a:r>
            <a:r>
              <a:rPr sz="3000" spc="-9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165" dirty="0">
                <a:solidFill>
                  <a:srgbClr val="2D384F"/>
                </a:solidFill>
                <a:latin typeface="Arial Narrow"/>
                <a:cs typeface="Arial Narrow"/>
              </a:rPr>
              <a:t>monumentalne</a:t>
            </a:r>
            <a:r>
              <a:rPr sz="3000" spc="-9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100" dirty="0">
                <a:solidFill>
                  <a:srgbClr val="2D384F"/>
                </a:solidFill>
                <a:latin typeface="Arial Narrow"/>
                <a:cs typeface="Arial Narrow"/>
              </a:rPr>
              <a:t>kompozicije).</a:t>
            </a:r>
            <a:endParaRPr sz="3000">
              <a:latin typeface="Arial Narrow"/>
              <a:cs typeface="Arial Narrow"/>
            </a:endParaRPr>
          </a:p>
          <a:p>
            <a:pPr marL="660400">
              <a:lnSpc>
                <a:spcPct val="100000"/>
              </a:lnSpc>
              <a:spcBef>
                <a:spcPts val="600"/>
              </a:spcBef>
            </a:pPr>
            <a:r>
              <a:rPr sz="3000" b="1" spc="50" dirty="0">
                <a:solidFill>
                  <a:srgbClr val="2D384F"/>
                </a:solidFill>
                <a:latin typeface="Arial Narrow"/>
                <a:cs typeface="Arial Narrow"/>
              </a:rPr>
              <a:t>Domaći</a:t>
            </a:r>
            <a:r>
              <a:rPr sz="3000" b="1" spc="-17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b="1" spc="80" dirty="0">
                <a:solidFill>
                  <a:srgbClr val="2D384F"/>
                </a:solidFill>
                <a:latin typeface="Arial Narrow"/>
                <a:cs typeface="Arial Narrow"/>
              </a:rPr>
              <a:t>filmovi</a:t>
            </a:r>
            <a:r>
              <a:rPr sz="3000" b="1" spc="-12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dirty="0">
                <a:solidFill>
                  <a:srgbClr val="2D384F"/>
                </a:solidFill>
                <a:latin typeface="Arial Narrow"/>
                <a:cs typeface="Arial Narrow"/>
              </a:rPr>
              <a:t>(Slavica,</a:t>
            </a:r>
            <a:r>
              <a:rPr sz="3000" spc="-12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105" dirty="0">
                <a:solidFill>
                  <a:srgbClr val="2D384F"/>
                </a:solidFill>
                <a:latin typeface="Arial Narrow"/>
                <a:cs typeface="Arial Narrow"/>
              </a:rPr>
              <a:t>Smotra</a:t>
            </a:r>
            <a:r>
              <a:rPr sz="3000" spc="-12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140" dirty="0">
                <a:solidFill>
                  <a:srgbClr val="2D384F"/>
                </a:solidFill>
                <a:latin typeface="Arial Narrow"/>
                <a:cs typeface="Arial Narrow"/>
              </a:rPr>
              <a:t>mladosti)</a:t>
            </a:r>
            <a:r>
              <a:rPr sz="3000" spc="-12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b="1" spc="55" dirty="0">
                <a:solidFill>
                  <a:srgbClr val="2D384F"/>
                </a:solidFill>
                <a:latin typeface="Arial Narrow"/>
                <a:cs typeface="Arial Narrow"/>
              </a:rPr>
              <a:t>promovirani</a:t>
            </a:r>
            <a:r>
              <a:rPr sz="3000" b="1" spc="-17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b="1" spc="60" dirty="0">
                <a:solidFill>
                  <a:srgbClr val="2D384F"/>
                </a:solidFill>
                <a:latin typeface="Arial Narrow"/>
                <a:cs typeface="Arial Narrow"/>
              </a:rPr>
              <a:t>u</a:t>
            </a:r>
            <a:r>
              <a:rPr sz="3000" b="1" spc="-17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b="1" dirty="0">
                <a:solidFill>
                  <a:srgbClr val="2D384F"/>
                </a:solidFill>
                <a:latin typeface="Arial Narrow"/>
                <a:cs typeface="Arial Narrow"/>
              </a:rPr>
              <a:t>istom</a:t>
            </a:r>
            <a:r>
              <a:rPr sz="3000" b="1" spc="-17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b="1" spc="60" dirty="0">
                <a:solidFill>
                  <a:srgbClr val="2D384F"/>
                </a:solidFill>
                <a:latin typeface="Arial Narrow"/>
                <a:cs typeface="Arial Narrow"/>
              </a:rPr>
              <a:t>vizualnom</a:t>
            </a:r>
            <a:r>
              <a:rPr sz="3000" b="1" spc="-17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b="1" dirty="0">
                <a:solidFill>
                  <a:srgbClr val="2D384F"/>
                </a:solidFill>
                <a:latin typeface="Arial Narrow"/>
                <a:cs typeface="Arial Narrow"/>
              </a:rPr>
              <a:t>ključu</a:t>
            </a:r>
            <a:r>
              <a:rPr sz="3000" b="1" spc="-16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85" dirty="0">
                <a:solidFill>
                  <a:srgbClr val="2D384F"/>
                </a:solidFill>
                <a:latin typeface="Arial Narrow"/>
                <a:cs typeface="Arial Narrow"/>
              </a:rPr>
              <a:t>kao</a:t>
            </a:r>
            <a:r>
              <a:rPr sz="3000" spc="-12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80" dirty="0">
                <a:solidFill>
                  <a:srgbClr val="2D384F"/>
                </a:solidFill>
                <a:latin typeface="Arial Narrow"/>
                <a:cs typeface="Arial Narrow"/>
              </a:rPr>
              <a:t>sovjetski</a:t>
            </a:r>
            <a:r>
              <a:rPr sz="3000" spc="-12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85" dirty="0">
                <a:solidFill>
                  <a:srgbClr val="2D384F"/>
                </a:solidFill>
                <a:latin typeface="Arial Narrow"/>
                <a:cs typeface="Arial Narrow"/>
              </a:rPr>
              <a:t>uzori.</a:t>
            </a:r>
            <a:endParaRPr sz="3000">
              <a:latin typeface="Arial Narrow"/>
              <a:cs typeface="Arial Narrow"/>
            </a:endParaRPr>
          </a:p>
          <a:p>
            <a:pPr marL="12700">
              <a:lnSpc>
                <a:spcPct val="100000"/>
              </a:lnSpc>
              <a:spcBef>
                <a:spcPts val="1950"/>
              </a:spcBef>
            </a:pPr>
            <a:r>
              <a:rPr sz="3000" spc="130" dirty="0">
                <a:solidFill>
                  <a:srgbClr val="2D384F"/>
                </a:solidFill>
                <a:latin typeface="Arial Narrow"/>
                <a:cs typeface="Arial Narrow"/>
              </a:rPr>
              <a:t>Asimetrija</a:t>
            </a:r>
            <a:r>
              <a:rPr sz="3000" spc="-15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105" dirty="0">
                <a:solidFill>
                  <a:srgbClr val="2D384F"/>
                </a:solidFill>
                <a:latin typeface="Arial Narrow"/>
                <a:cs typeface="Arial Narrow"/>
              </a:rPr>
              <a:t>razmjene</a:t>
            </a:r>
            <a:endParaRPr sz="3000">
              <a:latin typeface="Arial Narrow"/>
              <a:cs typeface="Arial Narrow"/>
            </a:endParaRPr>
          </a:p>
          <a:p>
            <a:pPr marL="660400">
              <a:lnSpc>
                <a:spcPct val="100000"/>
              </a:lnSpc>
              <a:spcBef>
                <a:spcPts val="600"/>
              </a:spcBef>
            </a:pPr>
            <a:r>
              <a:rPr sz="3000" spc="45" dirty="0">
                <a:solidFill>
                  <a:srgbClr val="2D384F"/>
                </a:solidFill>
                <a:latin typeface="Arial Narrow"/>
                <a:cs typeface="Arial Narrow"/>
              </a:rPr>
              <a:t>Uvezena</a:t>
            </a:r>
            <a:r>
              <a:rPr sz="3000" spc="-17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-120" dirty="0">
                <a:solidFill>
                  <a:srgbClr val="2D384F"/>
                </a:solidFill>
                <a:latin typeface="Arial Narrow"/>
                <a:cs typeface="Arial Narrow"/>
              </a:rPr>
              <a:t>557</a:t>
            </a:r>
            <a:r>
              <a:rPr sz="3000" spc="-17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90" dirty="0">
                <a:solidFill>
                  <a:srgbClr val="2D384F"/>
                </a:solidFill>
                <a:latin typeface="Arial Narrow"/>
                <a:cs typeface="Arial Narrow"/>
              </a:rPr>
              <a:t>sovjetskih</a:t>
            </a:r>
            <a:r>
              <a:rPr sz="3000" spc="-17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155" dirty="0">
                <a:solidFill>
                  <a:srgbClr val="2D384F"/>
                </a:solidFill>
                <a:latin typeface="Arial Narrow"/>
                <a:cs typeface="Arial Narrow"/>
              </a:rPr>
              <a:t>filmova</a:t>
            </a:r>
            <a:r>
              <a:rPr sz="3000" spc="-17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-75" dirty="0">
                <a:solidFill>
                  <a:srgbClr val="2D384F"/>
                </a:solidFill>
                <a:latin typeface="Arial Narrow"/>
                <a:cs typeface="Arial Narrow"/>
              </a:rPr>
              <a:t>(192</a:t>
            </a:r>
            <a:r>
              <a:rPr sz="3000" spc="-17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85" dirty="0">
                <a:solidFill>
                  <a:srgbClr val="2D384F"/>
                </a:solidFill>
                <a:latin typeface="Arial Narrow"/>
                <a:cs typeface="Arial Narrow"/>
              </a:rPr>
              <a:t>igrana),</a:t>
            </a:r>
            <a:r>
              <a:rPr sz="3000" spc="-17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160" dirty="0">
                <a:solidFill>
                  <a:srgbClr val="2D384F"/>
                </a:solidFill>
                <a:latin typeface="Arial Narrow"/>
                <a:cs typeface="Arial Narrow"/>
              </a:rPr>
              <a:t>u</a:t>
            </a:r>
            <a:r>
              <a:rPr sz="3000" spc="-17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-150" dirty="0">
                <a:solidFill>
                  <a:srgbClr val="2D384F"/>
                </a:solidFill>
                <a:latin typeface="Arial Narrow"/>
                <a:cs typeface="Arial Narrow"/>
              </a:rPr>
              <a:t>SSSR-</a:t>
            </a:r>
            <a:r>
              <a:rPr sz="3000" spc="160" dirty="0">
                <a:solidFill>
                  <a:srgbClr val="2D384F"/>
                </a:solidFill>
                <a:latin typeface="Arial Narrow"/>
                <a:cs typeface="Arial Narrow"/>
              </a:rPr>
              <a:t>u</a:t>
            </a:r>
            <a:r>
              <a:rPr sz="3000" spc="-17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140" dirty="0">
                <a:solidFill>
                  <a:srgbClr val="2D384F"/>
                </a:solidFill>
                <a:latin typeface="Arial Narrow"/>
                <a:cs typeface="Arial Narrow"/>
              </a:rPr>
              <a:t>nijedan</a:t>
            </a:r>
            <a:r>
              <a:rPr sz="3000" spc="-17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65" dirty="0">
                <a:solidFill>
                  <a:srgbClr val="2D384F"/>
                </a:solidFill>
                <a:latin typeface="Arial Narrow"/>
                <a:cs typeface="Arial Narrow"/>
              </a:rPr>
              <a:t>jugoslavenski.</a:t>
            </a:r>
            <a:endParaRPr sz="3000">
              <a:latin typeface="Arial Narrow"/>
              <a:cs typeface="Arial Narrow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016000" y="996778"/>
            <a:ext cx="14084300" cy="1943100"/>
          </a:xfrm>
          <a:prstGeom prst="rect">
            <a:avLst/>
          </a:prstGeom>
        </p:spPr>
        <p:txBody>
          <a:bodyPr vert="horz" wrap="square" lIns="0" tIns="38100" rIns="0" bIns="0" rtlCol="0">
            <a:spAutoFit/>
          </a:bodyPr>
          <a:lstStyle/>
          <a:p>
            <a:pPr marL="12700" marR="5080">
              <a:lnSpc>
                <a:spcPts val="7500"/>
              </a:lnSpc>
              <a:spcBef>
                <a:spcPts val="300"/>
              </a:spcBef>
            </a:pPr>
            <a:r>
              <a:rPr spc="-520" dirty="0"/>
              <a:t>KAZALIŠTE</a:t>
            </a:r>
            <a:r>
              <a:rPr spc="-55" dirty="0"/>
              <a:t> </a:t>
            </a:r>
            <a:r>
              <a:rPr dirty="0"/>
              <a:t>–</a:t>
            </a:r>
            <a:r>
              <a:rPr spc="-50" dirty="0"/>
              <a:t> </a:t>
            </a:r>
            <a:r>
              <a:rPr spc="-675" dirty="0"/>
              <a:t>UMJETNOST</a:t>
            </a:r>
            <a:r>
              <a:rPr spc="-55" dirty="0"/>
              <a:t> </a:t>
            </a:r>
            <a:r>
              <a:rPr spc="-615" dirty="0"/>
              <a:t>POLITIČKOG </a:t>
            </a:r>
            <a:r>
              <a:rPr spc="-570" dirty="0"/>
              <a:t>REPERTOARA</a:t>
            </a: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409700" y="4013819"/>
            <a:ext cx="104775" cy="104775"/>
          </a:xfrm>
          <a:prstGeom prst="rect">
            <a:avLst/>
          </a:prstGeom>
        </p:spPr>
      </p:pic>
      <p:pic>
        <p:nvPicPr>
          <p:cNvPr id="4" name="object 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409700" y="5785469"/>
            <a:ext cx="104775" cy="104775"/>
          </a:xfrm>
          <a:prstGeom prst="rect">
            <a:avLst/>
          </a:prstGeom>
        </p:spPr>
      </p:pic>
      <p:pic>
        <p:nvPicPr>
          <p:cNvPr id="5" name="object 5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409700" y="7557119"/>
            <a:ext cx="104775" cy="104775"/>
          </a:xfrm>
          <a:prstGeom prst="rect">
            <a:avLst/>
          </a:prstGeom>
        </p:spPr>
      </p:pic>
      <p:pic>
        <p:nvPicPr>
          <p:cNvPr id="6" name="object 6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1409700" y="8623919"/>
            <a:ext cx="104775" cy="104775"/>
          </a:xfrm>
          <a:prstGeom prst="rect">
            <a:avLst/>
          </a:prstGeom>
        </p:spPr>
      </p:pic>
      <p:pic>
        <p:nvPicPr>
          <p:cNvPr id="7" name="object 7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1409700" y="9157319"/>
            <a:ext cx="104775" cy="104775"/>
          </a:xfrm>
          <a:prstGeom prst="rect">
            <a:avLst/>
          </a:prstGeom>
        </p:spPr>
      </p:pic>
      <p:sp>
        <p:nvSpPr>
          <p:cNvPr id="8" name="object 8"/>
          <p:cNvSpPr txBox="1"/>
          <p:nvPr/>
        </p:nvSpPr>
        <p:spPr>
          <a:xfrm>
            <a:off x="1016000" y="3162918"/>
            <a:ext cx="16536669" cy="6235700"/>
          </a:xfrm>
          <a:prstGeom prst="rect">
            <a:avLst/>
          </a:prstGeom>
        </p:spPr>
        <p:txBody>
          <a:bodyPr vert="horz" wrap="square" lIns="0" tIns="889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700"/>
              </a:spcBef>
            </a:pPr>
            <a:r>
              <a:rPr sz="3000" spc="105" dirty="0">
                <a:solidFill>
                  <a:srgbClr val="2D384F"/>
                </a:solidFill>
                <a:latin typeface="Arial Narrow"/>
                <a:cs typeface="Arial Narrow"/>
              </a:rPr>
              <a:t>Program</a:t>
            </a:r>
            <a:r>
              <a:rPr sz="3000" spc="-17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175" dirty="0">
                <a:solidFill>
                  <a:srgbClr val="2D384F"/>
                </a:solidFill>
                <a:latin typeface="Arial Narrow"/>
                <a:cs typeface="Arial Narrow"/>
              </a:rPr>
              <a:t>i</a:t>
            </a:r>
            <a:r>
              <a:rPr sz="3000" spc="-17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80" dirty="0">
                <a:solidFill>
                  <a:srgbClr val="2D384F"/>
                </a:solidFill>
                <a:latin typeface="Arial Narrow"/>
                <a:cs typeface="Arial Narrow"/>
              </a:rPr>
              <a:t>najave</a:t>
            </a:r>
            <a:r>
              <a:rPr sz="3000" spc="-17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-10" dirty="0">
                <a:solidFill>
                  <a:srgbClr val="2D384F"/>
                </a:solidFill>
                <a:latin typeface="Arial Narrow"/>
                <a:cs typeface="Arial Narrow"/>
              </a:rPr>
              <a:t>(1945.)</a:t>
            </a:r>
            <a:endParaRPr sz="3000">
              <a:latin typeface="Arial Narrow"/>
              <a:cs typeface="Arial Narrow"/>
            </a:endParaRPr>
          </a:p>
          <a:p>
            <a:pPr marL="660400" marR="850265">
              <a:lnSpc>
                <a:spcPts val="4200"/>
              </a:lnSpc>
              <a:spcBef>
                <a:spcPts val="240"/>
              </a:spcBef>
            </a:pPr>
            <a:r>
              <a:rPr sz="3000" spc="95" dirty="0">
                <a:solidFill>
                  <a:srgbClr val="2D384F"/>
                </a:solidFill>
                <a:latin typeface="Arial Narrow"/>
                <a:cs typeface="Arial Narrow"/>
              </a:rPr>
              <a:t>Rubrika</a:t>
            </a:r>
            <a:r>
              <a:rPr sz="3000" spc="-16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55" dirty="0">
                <a:solidFill>
                  <a:srgbClr val="2D384F"/>
                </a:solidFill>
                <a:latin typeface="Arial Narrow"/>
                <a:cs typeface="Arial Narrow"/>
              </a:rPr>
              <a:t>Iz</a:t>
            </a:r>
            <a:r>
              <a:rPr sz="3000" spc="-16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100" dirty="0">
                <a:solidFill>
                  <a:srgbClr val="2D384F"/>
                </a:solidFill>
                <a:latin typeface="Arial Narrow"/>
                <a:cs typeface="Arial Narrow"/>
              </a:rPr>
              <a:t>Hrvatskog</a:t>
            </a:r>
            <a:r>
              <a:rPr sz="3000" spc="-16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125" dirty="0">
                <a:solidFill>
                  <a:srgbClr val="2D384F"/>
                </a:solidFill>
                <a:latin typeface="Arial Narrow"/>
                <a:cs typeface="Arial Narrow"/>
              </a:rPr>
              <a:t>narodnog</a:t>
            </a:r>
            <a:r>
              <a:rPr sz="3000" spc="-16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75" dirty="0">
                <a:solidFill>
                  <a:srgbClr val="2D384F"/>
                </a:solidFill>
                <a:latin typeface="Arial Narrow"/>
                <a:cs typeface="Arial Narrow"/>
              </a:rPr>
              <a:t>kazališta</a:t>
            </a:r>
            <a:r>
              <a:rPr sz="3000" spc="-16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dirty="0">
                <a:solidFill>
                  <a:srgbClr val="2D384F"/>
                </a:solidFill>
                <a:latin typeface="Arial Narrow"/>
                <a:cs typeface="Arial Narrow"/>
              </a:rPr>
              <a:t>(30.</a:t>
            </a:r>
            <a:r>
              <a:rPr sz="3000" spc="-16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-65" dirty="0">
                <a:solidFill>
                  <a:srgbClr val="2D384F"/>
                </a:solidFill>
                <a:latin typeface="Arial Narrow"/>
                <a:cs typeface="Arial Narrow"/>
              </a:rPr>
              <a:t>5.</a:t>
            </a:r>
            <a:r>
              <a:rPr sz="3000" spc="-16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-45" dirty="0">
                <a:solidFill>
                  <a:srgbClr val="2D384F"/>
                </a:solidFill>
                <a:latin typeface="Arial Narrow"/>
                <a:cs typeface="Arial Narrow"/>
              </a:rPr>
              <a:t>1945.):</a:t>
            </a:r>
            <a:r>
              <a:rPr sz="3000" spc="-16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114" dirty="0">
                <a:solidFill>
                  <a:srgbClr val="2D384F"/>
                </a:solidFill>
                <a:latin typeface="Arial Narrow"/>
                <a:cs typeface="Arial Narrow"/>
              </a:rPr>
              <a:t>„Najezda“</a:t>
            </a:r>
            <a:r>
              <a:rPr sz="3000" spc="-16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-70" dirty="0">
                <a:solidFill>
                  <a:srgbClr val="2D384F"/>
                </a:solidFill>
                <a:latin typeface="Arial Narrow"/>
                <a:cs typeface="Arial Narrow"/>
              </a:rPr>
              <a:t>L.</a:t>
            </a:r>
            <a:r>
              <a:rPr sz="3000" spc="-16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45" dirty="0">
                <a:solidFill>
                  <a:srgbClr val="2D384F"/>
                </a:solidFill>
                <a:latin typeface="Arial Narrow"/>
                <a:cs typeface="Arial Narrow"/>
              </a:rPr>
              <a:t>Leonova</a:t>
            </a:r>
            <a:r>
              <a:rPr sz="3000" spc="-16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50" dirty="0">
                <a:solidFill>
                  <a:srgbClr val="2D384F"/>
                </a:solidFill>
                <a:latin typeface="Arial Narrow"/>
                <a:cs typeface="Arial Narrow"/>
              </a:rPr>
              <a:t>–</a:t>
            </a:r>
            <a:r>
              <a:rPr sz="3000" spc="-16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125" dirty="0">
                <a:solidFill>
                  <a:srgbClr val="2D384F"/>
                </a:solidFill>
                <a:latin typeface="Arial Narrow"/>
                <a:cs typeface="Arial Narrow"/>
              </a:rPr>
              <a:t>„odlikovana</a:t>
            </a:r>
            <a:r>
              <a:rPr sz="3000" spc="-16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110" dirty="0">
                <a:solidFill>
                  <a:srgbClr val="2D384F"/>
                </a:solidFill>
                <a:latin typeface="Arial Narrow"/>
                <a:cs typeface="Arial Narrow"/>
              </a:rPr>
              <a:t>Staljinovom nagradom“;</a:t>
            </a:r>
            <a:r>
              <a:rPr sz="3000" spc="-16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65" dirty="0">
                <a:solidFill>
                  <a:srgbClr val="2D384F"/>
                </a:solidFill>
                <a:latin typeface="Arial Narrow"/>
                <a:cs typeface="Arial Narrow"/>
              </a:rPr>
              <a:t>„Teški</a:t>
            </a:r>
            <a:r>
              <a:rPr sz="3000" spc="-16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dirty="0">
                <a:solidFill>
                  <a:srgbClr val="2D384F"/>
                </a:solidFill>
                <a:latin typeface="Arial Narrow"/>
                <a:cs typeface="Arial Narrow"/>
              </a:rPr>
              <a:t>časovi“</a:t>
            </a:r>
            <a:r>
              <a:rPr sz="3000" spc="-16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50" dirty="0">
                <a:solidFill>
                  <a:srgbClr val="2D384F"/>
                </a:solidFill>
                <a:latin typeface="Arial Narrow"/>
                <a:cs typeface="Arial Narrow"/>
              </a:rPr>
              <a:t>–</a:t>
            </a:r>
            <a:r>
              <a:rPr sz="3000" spc="-16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135" dirty="0">
                <a:solidFill>
                  <a:srgbClr val="2D384F"/>
                </a:solidFill>
                <a:latin typeface="Arial Narrow"/>
                <a:cs typeface="Arial Narrow"/>
              </a:rPr>
              <a:t>„najuspjelija</a:t>
            </a:r>
            <a:r>
              <a:rPr sz="3000" spc="-16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135" dirty="0">
                <a:solidFill>
                  <a:srgbClr val="2D384F"/>
                </a:solidFill>
                <a:latin typeface="Arial Narrow"/>
                <a:cs typeface="Arial Narrow"/>
              </a:rPr>
              <a:t>drama</a:t>
            </a:r>
            <a:r>
              <a:rPr sz="3000" spc="-16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75" dirty="0">
                <a:solidFill>
                  <a:srgbClr val="2D384F"/>
                </a:solidFill>
                <a:latin typeface="Arial Narrow"/>
                <a:cs typeface="Arial Narrow"/>
              </a:rPr>
              <a:t>nastala</a:t>
            </a:r>
            <a:r>
              <a:rPr sz="3000" spc="-16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160" dirty="0">
                <a:solidFill>
                  <a:srgbClr val="2D384F"/>
                </a:solidFill>
                <a:latin typeface="Arial Narrow"/>
                <a:cs typeface="Arial Narrow"/>
              </a:rPr>
              <a:t>u</a:t>
            </a:r>
            <a:r>
              <a:rPr sz="3000" spc="-16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75" dirty="0">
                <a:solidFill>
                  <a:srgbClr val="2D384F"/>
                </a:solidFill>
                <a:latin typeface="Arial Narrow"/>
                <a:cs typeface="Arial Narrow"/>
              </a:rPr>
              <a:t>NOB-</a:t>
            </a:r>
            <a:r>
              <a:rPr sz="3000" spc="70" dirty="0">
                <a:solidFill>
                  <a:srgbClr val="2D384F"/>
                </a:solidFill>
                <a:latin typeface="Arial Narrow"/>
                <a:cs typeface="Arial Narrow"/>
              </a:rPr>
              <a:t>u“;</a:t>
            </a:r>
            <a:r>
              <a:rPr sz="3000" spc="-15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85" dirty="0">
                <a:solidFill>
                  <a:srgbClr val="2D384F"/>
                </a:solidFill>
                <a:latin typeface="Arial Narrow"/>
                <a:cs typeface="Arial Narrow"/>
              </a:rPr>
              <a:t>„Došao</a:t>
            </a:r>
            <a:r>
              <a:rPr sz="3000" spc="-16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140" dirty="0">
                <a:solidFill>
                  <a:srgbClr val="2D384F"/>
                </a:solidFill>
                <a:latin typeface="Arial Narrow"/>
                <a:cs typeface="Arial Narrow"/>
              </a:rPr>
              <a:t>djed“</a:t>
            </a:r>
            <a:r>
              <a:rPr sz="3000" spc="-16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125" dirty="0">
                <a:solidFill>
                  <a:srgbClr val="2D384F"/>
                </a:solidFill>
                <a:latin typeface="Arial Narrow"/>
                <a:cs typeface="Arial Narrow"/>
              </a:rPr>
              <a:t>N.</a:t>
            </a:r>
            <a:r>
              <a:rPr sz="3000" spc="-16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140" dirty="0">
                <a:solidFill>
                  <a:srgbClr val="2D384F"/>
                </a:solidFill>
                <a:latin typeface="Arial Narrow"/>
                <a:cs typeface="Arial Narrow"/>
              </a:rPr>
              <a:t>Nikitina.</a:t>
            </a:r>
            <a:endParaRPr sz="3000">
              <a:latin typeface="Arial Narrow"/>
              <a:cs typeface="Arial Narrow"/>
            </a:endParaRPr>
          </a:p>
          <a:p>
            <a:pPr marL="12700">
              <a:lnSpc>
                <a:spcPct val="100000"/>
              </a:lnSpc>
              <a:spcBef>
                <a:spcPts val="1710"/>
              </a:spcBef>
            </a:pPr>
            <a:r>
              <a:rPr sz="3000" dirty="0">
                <a:solidFill>
                  <a:srgbClr val="2D384F"/>
                </a:solidFill>
                <a:latin typeface="Arial Narrow"/>
                <a:cs typeface="Arial Narrow"/>
              </a:rPr>
              <a:t>Prve</a:t>
            </a:r>
            <a:r>
              <a:rPr sz="3000" spc="-8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135" dirty="0">
                <a:solidFill>
                  <a:srgbClr val="2D384F"/>
                </a:solidFill>
                <a:latin typeface="Arial Narrow"/>
                <a:cs typeface="Arial Narrow"/>
              </a:rPr>
              <a:t>kritike</a:t>
            </a:r>
            <a:endParaRPr sz="3000">
              <a:latin typeface="Arial Narrow"/>
              <a:cs typeface="Arial Narrow"/>
            </a:endParaRPr>
          </a:p>
          <a:p>
            <a:pPr marL="660400" marR="1092835">
              <a:lnSpc>
                <a:spcPts val="4200"/>
              </a:lnSpc>
              <a:spcBef>
                <a:spcPts val="240"/>
              </a:spcBef>
            </a:pPr>
            <a:r>
              <a:rPr sz="3000" spc="114" dirty="0">
                <a:solidFill>
                  <a:srgbClr val="2D384F"/>
                </a:solidFill>
                <a:latin typeface="Arial Narrow"/>
                <a:cs typeface="Arial Narrow"/>
              </a:rPr>
              <a:t>Negativne</a:t>
            </a:r>
            <a:r>
              <a:rPr sz="3000" spc="-14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80" dirty="0">
                <a:solidFill>
                  <a:srgbClr val="2D384F"/>
                </a:solidFill>
                <a:latin typeface="Arial Narrow"/>
                <a:cs typeface="Arial Narrow"/>
              </a:rPr>
              <a:t>ocjene</a:t>
            </a:r>
            <a:r>
              <a:rPr sz="3000" spc="-13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100" dirty="0">
                <a:solidFill>
                  <a:srgbClr val="2D384F"/>
                </a:solidFill>
                <a:latin typeface="Arial Narrow"/>
                <a:cs typeface="Arial Narrow"/>
              </a:rPr>
              <a:t>usmjerene</a:t>
            </a:r>
            <a:r>
              <a:rPr sz="3000" spc="-14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130" dirty="0">
                <a:solidFill>
                  <a:srgbClr val="2D384F"/>
                </a:solidFill>
                <a:latin typeface="Arial Narrow"/>
                <a:cs typeface="Arial Narrow"/>
              </a:rPr>
              <a:t>prema</a:t>
            </a:r>
            <a:r>
              <a:rPr sz="3000" spc="-13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155" dirty="0">
                <a:solidFill>
                  <a:srgbClr val="2D384F"/>
                </a:solidFill>
                <a:latin typeface="Arial Narrow"/>
                <a:cs typeface="Arial Narrow"/>
              </a:rPr>
              <a:t>domaćim</a:t>
            </a:r>
            <a:r>
              <a:rPr sz="3000" spc="-14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150" dirty="0">
                <a:solidFill>
                  <a:srgbClr val="2D384F"/>
                </a:solidFill>
                <a:latin typeface="Arial Narrow"/>
                <a:cs typeface="Arial Narrow"/>
              </a:rPr>
              <a:t>autorima</a:t>
            </a:r>
            <a:r>
              <a:rPr sz="3000" spc="-13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100" dirty="0">
                <a:solidFill>
                  <a:srgbClr val="2D384F"/>
                </a:solidFill>
                <a:latin typeface="Arial Narrow"/>
                <a:cs typeface="Arial Narrow"/>
              </a:rPr>
              <a:t>(npr.</a:t>
            </a:r>
            <a:r>
              <a:rPr sz="3000" spc="-14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165" dirty="0">
                <a:solidFill>
                  <a:srgbClr val="2D384F"/>
                </a:solidFill>
                <a:latin typeface="Arial Narrow"/>
                <a:cs typeface="Arial Narrow"/>
              </a:rPr>
              <a:t>Matej</a:t>
            </a:r>
            <a:r>
              <a:rPr sz="3000" spc="-13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50" dirty="0">
                <a:solidFill>
                  <a:srgbClr val="2D384F"/>
                </a:solidFill>
                <a:latin typeface="Arial Narrow"/>
                <a:cs typeface="Arial Narrow"/>
              </a:rPr>
              <a:t>Bor,</a:t>
            </a:r>
            <a:r>
              <a:rPr sz="3000" spc="-14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dirty="0">
                <a:solidFill>
                  <a:srgbClr val="2D384F"/>
                </a:solidFill>
                <a:latin typeface="Arial Narrow"/>
                <a:cs typeface="Arial Narrow"/>
              </a:rPr>
              <a:t>Teški</a:t>
            </a:r>
            <a:r>
              <a:rPr sz="3000" spc="-13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dirty="0">
                <a:solidFill>
                  <a:srgbClr val="2D384F"/>
                </a:solidFill>
                <a:latin typeface="Arial Narrow"/>
                <a:cs typeface="Arial Narrow"/>
              </a:rPr>
              <a:t>časovi)</a:t>
            </a:r>
            <a:r>
              <a:rPr sz="3000" spc="-14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175" dirty="0">
                <a:solidFill>
                  <a:srgbClr val="2D384F"/>
                </a:solidFill>
                <a:latin typeface="Arial Narrow"/>
                <a:cs typeface="Arial Narrow"/>
              </a:rPr>
              <a:t>ili</a:t>
            </a:r>
            <a:r>
              <a:rPr sz="3000" spc="-13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140" dirty="0">
                <a:solidFill>
                  <a:srgbClr val="2D384F"/>
                </a:solidFill>
                <a:latin typeface="Arial Narrow"/>
                <a:cs typeface="Arial Narrow"/>
              </a:rPr>
              <a:t>redateljima</a:t>
            </a:r>
            <a:r>
              <a:rPr sz="3000" spc="-13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55" dirty="0">
                <a:solidFill>
                  <a:srgbClr val="2D384F"/>
                </a:solidFill>
                <a:latin typeface="Arial Narrow"/>
                <a:cs typeface="Arial Narrow"/>
              </a:rPr>
              <a:t>i </a:t>
            </a:r>
            <a:r>
              <a:rPr sz="3000" spc="105" dirty="0">
                <a:solidFill>
                  <a:srgbClr val="2D384F"/>
                </a:solidFill>
                <a:latin typeface="Arial Narrow"/>
                <a:cs typeface="Arial Narrow"/>
              </a:rPr>
              <a:t>ansamblu,</a:t>
            </a:r>
            <a:r>
              <a:rPr sz="3000" spc="-15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140" dirty="0">
                <a:solidFill>
                  <a:srgbClr val="2D384F"/>
                </a:solidFill>
                <a:latin typeface="Arial Narrow"/>
                <a:cs typeface="Arial Narrow"/>
              </a:rPr>
              <a:t>dok</a:t>
            </a:r>
            <a:r>
              <a:rPr sz="3000" spc="-14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dirty="0">
                <a:solidFill>
                  <a:srgbClr val="2D384F"/>
                </a:solidFill>
                <a:latin typeface="Arial Narrow"/>
                <a:cs typeface="Arial Narrow"/>
              </a:rPr>
              <a:t>su</a:t>
            </a:r>
            <a:r>
              <a:rPr sz="3000" spc="-14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b="1" dirty="0">
                <a:solidFill>
                  <a:srgbClr val="2D384F"/>
                </a:solidFill>
                <a:latin typeface="Arial Narrow"/>
                <a:cs typeface="Arial Narrow"/>
              </a:rPr>
              <a:t>sovjetski</a:t>
            </a:r>
            <a:r>
              <a:rPr sz="3000" b="1" spc="-19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b="1" spc="85" dirty="0">
                <a:solidFill>
                  <a:srgbClr val="2D384F"/>
                </a:solidFill>
                <a:latin typeface="Arial Narrow"/>
                <a:cs typeface="Arial Narrow"/>
              </a:rPr>
              <a:t>komadi</a:t>
            </a:r>
            <a:r>
              <a:rPr sz="3000" b="1" spc="-19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b="1" spc="50" dirty="0">
                <a:solidFill>
                  <a:srgbClr val="2D384F"/>
                </a:solidFill>
                <a:latin typeface="Arial Narrow"/>
                <a:cs typeface="Arial Narrow"/>
              </a:rPr>
              <a:t>predstavljeni</a:t>
            </a:r>
            <a:r>
              <a:rPr sz="3000" b="1" spc="-19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b="1" dirty="0">
                <a:solidFill>
                  <a:srgbClr val="2D384F"/>
                </a:solidFill>
                <a:latin typeface="Arial Narrow"/>
                <a:cs typeface="Arial Narrow"/>
              </a:rPr>
              <a:t>kao</a:t>
            </a:r>
            <a:r>
              <a:rPr sz="3000" b="1" spc="-19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b="1" spc="65" dirty="0">
                <a:solidFill>
                  <a:srgbClr val="2D384F"/>
                </a:solidFill>
                <a:latin typeface="Arial Narrow"/>
                <a:cs typeface="Arial Narrow"/>
              </a:rPr>
              <a:t>nedodirljivi</a:t>
            </a:r>
            <a:r>
              <a:rPr sz="3000" b="1" spc="-19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b="1" spc="85" dirty="0">
                <a:solidFill>
                  <a:srgbClr val="2D384F"/>
                </a:solidFill>
                <a:latin typeface="Arial Narrow"/>
                <a:cs typeface="Arial Narrow"/>
              </a:rPr>
              <a:t>i</a:t>
            </a:r>
            <a:r>
              <a:rPr sz="3000" b="1" spc="-19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b="1" spc="-10" dirty="0">
                <a:solidFill>
                  <a:srgbClr val="2D384F"/>
                </a:solidFill>
                <a:latin typeface="Arial Narrow"/>
                <a:cs typeface="Arial Narrow"/>
              </a:rPr>
              <a:t>uzorni</a:t>
            </a:r>
            <a:r>
              <a:rPr sz="3000" spc="-10" dirty="0">
                <a:solidFill>
                  <a:srgbClr val="2D384F"/>
                </a:solidFill>
                <a:latin typeface="Arial Narrow"/>
                <a:cs typeface="Arial Narrow"/>
              </a:rPr>
              <a:t>.</a:t>
            </a:r>
            <a:endParaRPr sz="3000">
              <a:latin typeface="Arial Narrow"/>
              <a:cs typeface="Arial Narrow"/>
            </a:endParaRPr>
          </a:p>
          <a:p>
            <a:pPr marL="12700">
              <a:lnSpc>
                <a:spcPct val="100000"/>
              </a:lnSpc>
              <a:spcBef>
                <a:spcPts val="1710"/>
              </a:spcBef>
            </a:pPr>
            <a:r>
              <a:rPr sz="3000" spc="80" dirty="0">
                <a:solidFill>
                  <a:srgbClr val="2D384F"/>
                </a:solidFill>
                <a:latin typeface="Arial Narrow"/>
                <a:cs typeface="Arial Narrow"/>
              </a:rPr>
              <a:t>Ideološke</a:t>
            </a:r>
            <a:r>
              <a:rPr sz="3000" spc="-16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90" dirty="0">
                <a:solidFill>
                  <a:srgbClr val="2D384F"/>
                </a:solidFill>
                <a:latin typeface="Arial Narrow"/>
                <a:cs typeface="Arial Narrow"/>
              </a:rPr>
              <a:t>smjernice</a:t>
            </a:r>
            <a:endParaRPr sz="3000">
              <a:latin typeface="Arial Narrow"/>
              <a:cs typeface="Arial Narrow"/>
            </a:endParaRPr>
          </a:p>
          <a:p>
            <a:pPr marL="660400" marR="5080">
              <a:lnSpc>
                <a:spcPts val="4200"/>
              </a:lnSpc>
              <a:spcBef>
                <a:spcPts val="240"/>
              </a:spcBef>
            </a:pPr>
            <a:r>
              <a:rPr sz="3000" spc="-55" dirty="0">
                <a:solidFill>
                  <a:srgbClr val="2D384F"/>
                </a:solidFill>
                <a:latin typeface="Arial Narrow"/>
                <a:cs typeface="Arial Narrow"/>
              </a:rPr>
              <a:t>Joža</a:t>
            </a:r>
            <a:r>
              <a:rPr sz="3000" spc="-13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80" dirty="0">
                <a:solidFill>
                  <a:srgbClr val="2D384F"/>
                </a:solidFill>
                <a:latin typeface="Arial Narrow"/>
                <a:cs typeface="Arial Narrow"/>
              </a:rPr>
              <a:t>Rutić</a:t>
            </a:r>
            <a:r>
              <a:rPr sz="3000" spc="-12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140" dirty="0">
                <a:solidFill>
                  <a:srgbClr val="2D384F"/>
                </a:solidFill>
                <a:latin typeface="Arial Narrow"/>
                <a:cs typeface="Arial Narrow"/>
              </a:rPr>
              <a:t>(lipanj</a:t>
            </a:r>
            <a:r>
              <a:rPr sz="3000" spc="-13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-45" dirty="0">
                <a:solidFill>
                  <a:srgbClr val="2D384F"/>
                </a:solidFill>
                <a:latin typeface="Arial Narrow"/>
                <a:cs typeface="Arial Narrow"/>
              </a:rPr>
              <a:t>1945.):</a:t>
            </a:r>
            <a:r>
              <a:rPr sz="3000" spc="-12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b="1" dirty="0">
                <a:solidFill>
                  <a:srgbClr val="2D384F"/>
                </a:solidFill>
                <a:latin typeface="Arial Narrow"/>
                <a:cs typeface="Arial Narrow"/>
              </a:rPr>
              <a:t>„Svaka</a:t>
            </a:r>
            <a:r>
              <a:rPr sz="3000" b="1" spc="-18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b="1" spc="-45" dirty="0">
                <a:solidFill>
                  <a:srgbClr val="2D384F"/>
                </a:solidFill>
                <a:latin typeface="Arial Narrow"/>
                <a:cs typeface="Arial Narrow"/>
              </a:rPr>
              <a:t>veća</a:t>
            </a:r>
            <a:r>
              <a:rPr sz="3000" b="1" spc="-18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b="1" spc="50" dirty="0">
                <a:solidFill>
                  <a:srgbClr val="2D384F"/>
                </a:solidFill>
                <a:latin typeface="Arial Narrow"/>
                <a:cs typeface="Arial Narrow"/>
              </a:rPr>
              <a:t>partizanska</a:t>
            </a:r>
            <a:r>
              <a:rPr sz="3000" b="1" spc="-17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b="1" dirty="0">
                <a:solidFill>
                  <a:srgbClr val="2D384F"/>
                </a:solidFill>
                <a:latin typeface="Arial Narrow"/>
                <a:cs typeface="Arial Narrow"/>
              </a:rPr>
              <a:t>jedinica,</a:t>
            </a:r>
            <a:r>
              <a:rPr sz="3000" b="1" spc="-18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b="1" dirty="0">
                <a:solidFill>
                  <a:srgbClr val="2D384F"/>
                </a:solidFill>
                <a:latin typeface="Arial Narrow"/>
                <a:cs typeface="Arial Narrow"/>
              </a:rPr>
              <a:t>kao</a:t>
            </a:r>
            <a:r>
              <a:rPr sz="3000" b="1" spc="-18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b="1" spc="-30" dirty="0">
                <a:solidFill>
                  <a:srgbClr val="2D384F"/>
                </a:solidFill>
                <a:latin typeface="Arial Narrow"/>
                <a:cs typeface="Arial Narrow"/>
              </a:rPr>
              <a:t>što</a:t>
            </a:r>
            <a:r>
              <a:rPr sz="3000" b="1" spc="-17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b="1" spc="85" dirty="0">
                <a:solidFill>
                  <a:srgbClr val="2D384F"/>
                </a:solidFill>
                <a:latin typeface="Arial Narrow"/>
                <a:cs typeface="Arial Narrow"/>
              </a:rPr>
              <a:t>i</a:t>
            </a:r>
            <a:r>
              <a:rPr sz="3000" b="1" spc="-18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b="1" spc="-10" dirty="0">
                <a:solidFill>
                  <a:srgbClr val="2D384F"/>
                </a:solidFill>
                <a:latin typeface="Arial Narrow"/>
                <a:cs typeface="Arial Narrow"/>
              </a:rPr>
              <a:t>sada</a:t>
            </a:r>
            <a:r>
              <a:rPr sz="3000" b="1" spc="-18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b="1" spc="-10" dirty="0">
                <a:solidFill>
                  <a:srgbClr val="2D384F"/>
                </a:solidFill>
                <a:latin typeface="Arial Narrow"/>
                <a:cs typeface="Arial Narrow"/>
              </a:rPr>
              <a:t>svaka</a:t>
            </a:r>
            <a:r>
              <a:rPr sz="3000" b="1" spc="-17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b="1" spc="-45" dirty="0">
                <a:solidFill>
                  <a:srgbClr val="2D384F"/>
                </a:solidFill>
                <a:latin typeface="Arial Narrow"/>
                <a:cs typeface="Arial Narrow"/>
              </a:rPr>
              <a:t>veća</a:t>
            </a:r>
            <a:r>
              <a:rPr sz="3000" b="1" spc="-18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b="1" spc="45" dirty="0">
                <a:solidFill>
                  <a:srgbClr val="2D384F"/>
                </a:solidFill>
                <a:latin typeface="Arial Narrow"/>
                <a:cs typeface="Arial Narrow"/>
              </a:rPr>
              <a:t>jedinica</a:t>
            </a:r>
            <a:r>
              <a:rPr sz="3000" b="1" spc="-17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b="1" spc="-10" dirty="0">
                <a:solidFill>
                  <a:srgbClr val="2D384F"/>
                </a:solidFill>
                <a:latin typeface="Arial Narrow"/>
                <a:cs typeface="Arial Narrow"/>
              </a:rPr>
              <a:t>Jugoslovenske </a:t>
            </a:r>
            <a:r>
              <a:rPr sz="3000" b="1" spc="90" dirty="0">
                <a:solidFill>
                  <a:srgbClr val="2D384F"/>
                </a:solidFill>
                <a:latin typeface="Arial Narrow"/>
                <a:cs typeface="Arial Narrow"/>
              </a:rPr>
              <a:t>armije,</a:t>
            </a:r>
            <a:r>
              <a:rPr sz="3000" b="1" spc="-18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b="1" spc="105" dirty="0">
                <a:solidFill>
                  <a:srgbClr val="2D384F"/>
                </a:solidFill>
                <a:latin typeface="Arial Narrow"/>
                <a:cs typeface="Arial Narrow"/>
              </a:rPr>
              <a:t>imala</a:t>
            </a:r>
            <a:r>
              <a:rPr sz="3000" b="1" spc="-18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b="1" spc="100" dirty="0">
                <a:solidFill>
                  <a:srgbClr val="2D384F"/>
                </a:solidFill>
                <a:latin typeface="Arial Narrow"/>
                <a:cs typeface="Arial Narrow"/>
              </a:rPr>
              <a:t>je</a:t>
            </a:r>
            <a:r>
              <a:rPr sz="3000" b="1" spc="-18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b="1" spc="-20" dirty="0">
                <a:solidFill>
                  <a:srgbClr val="2D384F"/>
                </a:solidFill>
                <a:latin typeface="Arial Narrow"/>
                <a:cs typeface="Arial Narrow"/>
              </a:rPr>
              <a:t>svoju</a:t>
            </a:r>
            <a:r>
              <a:rPr sz="3000" b="1" spc="-18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b="1" spc="85" dirty="0">
                <a:solidFill>
                  <a:srgbClr val="2D384F"/>
                </a:solidFill>
                <a:latin typeface="Arial Narrow"/>
                <a:cs typeface="Arial Narrow"/>
              </a:rPr>
              <a:t>kulturnu</a:t>
            </a:r>
            <a:r>
              <a:rPr sz="3000" b="1" spc="-18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b="1" spc="65" dirty="0">
                <a:solidFill>
                  <a:srgbClr val="2D384F"/>
                </a:solidFill>
                <a:latin typeface="Arial Narrow"/>
                <a:cs typeface="Arial Narrow"/>
              </a:rPr>
              <a:t>ekipu</a:t>
            </a:r>
            <a:r>
              <a:rPr sz="3000" b="1" spc="-18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b="1" spc="85" dirty="0">
                <a:solidFill>
                  <a:srgbClr val="2D384F"/>
                </a:solidFill>
                <a:latin typeface="Arial Narrow"/>
                <a:cs typeface="Arial Narrow"/>
              </a:rPr>
              <a:t>unutar</a:t>
            </a:r>
            <a:r>
              <a:rPr sz="3000" b="1" spc="-18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b="1" spc="70" dirty="0">
                <a:solidFill>
                  <a:srgbClr val="2D384F"/>
                </a:solidFill>
                <a:latin typeface="Arial Narrow"/>
                <a:cs typeface="Arial Narrow"/>
              </a:rPr>
              <a:t>koje</a:t>
            </a:r>
            <a:r>
              <a:rPr sz="3000" b="1" spc="-18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b="1" spc="100" dirty="0">
                <a:solidFill>
                  <a:srgbClr val="2D384F"/>
                </a:solidFill>
                <a:latin typeface="Arial Narrow"/>
                <a:cs typeface="Arial Narrow"/>
              </a:rPr>
              <a:t>je</a:t>
            </a:r>
            <a:r>
              <a:rPr sz="3000" b="1" spc="-18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b="1" spc="55" dirty="0">
                <a:solidFill>
                  <a:srgbClr val="2D384F"/>
                </a:solidFill>
                <a:latin typeface="Arial Narrow"/>
                <a:cs typeface="Arial Narrow"/>
              </a:rPr>
              <a:t>djelovala</a:t>
            </a:r>
            <a:r>
              <a:rPr sz="3000" b="1" spc="-18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b="1" dirty="0">
                <a:solidFill>
                  <a:srgbClr val="2D384F"/>
                </a:solidFill>
                <a:latin typeface="Arial Narrow"/>
                <a:cs typeface="Arial Narrow"/>
              </a:rPr>
              <a:t>kazališna</a:t>
            </a:r>
            <a:r>
              <a:rPr sz="3000" b="1" spc="-18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b="1" spc="-10" dirty="0">
                <a:solidFill>
                  <a:srgbClr val="2D384F"/>
                </a:solidFill>
                <a:latin typeface="Arial Narrow"/>
                <a:cs typeface="Arial Narrow"/>
              </a:rPr>
              <a:t>sekcija.“</a:t>
            </a:r>
            <a:endParaRPr sz="3000">
              <a:latin typeface="Arial Narrow"/>
              <a:cs typeface="Arial Narrow"/>
            </a:endParaRPr>
          </a:p>
          <a:p>
            <a:pPr marL="660400" marR="414020">
              <a:lnSpc>
                <a:spcPts val="4200"/>
              </a:lnSpc>
            </a:pPr>
            <a:r>
              <a:rPr sz="3000" spc="-25" dirty="0">
                <a:solidFill>
                  <a:srgbClr val="2D384F"/>
                </a:solidFill>
                <a:latin typeface="Arial Narrow"/>
                <a:cs typeface="Arial Narrow"/>
              </a:rPr>
              <a:t>O</a:t>
            </a:r>
            <a:r>
              <a:rPr sz="3000" spc="-18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105" dirty="0">
                <a:solidFill>
                  <a:srgbClr val="2D384F"/>
                </a:solidFill>
                <a:latin typeface="Arial Narrow"/>
                <a:cs typeface="Arial Narrow"/>
              </a:rPr>
              <a:t>repertoaru:</a:t>
            </a:r>
            <a:r>
              <a:rPr sz="3000" spc="-18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125" dirty="0">
                <a:solidFill>
                  <a:srgbClr val="2D384F"/>
                </a:solidFill>
                <a:latin typeface="Arial Narrow"/>
                <a:cs typeface="Arial Narrow"/>
              </a:rPr>
              <a:t>domaći</a:t>
            </a:r>
            <a:r>
              <a:rPr sz="3000" spc="-17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155" dirty="0">
                <a:solidFill>
                  <a:srgbClr val="2D384F"/>
                </a:solidFill>
                <a:latin typeface="Arial Narrow"/>
                <a:cs typeface="Arial Narrow"/>
              </a:rPr>
              <a:t>komadi</a:t>
            </a:r>
            <a:r>
              <a:rPr sz="3000" spc="-18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180" dirty="0">
                <a:solidFill>
                  <a:srgbClr val="2D384F"/>
                </a:solidFill>
                <a:latin typeface="Arial Narrow"/>
                <a:cs typeface="Arial Narrow"/>
              </a:rPr>
              <a:t>imaju</a:t>
            </a:r>
            <a:r>
              <a:rPr sz="3000" spc="-18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80" dirty="0">
                <a:solidFill>
                  <a:srgbClr val="2D384F"/>
                </a:solidFill>
                <a:latin typeface="Arial Narrow"/>
                <a:cs typeface="Arial Narrow"/>
              </a:rPr>
              <a:t>prvenstvo,</a:t>
            </a:r>
            <a:r>
              <a:rPr sz="3000" spc="-17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125" dirty="0">
                <a:solidFill>
                  <a:srgbClr val="2D384F"/>
                </a:solidFill>
                <a:latin typeface="Arial Narrow"/>
                <a:cs typeface="Arial Narrow"/>
              </a:rPr>
              <a:t>ali</a:t>
            </a:r>
            <a:r>
              <a:rPr sz="3000" spc="-18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65" dirty="0">
                <a:solidFill>
                  <a:srgbClr val="2D384F"/>
                </a:solidFill>
                <a:latin typeface="Arial Narrow"/>
                <a:cs typeface="Arial Narrow"/>
              </a:rPr>
              <a:t>ruska</a:t>
            </a:r>
            <a:r>
              <a:rPr sz="3000" spc="-17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135" dirty="0">
                <a:solidFill>
                  <a:srgbClr val="2D384F"/>
                </a:solidFill>
                <a:latin typeface="Arial Narrow"/>
                <a:cs typeface="Arial Narrow"/>
              </a:rPr>
              <a:t>drama</a:t>
            </a:r>
            <a:r>
              <a:rPr sz="3000" spc="-18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100" dirty="0">
                <a:solidFill>
                  <a:srgbClr val="2D384F"/>
                </a:solidFill>
                <a:latin typeface="Arial Narrow"/>
                <a:cs typeface="Arial Narrow"/>
              </a:rPr>
              <a:t>zauzima</a:t>
            </a:r>
            <a:r>
              <a:rPr sz="3000" spc="-18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110" dirty="0">
                <a:solidFill>
                  <a:srgbClr val="2D384F"/>
                </a:solidFill>
                <a:latin typeface="Arial Narrow"/>
                <a:cs typeface="Arial Narrow"/>
              </a:rPr>
              <a:t>prvo</a:t>
            </a:r>
            <a:r>
              <a:rPr sz="3000" spc="-17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140" dirty="0">
                <a:solidFill>
                  <a:srgbClr val="2D384F"/>
                </a:solidFill>
                <a:latin typeface="Arial Narrow"/>
                <a:cs typeface="Arial Narrow"/>
              </a:rPr>
              <a:t>mjesto</a:t>
            </a:r>
            <a:r>
              <a:rPr sz="3000" spc="-18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160" dirty="0">
                <a:solidFill>
                  <a:srgbClr val="2D384F"/>
                </a:solidFill>
                <a:latin typeface="Arial Narrow"/>
                <a:cs typeface="Arial Narrow"/>
              </a:rPr>
              <a:t>u</a:t>
            </a:r>
            <a:r>
              <a:rPr sz="3000" spc="-18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85" dirty="0">
                <a:solidFill>
                  <a:srgbClr val="2D384F"/>
                </a:solidFill>
                <a:latin typeface="Arial Narrow"/>
                <a:cs typeface="Arial Narrow"/>
              </a:rPr>
              <a:t>svjetskoj</a:t>
            </a:r>
            <a:r>
              <a:rPr sz="3000" spc="-17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120" dirty="0">
                <a:solidFill>
                  <a:srgbClr val="2D384F"/>
                </a:solidFill>
                <a:latin typeface="Arial Narrow"/>
                <a:cs typeface="Arial Narrow"/>
              </a:rPr>
              <a:t>literaturi. </a:t>
            </a:r>
            <a:r>
              <a:rPr sz="3000" spc="155" dirty="0">
                <a:solidFill>
                  <a:srgbClr val="2D384F"/>
                </a:solidFill>
                <a:latin typeface="Arial Narrow"/>
                <a:cs typeface="Arial Narrow"/>
              </a:rPr>
              <a:t>Intendant</a:t>
            </a:r>
            <a:r>
              <a:rPr sz="3000" spc="-15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85" dirty="0">
                <a:solidFill>
                  <a:srgbClr val="2D384F"/>
                </a:solidFill>
                <a:latin typeface="Arial Narrow"/>
                <a:cs typeface="Arial Narrow"/>
              </a:rPr>
              <a:t>Ivo</a:t>
            </a:r>
            <a:r>
              <a:rPr sz="3000" spc="-15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95" dirty="0">
                <a:solidFill>
                  <a:srgbClr val="2D384F"/>
                </a:solidFill>
                <a:latin typeface="Arial Narrow"/>
                <a:cs typeface="Arial Narrow"/>
              </a:rPr>
              <a:t>Tijardović</a:t>
            </a:r>
            <a:r>
              <a:rPr sz="3000" spc="-15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125" dirty="0">
                <a:solidFill>
                  <a:srgbClr val="2D384F"/>
                </a:solidFill>
                <a:latin typeface="Arial Narrow"/>
                <a:cs typeface="Arial Narrow"/>
              </a:rPr>
              <a:t>(rujan</a:t>
            </a:r>
            <a:r>
              <a:rPr sz="3000" spc="-15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-45" dirty="0">
                <a:solidFill>
                  <a:srgbClr val="2D384F"/>
                </a:solidFill>
                <a:latin typeface="Arial Narrow"/>
                <a:cs typeface="Arial Narrow"/>
              </a:rPr>
              <a:t>1945.):</a:t>
            </a:r>
            <a:r>
              <a:rPr sz="3000" spc="-20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b="1" spc="-10" dirty="0">
                <a:solidFill>
                  <a:srgbClr val="2D384F"/>
                </a:solidFill>
                <a:latin typeface="Arial Narrow"/>
                <a:cs typeface="Arial Narrow"/>
              </a:rPr>
              <a:t>„Ruska</a:t>
            </a:r>
            <a:r>
              <a:rPr sz="3000" b="1" spc="-20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b="1" spc="-95" dirty="0">
                <a:solidFill>
                  <a:srgbClr val="2D384F"/>
                </a:solidFill>
                <a:latin typeface="Arial Narrow"/>
                <a:cs typeface="Arial Narrow"/>
              </a:rPr>
              <a:t>će</a:t>
            </a:r>
            <a:r>
              <a:rPr sz="3000" b="1" spc="-204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b="1" spc="100" dirty="0">
                <a:solidFill>
                  <a:srgbClr val="2D384F"/>
                </a:solidFill>
                <a:latin typeface="Arial Narrow"/>
                <a:cs typeface="Arial Narrow"/>
              </a:rPr>
              <a:t>drama</a:t>
            </a:r>
            <a:r>
              <a:rPr sz="3000" b="1" spc="-20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b="1" spc="70" dirty="0">
                <a:solidFill>
                  <a:srgbClr val="2D384F"/>
                </a:solidFill>
                <a:latin typeface="Arial Narrow"/>
                <a:cs typeface="Arial Narrow"/>
              </a:rPr>
              <a:t>na</a:t>
            </a:r>
            <a:r>
              <a:rPr sz="3000" b="1" spc="-204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b="1" dirty="0">
                <a:solidFill>
                  <a:srgbClr val="2D384F"/>
                </a:solidFill>
                <a:latin typeface="Arial Narrow"/>
                <a:cs typeface="Arial Narrow"/>
              </a:rPr>
              <a:t>našoj</a:t>
            </a:r>
            <a:r>
              <a:rPr sz="3000" b="1" spc="-20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b="1" spc="-55" dirty="0">
                <a:solidFill>
                  <a:srgbClr val="2D384F"/>
                </a:solidFill>
                <a:latin typeface="Arial Narrow"/>
                <a:cs typeface="Arial Narrow"/>
              </a:rPr>
              <a:t>sceni</a:t>
            </a:r>
            <a:r>
              <a:rPr sz="3000" b="1" spc="-204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b="1" spc="-30" dirty="0">
                <a:solidFill>
                  <a:srgbClr val="2D384F"/>
                </a:solidFill>
                <a:latin typeface="Arial Narrow"/>
                <a:cs typeface="Arial Narrow"/>
              </a:rPr>
              <a:t>doći</a:t>
            </a:r>
            <a:r>
              <a:rPr sz="3000" b="1" spc="-20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b="1" dirty="0">
                <a:solidFill>
                  <a:srgbClr val="2D384F"/>
                </a:solidFill>
                <a:latin typeface="Arial Narrow"/>
                <a:cs typeface="Arial Narrow"/>
              </a:rPr>
              <a:t>do</a:t>
            </a:r>
            <a:r>
              <a:rPr sz="3000" b="1" spc="-204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b="1" spc="-80" dirty="0">
                <a:solidFill>
                  <a:srgbClr val="2D384F"/>
                </a:solidFill>
                <a:latin typeface="Arial Narrow"/>
                <a:cs typeface="Arial Narrow"/>
              </a:rPr>
              <a:t>svog</a:t>
            </a:r>
            <a:r>
              <a:rPr sz="3000" b="1" spc="-20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b="1" dirty="0">
                <a:solidFill>
                  <a:srgbClr val="2D384F"/>
                </a:solidFill>
                <a:latin typeface="Arial Narrow"/>
                <a:cs typeface="Arial Narrow"/>
              </a:rPr>
              <a:t>punog</a:t>
            </a:r>
            <a:r>
              <a:rPr sz="3000" b="1" spc="-20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b="1" spc="35" dirty="0">
                <a:solidFill>
                  <a:srgbClr val="2D384F"/>
                </a:solidFill>
                <a:latin typeface="Arial Narrow"/>
                <a:cs typeface="Arial Narrow"/>
              </a:rPr>
              <a:t>izražaja.“</a:t>
            </a:r>
            <a:endParaRPr sz="3000">
              <a:latin typeface="Arial Narrow"/>
              <a:cs typeface="Arial Narrow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016000" y="996778"/>
            <a:ext cx="14084300" cy="1943100"/>
          </a:xfrm>
          <a:prstGeom prst="rect">
            <a:avLst/>
          </a:prstGeom>
        </p:spPr>
        <p:txBody>
          <a:bodyPr vert="horz" wrap="square" lIns="0" tIns="38100" rIns="0" bIns="0" rtlCol="0">
            <a:spAutoFit/>
          </a:bodyPr>
          <a:lstStyle/>
          <a:p>
            <a:pPr marL="12700" marR="5080">
              <a:lnSpc>
                <a:spcPts val="7500"/>
              </a:lnSpc>
              <a:spcBef>
                <a:spcPts val="300"/>
              </a:spcBef>
            </a:pPr>
            <a:r>
              <a:rPr spc="-520" dirty="0"/>
              <a:t>KAZALIŠTE</a:t>
            </a:r>
            <a:r>
              <a:rPr spc="-55" dirty="0"/>
              <a:t> </a:t>
            </a:r>
            <a:r>
              <a:rPr dirty="0"/>
              <a:t>–</a:t>
            </a:r>
            <a:r>
              <a:rPr spc="-50" dirty="0"/>
              <a:t> </a:t>
            </a:r>
            <a:r>
              <a:rPr spc="-675" dirty="0"/>
              <a:t>UMJETNOST</a:t>
            </a:r>
            <a:r>
              <a:rPr spc="-55" dirty="0"/>
              <a:t> </a:t>
            </a:r>
            <a:r>
              <a:rPr spc="-615" dirty="0"/>
              <a:t>POLITIČKOG </a:t>
            </a:r>
            <a:r>
              <a:rPr spc="-570" dirty="0"/>
              <a:t>REPERTOARA</a:t>
            </a: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409700" y="4013819"/>
            <a:ext cx="104775" cy="104775"/>
          </a:xfrm>
          <a:prstGeom prst="rect">
            <a:avLst/>
          </a:prstGeom>
        </p:spPr>
      </p:pic>
      <p:pic>
        <p:nvPicPr>
          <p:cNvPr id="4" name="object 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409700" y="6318869"/>
            <a:ext cx="104775" cy="104775"/>
          </a:xfrm>
          <a:prstGeom prst="rect">
            <a:avLst/>
          </a:prstGeom>
        </p:spPr>
      </p:pic>
      <p:pic>
        <p:nvPicPr>
          <p:cNvPr id="5" name="object 5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409700" y="7385669"/>
            <a:ext cx="104775" cy="104775"/>
          </a:xfrm>
          <a:prstGeom prst="rect">
            <a:avLst/>
          </a:prstGeom>
        </p:spPr>
      </p:pic>
      <p:pic>
        <p:nvPicPr>
          <p:cNvPr id="6" name="object 6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409700" y="9690719"/>
            <a:ext cx="104775" cy="104775"/>
          </a:xfrm>
          <a:prstGeom prst="rect">
            <a:avLst/>
          </a:prstGeom>
        </p:spPr>
      </p:pic>
      <p:sp>
        <p:nvSpPr>
          <p:cNvPr id="7" name="object 7"/>
          <p:cNvSpPr txBox="1"/>
          <p:nvPr/>
        </p:nvSpPr>
        <p:spPr>
          <a:xfrm>
            <a:off x="1016000" y="3162918"/>
            <a:ext cx="16095980" cy="6769100"/>
          </a:xfrm>
          <a:prstGeom prst="rect">
            <a:avLst/>
          </a:prstGeom>
        </p:spPr>
        <p:txBody>
          <a:bodyPr vert="horz" wrap="square" lIns="0" tIns="889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700"/>
              </a:spcBef>
            </a:pPr>
            <a:r>
              <a:rPr sz="3000" spc="80" dirty="0">
                <a:solidFill>
                  <a:srgbClr val="2D384F"/>
                </a:solidFill>
                <a:latin typeface="Arial Narrow"/>
                <a:cs typeface="Arial Narrow"/>
              </a:rPr>
              <a:t>Repertoar</a:t>
            </a:r>
            <a:r>
              <a:rPr sz="3000" spc="-17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175" dirty="0">
                <a:solidFill>
                  <a:srgbClr val="2D384F"/>
                </a:solidFill>
                <a:latin typeface="Arial Narrow"/>
                <a:cs typeface="Arial Narrow"/>
              </a:rPr>
              <a:t>i</a:t>
            </a:r>
            <a:r>
              <a:rPr sz="3000" spc="-17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135" dirty="0">
                <a:solidFill>
                  <a:srgbClr val="2D384F"/>
                </a:solidFill>
                <a:latin typeface="Arial Narrow"/>
                <a:cs typeface="Arial Narrow"/>
              </a:rPr>
              <a:t>premijere</a:t>
            </a:r>
            <a:r>
              <a:rPr sz="3000" spc="-17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-10" dirty="0">
                <a:solidFill>
                  <a:srgbClr val="2D384F"/>
                </a:solidFill>
                <a:latin typeface="Arial Narrow"/>
                <a:cs typeface="Arial Narrow"/>
              </a:rPr>
              <a:t>(1945.–1948.)</a:t>
            </a:r>
            <a:endParaRPr sz="3000">
              <a:latin typeface="Arial Narrow"/>
              <a:cs typeface="Arial Narrow"/>
            </a:endParaRPr>
          </a:p>
          <a:p>
            <a:pPr marL="660400" marR="70485">
              <a:lnSpc>
                <a:spcPts val="4200"/>
              </a:lnSpc>
              <a:spcBef>
                <a:spcPts val="240"/>
              </a:spcBef>
            </a:pPr>
            <a:r>
              <a:rPr sz="3000" b="1" dirty="0">
                <a:solidFill>
                  <a:srgbClr val="2D384F"/>
                </a:solidFill>
                <a:latin typeface="Arial Narrow"/>
                <a:cs typeface="Arial Narrow"/>
              </a:rPr>
              <a:t>Sovjetska</a:t>
            </a:r>
            <a:r>
              <a:rPr sz="3000" b="1" spc="-19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b="1" spc="85" dirty="0">
                <a:solidFill>
                  <a:srgbClr val="2D384F"/>
                </a:solidFill>
                <a:latin typeface="Arial Narrow"/>
                <a:cs typeface="Arial Narrow"/>
              </a:rPr>
              <a:t>djela</a:t>
            </a:r>
            <a:r>
              <a:rPr sz="3000" b="1" spc="-19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b="1" dirty="0">
                <a:solidFill>
                  <a:srgbClr val="2D384F"/>
                </a:solidFill>
                <a:latin typeface="Arial Narrow"/>
                <a:cs typeface="Arial Narrow"/>
              </a:rPr>
              <a:t>kao</a:t>
            </a:r>
            <a:r>
              <a:rPr sz="3000" b="1" spc="-19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b="1" spc="-25" dirty="0">
                <a:solidFill>
                  <a:srgbClr val="2D384F"/>
                </a:solidFill>
                <a:latin typeface="Arial Narrow"/>
                <a:cs typeface="Arial Narrow"/>
              </a:rPr>
              <a:t>okosnica</a:t>
            </a:r>
            <a:r>
              <a:rPr sz="3000" b="1" spc="-19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b="1" spc="55" dirty="0">
                <a:solidFill>
                  <a:srgbClr val="2D384F"/>
                </a:solidFill>
                <a:latin typeface="Arial Narrow"/>
                <a:cs typeface="Arial Narrow"/>
              </a:rPr>
              <a:t>repertoara</a:t>
            </a:r>
            <a:r>
              <a:rPr sz="3000" spc="55" dirty="0">
                <a:solidFill>
                  <a:srgbClr val="2D384F"/>
                </a:solidFill>
                <a:latin typeface="Arial Narrow"/>
                <a:cs typeface="Arial Narrow"/>
              </a:rPr>
              <a:t>:</a:t>
            </a:r>
            <a:r>
              <a:rPr sz="3000" spc="-14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80" dirty="0">
                <a:solidFill>
                  <a:srgbClr val="2D384F"/>
                </a:solidFill>
                <a:latin typeface="Arial Narrow"/>
                <a:cs typeface="Arial Narrow"/>
              </a:rPr>
              <a:t>Katajev</a:t>
            </a:r>
            <a:r>
              <a:rPr sz="3000" spc="-14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-10" dirty="0">
                <a:solidFill>
                  <a:srgbClr val="2D384F"/>
                </a:solidFill>
                <a:latin typeface="Arial Narrow"/>
                <a:cs typeface="Arial Narrow"/>
              </a:rPr>
              <a:t>(Očev</a:t>
            </a:r>
            <a:r>
              <a:rPr sz="3000" spc="-14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140" dirty="0">
                <a:solidFill>
                  <a:srgbClr val="2D384F"/>
                </a:solidFill>
                <a:latin typeface="Arial Narrow"/>
                <a:cs typeface="Arial Narrow"/>
              </a:rPr>
              <a:t>dom),</a:t>
            </a:r>
            <a:r>
              <a:rPr sz="3000" spc="-14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100" dirty="0">
                <a:solidFill>
                  <a:srgbClr val="2D384F"/>
                </a:solidFill>
                <a:latin typeface="Arial Narrow"/>
                <a:cs typeface="Arial Narrow"/>
              </a:rPr>
              <a:t>Kornejčuk</a:t>
            </a:r>
            <a:r>
              <a:rPr sz="3000" spc="-14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114" dirty="0">
                <a:solidFill>
                  <a:srgbClr val="2D384F"/>
                </a:solidFill>
                <a:latin typeface="Arial Narrow"/>
                <a:cs typeface="Arial Narrow"/>
              </a:rPr>
              <a:t>(Misija</a:t>
            </a:r>
            <a:r>
              <a:rPr sz="3000" spc="-14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145" dirty="0">
                <a:solidFill>
                  <a:srgbClr val="2D384F"/>
                </a:solidFill>
                <a:latin typeface="Arial Narrow"/>
                <a:cs typeface="Arial Narrow"/>
              </a:rPr>
              <a:t>Mr.</a:t>
            </a:r>
            <a:r>
              <a:rPr sz="3000" spc="-14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50" dirty="0">
                <a:solidFill>
                  <a:srgbClr val="2D384F"/>
                </a:solidFill>
                <a:latin typeface="Arial Narrow"/>
                <a:cs typeface="Arial Narrow"/>
              </a:rPr>
              <a:t>Perkinsa),</a:t>
            </a:r>
            <a:r>
              <a:rPr sz="3000" spc="-14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45" dirty="0">
                <a:solidFill>
                  <a:srgbClr val="2D384F"/>
                </a:solidFill>
                <a:latin typeface="Arial Narrow"/>
                <a:cs typeface="Arial Narrow"/>
              </a:rPr>
              <a:t>Ostrovski </a:t>
            </a:r>
            <a:r>
              <a:rPr sz="3000" spc="55" dirty="0">
                <a:solidFill>
                  <a:srgbClr val="2D384F"/>
                </a:solidFill>
                <a:latin typeface="Arial Narrow"/>
                <a:cs typeface="Arial Narrow"/>
              </a:rPr>
              <a:t>(Šuma),</a:t>
            </a:r>
            <a:r>
              <a:rPr sz="3000" spc="-14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100" dirty="0">
                <a:solidFill>
                  <a:srgbClr val="2D384F"/>
                </a:solidFill>
                <a:latin typeface="Arial Narrow"/>
                <a:cs typeface="Arial Narrow"/>
              </a:rPr>
              <a:t>Simonov</a:t>
            </a:r>
            <a:r>
              <a:rPr sz="3000" spc="-13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dirty="0">
                <a:solidFill>
                  <a:srgbClr val="2D384F"/>
                </a:solidFill>
                <a:latin typeface="Arial Narrow"/>
                <a:cs typeface="Arial Narrow"/>
              </a:rPr>
              <a:t>(Rusko</a:t>
            </a:r>
            <a:r>
              <a:rPr sz="3000" spc="-13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125" dirty="0">
                <a:solidFill>
                  <a:srgbClr val="2D384F"/>
                </a:solidFill>
                <a:latin typeface="Arial Narrow"/>
                <a:cs typeface="Arial Narrow"/>
              </a:rPr>
              <a:t>pitanje);</a:t>
            </a:r>
            <a:r>
              <a:rPr sz="3000" spc="-13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130" dirty="0">
                <a:solidFill>
                  <a:srgbClr val="2D384F"/>
                </a:solidFill>
                <a:latin typeface="Arial Narrow"/>
                <a:cs typeface="Arial Narrow"/>
              </a:rPr>
              <a:t>balet</a:t>
            </a:r>
            <a:r>
              <a:rPr sz="3000" spc="-13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175" dirty="0">
                <a:solidFill>
                  <a:srgbClr val="2D384F"/>
                </a:solidFill>
                <a:latin typeface="Arial Narrow"/>
                <a:cs typeface="Arial Narrow"/>
              </a:rPr>
              <a:t>i</a:t>
            </a:r>
            <a:r>
              <a:rPr sz="3000" spc="-13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85" dirty="0">
                <a:solidFill>
                  <a:srgbClr val="2D384F"/>
                </a:solidFill>
                <a:latin typeface="Arial Narrow"/>
                <a:cs typeface="Arial Narrow"/>
              </a:rPr>
              <a:t>opera</a:t>
            </a:r>
            <a:r>
              <a:rPr sz="3000" spc="-13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160" dirty="0">
                <a:solidFill>
                  <a:srgbClr val="2D384F"/>
                </a:solidFill>
                <a:latin typeface="Arial Narrow"/>
                <a:cs typeface="Arial Narrow"/>
              </a:rPr>
              <a:t>u</a:t>
            </a:r>
            <a:r>
              <a:rPr sz="3000" spc="-13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95" dirty="0">
                <a:solidFill>
                  <a:srgbClr val="2D384F"/>
                </a:solidFill>
                <a:latin typeface="Arial Narrow"/>
                <a:cs typeface="Arial Narrow"/>
              </a:rPr>
              <a:t>znaku</a:t>
            </a:r>
            <a:r>
              <a:rPr sz="3000" spc="-14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110" dirty="0">
                <a:solidFill>
                  <a:srgbClr val="2D384F"/>
                </a:solidFill>
                <a:latin typeface="Arial Narrow"/>
                <a:cs typeface="Arial Narrow"/>
              </a:rPr>
              <a:t>ruskih</a:t>
            </a:r>
            <a:r>
              <a:rPr sz="3000" spc="-13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75" dirty="0">
                <a:solidFill>
                  <a:srgbClr val="2D384F"/>
                </a:solidFill>
                <a:latin typeface="Arial Narrow"/>
                <a:cs typeface="Arial Narrow"/>
              </a:rPr>
              <a:t>klasika</a:t>
            </a:r>
            <a:r>
              <a:rPr sz="3000" spc="-13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dirty="0">
                <a:solidFill>
                  <a:srgbClr val="2D384F"/>
                </a:solidFill>
                <a:latin typeface="Arial Narrow"/>
                <a:cs typeface="Arial Narrow"/>
              </a:rPr>
              <a:t>(Šeherezada,</a:t>
            </a:r>
            <a:r>
              <a:rPr sz="3000" spc="-13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50" dirty="0">
                <a:solidFill>
                  <a:srgbClr val="2D384F"/>
                </a:solidFill>
                <a:latin typeface="Arial Narrow"/>
                <a:cs typeface="Arial Narrow"/>
              </a:rPr>
              <a:t>Boris</a:t>
            </a:r>
            <a:r>
              <a:rPr sz="3000" spc="-13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90" dirty="0">
                <a:solidFill>
                  <a:srgbClr val="2D384F"/>
                </a:solidFill>
                <a:latin typeface="Arial Narrow"/>
                <a:cs typeface="Arial Narrow"/>
              </a:rPr>
              <a:t>Godunov)</a:t>
            </a:r>
            <a:r>
              <a:rPr sz="3000" spc="-13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dirty="0">
                <a:solidFill>
                  <a:srgbClr val="2D384F"/>
                </a:solidFill>
                <a:latin typeface="Arial Narrow"/>
                <a:cs typeface="Arial Narrow"/>
              </a:rPr>
              <a:t>–</a:t>
            </a:r>
            <a:endParaRPr sz="3000">
              <a:latin typeface="Arial Narrow"/>
              <a:cs typeface="Arial Narrow"/>
            </a:endParaRPr>
          </a:p>
          <a:p>
            <a:pPr marL="660400">
              <a:lnSpc>
                <a:spcPct val="100000"/>
              </a:lnSpc>
              <a:spcBef>
                <a:spcPts val="360"/>
              </a:spcBef>
            </a:pPr>
            <a:r>
              <a:rPr sz="3000" b="1" dirty="0">
                <a:solidFill>
                  <a:srgbClr val="2D384F"/>
                </a:solidFill>
                <a:latin typeface="Arial Narrow"/>
                <a:cs typeface="Arial Narrow"/>
              </a:rPr>
              <a:t>„grandiozno</a:t>
            </a:r>
            <a:r>
              <a:rPr sz="3000" b="1" spc="-114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b="1" spc="65" dirty="0">
                <a:solidFill>
                  <a:srgbClr val="2D384F"/>
                </a:solidFill>
                <a:latin typeface="Arial Narrow"/>
                <a:cs typeface="Arial Narrow"/>
              </a:rPr>
              <a:t>djelo</a:t>
            </a:r>
            <a:r>
              <a:rPr sz="3000" b="1" spc="-11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b="1" spc="55" dirty="0">
                <a:solidFill>
                  <a:srgbClr val="2D384F"/>
                </a:solidFill>
                <a:latin typeface="Arial Narrow"/>
                <a:cs typeface="Arial Narrow"/>
              </a:rPr>
              <a:t>genijalnog</a:t>
            </a:r>
            <a:r>
              <a:rPr sz="3000" b="1" spc="-11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b="1" spc="-10" dirty="0">
                <a:solidFill>
                  <a:srgbClr val="2D384F"/>
                </a:solidFill>
                <a:latin typeface="Arial Narrow"/>
                <a:cs typeface="Arial Narrow"/>
              </a:rPr>
              <a:t>ruskog</a:t>
            </a:r>
            <a:r>
              <a:rPr sz="3000" b="1" spc="-11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b="1" spc="35" dirty="0">
                <a:solidFill>
                  <a:srgbClr val="2D384F"/>
                </a:solidFill>
                <a:latin typeface="Arial Narrow"/>
                <a:cs typeface="Arial Narrow"/>
              </a:rPr>
              <a:t>kompozitora.“</a:t>
            </a:r>
            <a:endParaRPr sz="3000">
              <a:latin typeface="Arial Narrow"/>
              <a:cs typeface="Arial Narrow"/>
            </a:endParaRPr>
          </a:p>
          <a:p>
            <a:pPr marL="12700">
              <a:lnSpc>
                <a:spcPct val="100000"/>
              </a:lnSpc>
              <a:spcBef>
                <a:spcPts val="1950"/>
              </a:spcBef>
            </a:pPr>
            <a:r>
              <a:rPr sz="3000" spc="140" dirty="0">
                <a:solidFill>
                  <a:srgbClr val="2D384F"/>
                </a:solidFill>
                <a:latin typeface="Arial Narrow"/>
                <a:cs typeface="Arial Narrow"/>
              </a:rPr>
              <a:t>Primjeri</a:t>
            </a:r>
            <a:r>
              <a:rPr sz="3000" spc="-16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60" dirty="0">
                <a:solidFill>
                  <a:srgbClr val="2D384F"/>
                </a:solidFill>
                <a:latin typeface="Arial Narrow"/>
                <a:cs typeface="Arial Narrow"/>
              </a:rPr>
              <a:t>diskursa</a:t>
            </a:r>
            <a:endParaRPr sz="3000">
              <a:latin typeface="Arial Narrow"/>
              <a:cs typeface="Arial Narrow"/>
            </a:endParaRPr>
          </a:p>
          <a:p>
            <a:pPr marL="660400" marR="5080">
              <a:lnSpc>
                <a:spcPts val="4200"/>
              </a:lnSpc>
              <a:spcBef>
                <a:spcPts val="240"/>
              </a:spcBef>
            </a:pPr>
            <a:r>
              <a:rPr sz="3000" spc="-25" dirty="0">
                <a:solidFill>
                  <a:srgbClr val="2D384F"/>
                </a:solidFill>
                <a:latin typeface="Arial Narrow"/>
                <a:cs typeface="Arial Narrow"/>
              </a:rPr>
              <a:t>O</a:t>
            </a:r>
            <a:r>
              <a:rPr sz="3000" spc="-18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90" dirty="0">
                <a:solidFill>
                  <a:srgbClr val="2D384F"/>
                </a:solidFill>
                <a:latin typeface="Arial Narrow"/>
                <a:cs typeface="Arial Narrow"/>
              </a:rPr>
              <a:t>Škvarkinovoj</a:t>
            </a:r>
            <a:r>
              <a:rPr sz="3000" spc="-17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170" dirty="0">
                <a:solidFill>
                  <a:srgbClr val="2D384F"/>
                </a:solidFill>
                <a:latin typeface="Arial Narrow"/>
                <a:cs typeface="Arial Narrow"/>
              </a:rPr>
              <a:t>komediji</a:t>
            </a:r>
            <a:r>
              <a:rPr sz="3000" spc="-18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80" dirty="0">
                <a:solidFill>
                  <a:srgbClr val="2D384F"/>
                </a:solidFill>
                <a:latin typeface="Arial Narrow"/>
                <a:cs typeface="Arial Narrow"/>
              </a:rPr>
              <a:t>Tuđe</a:t>
            </a:r>
            <a:r>
              <a:rPr sz="3000" spc="-17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145" dirty="0">
                <a:solidFill>
                  <a:srgbClr val="2D384F"/>
                </a:solidFill>
                <a:latin typeface="Arial Narrow"/>
                <a:cs typeface="Arial Narrow"/>
              </a:rPr>
              <a:t>djete</a:t>
            </a:r>
            <a:r>
              <a:rPr sz="3000" spc="-18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135" dirty="0">
                <a:solidFill>
                  <a:srgbClr val="2D384F"/>
                </a:solidFill>
                <a:latin typeface="Arial Narrow"/>
                <a:cs typeface="Arial Narrow"/>
              </a:rPr>
              <a:t>(pitanje</a:t>
            </a:r>
            <a:r>
              <a:rPr sz="3000" spc="-17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75" dirty="0">
                <a:solidFill>
                  <a:srgbClr val="2D384F"/>
                </a:solidFill>
                <a:latin typeface="Arial Narrow"/>
                <a:cs typeface="Arial Narrow"/>
              </a:rPr>
              <a:t>vanbračne</a:t>
            </a:r>
            <a:r>
              <a:rPr sz="3000" spc="-18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90" dirty="0">
                <a:solidFill>
                  <a:srgbClr val="2D384F"/>
                </a:solidFill>
                <a:latin typeface="Arial Narrow"/>
                <a:cs typeface="Arial Narrow"/>
              </a:rPr>
              <a:t>dijece</a:t>
            </a:r>
            <a:r>
              <a:rPr sz="3000" spc="-17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120" dirty="0">
                <a:solidFill>
                  <a:srgbClr val="2D384F"/>
                </a:solidFill>
                <a:latin typeface="Arial Narrow"/>
                <a:cs typeface="Arial Narrow"/>
              </a:rPr>
              <a:t>koje</a:t>
            </a:r>
            <a:r>
              <a:rPr sz="3000" spc="-18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125" dirty="0">
                <a:solidFill>
                  <a:srgbClr val="2D384F"/>
                </a:solidFill>
                <a:latin typeface="Arial Narrow"/>
                <a:cs typeface="Arial Narrow"/>
              </a:rPr>
              <a:t>je</a:t>
            </a:r>
            <a:r>
              <a:rPr sz="3000" spc="-17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95" dirty="0">
                <a:solidFill>
                  <a:srgbClr val="2D384F"/>
                </a:solidFill>
                <a:latin typeface="Arial Narrow"/>
                <a:cs typeface="Arial Narrow"/>
              </a:rPr>
              <a:t>na</a:t>
            </a:r>
            <a:r>
              <a:rPr sz="3000" spc="-18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100" dirty="0">
                <a:solidFill>
                  <a:srgbClr val="2D384F"/>
                </a:solidFill>
                <a:latin typeface="Arial Narrow"/>
                <a:cs typeface="Arial Narrow"/>
              </a:rPr>
              <a:t>Zapadu</a:t>
            </a:r>
            <a:r>
              <a:rPr sz="3000" spc="-17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114" dirty="0">
                <a:solidFill>
                  <a:srgbClr val="2D384F"/>
                </a:solidFill>
                <a:latin typeface="Arial Narrow"/>
                <a:cs typeface="Arial Narrow"/>
              </a:rPr>
              <a:t>tabu):</a:t>
            </a:r>
            <a:r>
              <a:rPr sz="3000" spc="-18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165" dirty="0">
                <a:solidFill>
                  <a:srgbClr val="2D384F"/>
                </a:solidFill>
                <a:latin typeface="Arial Narrow"/>
                <a:cs typeface="Arial Narrow"/>
              </a:rPr>
              <a:t>„Nikoje</a:t>
            </a:r>
            <a:r>
              <a:rPr sz="3000" spc="-17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150" dirty="0">
                <a:solidFill>
                  <a:srgbClr val="2D384F"/>
                </a:solidFill>
                <a:latin typeface="Arial Narrow"/>
                <a:cs typeface="Arial Narrow"/>
              </a:rPr>
              <a:t>dijete</a:t>
            </a:r>
            <a:r>
              <a:rPr sz="3000" spc="-18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110" dirty="0">
                <a:solidFill>
                  <a:srgbClr val="2D384F"/>
                </a:solidFill>
                <a:latin typeface="Arial Narrow"/>
                <a:cs typeface="Arial Narrow"/>
              </a:rPr>
              <a:t>nije </a:t>
            </a:r>
            <a:r>
              <a:rPr sz="3000" spc="155" dirty="0">
                <a:solidFill>
                  <a:srgbClr val="2D384F"/>
                </a:solidFill>
                <a:latin typeface="Arial Narrow"/>
                <a:cs typeface="Arial Narrow"/>
              </a:rPr>
              <a:t>tuđe</a:t>
            </a:r>
            <a:r>
              <a:rPr sz="3000" spc="-17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125" dirty="0">
                <a:solidFill>
                  <a:srgbClr val="2D384F"/>
                </a:solidFill>
                <a:latin typeface="Arial Narrow"/>
                <a:cs typeface="Arial Narrow"/>
              </a:rPr>
              <a:t>dijete,</a:t>
            </a:r>
            <a:r>
              <a:rPr sz="3000" spc="-17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105" dirty="0">
                <a:solidFill>
                  <a:srgbClr val="2D384F"/>
                </a:solidFill>
                <a:latin typeface="Arial Narrow"/>
                <a:cs typeface="Arial Narrow"/>
              </a:rPr>
              <a:t>pošto</a:t>
            </a:r>
            <a:r>
              <a:rPr sz="3000" spc="-17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dirty="0">
                <a:solidFill>
                  <a:srgbClr val="2D384F"/>
                </a:solidFill>
                <a:latin typeface="Arial Narrow"/>
                <a:cs typeface="Arial Narrow"/>
              </a:rPr>
              <a:t>su</a:t>
            </a:r>
            <a:r>
              <a:rPr sz="3000" spc="-17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-30" dirty="0">
                <a:solidFill>
                  <a:srgbClr val="2D384F"/>
                </a:solidFill>
                <a:latin typeface="Arial Narrow"/>
                <a:cs typeface="Arial Narrow"/>
              </a:rPr>
              <a:t>sva</a:t>
            </a:r>
            <a:r>
              <a:rPr sz="3000" spc="-17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75" dirty="0">
                <a:solidFill>
                  <a:srgbClr val="2D384F"/>
                </a:solidFill>
                <a:latin typeface="Arial Narrow"/>
                <a:cs typeface="Arial Narrow"/>
              </a:rPr>
              <a:t>djeca</a:t>
            </a:r>
            <a:r>
              <a:rPr sz="3000" spc="-17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125" dirty="0">
                <a:solidFill>
                  <a:srgbClr val="2D384F"/>
                </a:solidFill>
                <a:latin typeface="Arial Narrow"/>
                <a:cs typeface="Arial Narrow"/>
              </a:rPr>
              <a:t>jednako</a:t>
            </a:r>
            <a:r>
              <a:rPr sz="3000" spc="-17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75" dirty="0">
                <a:solidFill>
                  <a:srgbClr val="2D384F"/>
                </a:solidFill>
                <a:latin typeface="Arial Narrow"/>
                <a:cs typeface="Arial Narrow"/>
              </a:rPr>
              <a:t>djeca</a:t>
            </a:r>
            <a:r>
              <a:rPr sz="3000" spc="-17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65" dirty="0">
                <a:solidFill>
                  <a:srgbClr val="2D384F"/>
                </a:solidFill>
                <a:latin typeface="Arial Narrow"/>
                <a:cs typeface="Arial Narrow"/>
              </a:rPr>
              <a:t>Sovjetskog</a:t>
            </a:r>
            <a:r>
              <a:rPr sz="3000" spc="-17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-10" dirty="0">
                <a:solidFill>
                  <a:srgbClr val="2D384F"/>
                </a:solidFill>
                <a:latin typeface="Arial Narrow"/>
                <a:cs typeface="Arial Narrow"/>
              </a:rPr>
              <a:t>Saveza.“</a:t>
            </a:r>
            <a:endParaRPr sz="3000">
              <a:latin typeface="Arial Narrow"/>
              <a:cs typeface="Arial Narrow"/>
            </a:endParaRPr>
          </a:p>
          <a:p>
            <a:pPr marL="660400" marR="106680">
              <a:lnSpc>
                <a:spcPts val="4200"/>
              </a:lnSpc>
            </a:pPr>
            <a:r>
              <a:rPr sz="3000" spc="-25" dirty="0">
                <a:solidFill>
                  <a:srgbClr val="2D384F"/>
                </a:solidFill>
                <a:latin typeface="Arial Narrow"/>
                <a:cs typeface="Arial Narrow"/>
              </a:rPr>
              <a:t>O</a:t>
            </a:r>
            <a:r>
              <a:rPr sz="3000" spc="-11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125" dirty="0">
                <a:solidFill>
                  <a:srgbClr val="2D384F"/>
                </a:solidFill>
                <a:latin typeface="Arial Narrow"/>
                <a:cs typeface="Arial Narrow"/>
              </a:rPr>
              <a:t>Simonovljevom</a:t>
            </a:r>
            <a:r>
              <a:rPr sz="3000" spc="-11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80" dirty="0">
                <a:solidFill>
                  <a:srgbClr val="2D384F"/>
                </a:solidFill>
                <a:latin typeface="Arial Narrow"/>
                <a:cs typeface="Arial Narrow"/>
              </a:rPr>
              <a:t>Ruskom</a:t>
            </a:r>
            <a:r>
              <a:rPr sz="3000" spc="-11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145" dirty="0">
                <a:solidFill>
                  <a:srgbClr val="2D384F"/>
                </a:solidFill>
                <a:latin typeface="Arial Narrow"/>
                <a:cs typeface="Arial Narrow"/>
              </a:rPr>
              <a:t>pitanju:</a:t>
            </a:r>
            <a:r>
              <a:rPr sz="3000" spc="-11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b="1" dirty="0">
                <a:solidFill>
                  <a:srgbClr val="2D384F"/>
                </a:solidFill>
                <a:latin typeface="Arial Narrow"/>
                <a:cs typeface="Arial Narrow"/>
              </a:rPr>
              <a:t>„u</a:t>
            </a:r>
            <a:r>
              <a:rPr sz="3000" b="1" spc="-16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b="1" spc="55" dirty="0">
                <a:solidFill>
                  <a:srgbClr val="2D384F"/>
                </a:solidFill>
                <a:latin typeface="Arial Narrow"/>
                <a:cs typeface="Arial Narrow"/>
              </a:rPr>
              <a:t>nekoliko</a:t>
            </a:r>
            <a:r>
              <a:rPr sz="3000" b="1" spc="-16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b="1" spc="-40" dirty="0">
                <a:solidFill>
                  <a:srgbClr val="2D384F"/>
                </a:solidFill>
                <a:latin typeface="Arial Narrow"/>
                <a:cs typeface="Arial Narrow"/>
              </a:rPr>
              <a:t>scenskih</a:t>
            </a:r>
            <a:r>
              <a:rPr sz="3000" b="1" spc="-16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b="1" dirty="0">
                <a:solidFill>
                  <a:srgbClr val="2D384F"/>
                </a:solidFill>
                <a:latin typeface="Arial Narrow"/>
                <a:cs typeface="Arial Narrow"/>
              </a:rPr>
              <a:t>slika</a:t>
            </a:r>
            <a:r>
              <a:rPr sz="3000" b="1" spc="-16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b="1" spc="60" dirty="0">
                <a:solidFill>
                  <a:srgbClr val="2D384F"/>
                </a:solidFill>
                <a:latin typeface="Arial Narrow"/>
                <a:cs typeface="Arial Narrow"/>
              </a:rPr>
              <a:t>iza</a:t>
            </a:r>
            <a:r>
              <a:rPr sz="3000" b="1" spc="-16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b="1" dirty="0">
                <a:solidFill>
                  <a:srgbClr val="2D384F"/>
                </a:solidFill>
                <a:latin typeface="Arial Narrow"/>
                <a:cs typeface="Arial Narrow"/>
              </a:rPr>
              <a:t>američkog</a:t>
            </a:r>
            <a:r>
              <a:rPr sz="3000" b="1" spc="-16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b="1" dirty="0">
                <a:solidFill>
                  <a:srgbClr val="2D384F"/>
                </a:solidFill>
                <a:latin typeface="Arial Narrow"/>
                <a:cs typeface="Arial Narrow"/>
              </a:rPr>
              <a:t>novinarskog</a:t>
            </a:r>
            <a:r>
              <a:rPr sz="3000" b="1" spc="-16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b="1" spc="50" dirty="0">
                <a:solidFill>
                  <a:srgbClr val="2D384F"/>
                </a:solidFill>
                <a:latin typeface="Arial Narrow"/>
                <a:cs typeface="Arial Narrow"/>
              </a:rPr>
              <a:t>života</a:t>
            </a:r>
            <a:r>
              <a:rPr sz="3000" b="1" spc="-16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b="1" spc="-10" dirty="0">
                <a:solidFill>
                  <a:srgbClr val="2D384F"/>
                </a:solidFill>
                <a:latin typeface="Arial Narrow"/>
                <a:cs typeface="Arial Narrow"/>
              </a:rPr>
              <a:t>sažme, </a:t>
            </a:r>
            <a:r>
              <a:rPr sz="3000" b="1" spc="60" dirty="0">
                <a:solidFill>
                  <a:srgbClr val="2D384F"/>
                </a:solidFill>
                <a:latin typeface="Arial Narrow"/>
                <a:cs typeface="Arial Narrow"/>
              </a:rPr>
              <a:t>kondenzira</a:t>
            </a:r>
            <a:r>
              <a:rPr sz="3000" b="1" spc="-6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b="1" dirty="0">
                <a:solidFill>
                  <a:srgbClr val="2D384F"/>
                </a:solidFill>
                <a:latin typeface="Arial Narrow"/>
                <a:cs typeface="Arial Narrow"/>
              </a:rPr>
              <a:t>društveni</a:t>
            </a:r>
            <a:r>
              <a:rPr sz="3000" b="1" spc="-6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b="1" spc="-10" dirty="0">
                <a:solidFill>
                  <a:srgbClr val="2D384F"/>
                </a:solidFill>
                <a:latin typeface="Arial Narrow"/>
                <a:cs typeface="Arial Narrow"/>
              </a:rPr>
              <a:t>rascjep</a:t>
            </a:r>
            <a:r>
              <a:rPr sz="3000" b="1" spc="-6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b="1" dirty="0">
                <a:solidFill>
                  <a:srgbClr val="2D384F"/>
                </a:solidFill>
                <a:latin typeface="Arial Narrow"/>
                <a:cs typeface="Arial Narrow"/>
              </a:rPr>
              <a:t>suvremene</a:t>
            </a:r>
            <a:r>
              <a:rPr sz="3000" b="1" spc="-6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b="1" spc="55" dirty="0">
                <a:solidFill>
                  <a:srgbClr val="2D384F"/>
                </a:solidFill>
                <a:latin typeface="Arial Narrow"/>
                <a:cs typeface="Arial Narrow"/>
              </a:rPr>
              <a:t>Amerike:</a:t>
            </a:r>
            <a:r>
              <a:rPr sz="3000" b="1" spc="-6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b="1" dirty="0">
                <a:solidFill>
                  <a:srgbClr val="2D384F"/>
                </a:solidFill>
                <a:latin typeface="Arial Narrow"/>
                <a:cs typeface="Arial Narrow"/>
              </a:rPr>
              <a:t>neravnopravnu</a:t>
            </a:r>
            <a:r>
              <a:rPr sz="3000" b="1" spc="-6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b="1" dirty="0">
                <a:solidFill>
                  <a:srgbClr val="2D384F"/>
                </a:solidFill>
                <a:latin typeface="Arial Narrow"/>
                <a:cs typeface="Arial Narrow"/>
              </a:rPr>
              <a:t>borbu</a:t>
            </a:r>
            <a:r>
              <a:rPr sz="3000" b="1" spc="-6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b="1" dirty="0">
                <a:solidFill>
                  <a:srgbClr val="2D384F"/>
                </a:solidFill>
                <a:latin typeface="Arial Narrow"/>
                <a:cs typeface="Arial Narrow"/>
              </a:rPr>
              <a:t>radnog</a:t>
            </a:r>
            <a:r>
              <a:rPr sz="3000" b="1" spc="-6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b="1" spc="55" dirty="0">
                <a:solidFill>
                  <a:srgbClr val="2D384F"/>
                </a:solidFill>
                <a:latin typeface="Arial Narrow"/>
                <a:cs typeface="Arial Narrow"/>
              </a:rPr>
              <a:t>naroda</a:t>
            </a:r>
            <a:r>
              <a:rPr sz="3000" b="1" spc="-6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b="1" spc="-225" dirty="0">
                <a:solidFill>
                  <a:srgbClr val="2D384F"/>
                </a:solidFill>
                <a:latin typeface="Arial Narrow"/>
                <a:cs typeface="Arial Narrow"/>
              </a:rPr>
              <a:t>s</a:t>
            </a:r>
            <a:r>
              <a:rPr sz="3000" b="1" spc="-6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b="1" spc="75" dirty="0">
                <a:solidFill>
                  <a:srgbClr val="2D384F"/>
                </a:solidFill>
                <a:latin typeface="Arial Narrow"/>
                <a:cs typeface="Arial Narrow"/>
              </a:rPr>
              <a:t>velikim </a:t>
            </a:r>
            <a:r>
              <a:rPr sz="3000" b="1" spc="55" dirty="0">
                <a:solidFill>
                  <a:srgbClr val="2D384F"/>
                </a:solidFill>
                <a:latin typeface="Arial Narrow"/>
                <a:cs typeface="Arial Narrow"/>
              </a:rPr>
              <a:t>trustovima</a:t>
            </a:r>
            <a:r>
              <a:rPr sz="3000" b="1" spc="-21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b="1" spc="85" dirty="0">
                <a:solidFill>
                  <a:srgbClr val="2D384F"/>
                </a:solidFill>
                <a:latin typeface="Arial Narrow"/>
                <a:cs typeface="Arial Narrow"/>
              </a:rPr>
              <a:t>i</a:t>
            </a:r>
            <a:r>
              <a:rPr sz="3000" b="1" spc="-21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b="1" spc="40" dirty="0">
                <a:solidFill>
                  <a:srgbClr val="2D384F"/>
                </a:solidFill>
                <a:latin typeface="Arial Narrow"/>
                <a:cs typeface="Arial Narrow"/>
              </a:rPr>
              <a:t>monopolima.“</a:t>
            </a:r>
            <a:endParaRPr sz="3000">
              <a:latin typeface="Arial Narrow"/>
              <a:cs typeface="Arial Narrow"/>
            </a:endParaRPr>
          </a:p>
          <a:p>
            <a:pPr marL="12700">
              <a:lnSpc>
                <a:spcPct val="100000"/>
              </a:lnSpc>
              <a:spcBef>
                <a:spcPts val="1710"/>
              </a:spcBef>
            </a:pPr>
            <a:r>
              <a:rPr sz="3000" spc="85" dirty="0">
                <a:solidFill>
                  <a:srgbClr val="2D384F"/>
                </a:solidFill>
                <a:latin typeface="Arial Narrow"/>
                <a:cs typeface="Arial Narrow"/>
              </a:rPr>
              <a:t>Statistika</a:t>
            </a:r>
            <a:endParaRPr sz="3000">
              <a:latin typeface="Arial Narrow"/>
              <a:cs typeface="Arial Narrow"/>
            </a:endParaRPr>
          </a:p>
          <a:p>
            <a:pPr marL="660400">
              <a:lnSpc>
                <a:spcPct val="100000"/>
              </a:lnSpc>
              <a:spcBef>
                <a:spcPts val="600"/>
              </a:spcBef>
            </a:pPr>
            <a:r>
              <a:rPr sz="3000" dirty="0">
                <a:solidFill>
                  <a:srgbClr val="2D384F"/>
                </a:solidFill>
                <a:latin typeface="Arial Narrow"/>
                <a:cs typeface="Arial Narrow"/>
              </a:rPr>
              <a:t>Sezona</a:t>
            </a:r>
            <a:r>
              <a:rPr sz="3000" spc="-16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-25" dirty="0">
                <a:solidFill>
                  <a:srgbClr val="2D384F"/>
                </a:solidFill>
                <a:latin typeface="Arial Narrow"/>
                <a:cs typeface="Arial Narrow"/>
              </a:rPr>
              <a:t>1947.–48.:</a:t>
            </a:r>
            <a:r>
              <a:rPr sz="3000" spc="-16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175" dirty="0">
                <a:solidFill>
                  <a:srgbClr val="2D384F"/>
                </a:solidFill>
                <a:latin typeface="Arial Narrow"/>
                <a:cs typeface="Arial Narrow"/>
              </a:rPr>
              <a:t>među</a:t>
            </a:r>
            <a:r>
              <a:rPr sz="3000" spc="-16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50" dirty="0">
                <a:solidFill>
                  <a:srgbClr val="2D384F"/>
                </a:solidFill>
                <a:latin typeface="Arial Narrow"/>
                <a:cs typeface="Arial Narrow"/>
              </a:rPr>
              <a:t>88</a:t>
            </a:r>
            <a:r>
              <a:rPr sz="3000" spc="-16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120" dirty="0">
                <a:solidFill>
                  <a:srgbClr val="2D384F"/>
                </a:solidFill>
                <a:latin typeface="Arial Narrow"/>
                <a:cs typeface="Arial Narrow"/>
              </a:rPr>
              <a:t>stranih</a:t>
            </a:r>
            <a:r>
              <a:rPr sz="3000" spc="-16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135" dirty="0">
                <a:solidFill>
                  <a:srgbClr val="2D384F"/>
                </a:solidFill>
                <a:latin typeface="Arial Narrow"/>
                <a:cs typeface="Arial Narrow"/>
              </a:rPr>
              <a:t>drama</a:t>
            </a:r>
            <a:r>
              <a:rPr sz="3000" spc="-16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105" dirty="0">
                <a:solidFill>
                  <a:srgbClr val="2D384F"/>
                </a:solidFill>
                <a:latin typeface="Arial Narrow"/>
                <a:cs typeface="Arial Narrow"/>
              </a:rPr>
              <a:t>izvedenih</a:t>
            </a:r>
            <a:r>
              <a:rPr sz="3000" spc="-16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160" dirty="0">
                <a:solidFill>
                  <a:srgbClr val="2D384F"/>
                </a:solidFill>
                <a:latin typeface="Arial Narrow"/>
                <a:cs typeface="Arial Narrow"/>
              </a:rPr>
              <a:t>u</a:t>
            </a:r>
            <a:r>
              <a:rPr sz="3000" spc="-16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60" dirty="0">
                <a:solidFill>
                  <a:srgbClr val="2D384F"/>
                </a:solidFill>
                <a:latin typeface="Arial Narrow"/>
                <a:cs typeface="Arial Narrow"/>
              </a:rPr>
              <a:t>Jugoslaviji,</a:t>
            </a:r>
            <a:r>
              <a:rPr sz="3000" spc="-16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60" dirty="0">
                <a:solidFill>
                  <a:srgbClr val="2D384F"/>
                </a:solidFill>
                <a:latin typeface="Arial Narrow"/>
                <a:cs typeface="Arial Narrow"/>
              </a:rPr>
              <a:t>48</a:t>
            </a:r>
            <a:r>
              <a:rPr sz="3000" spc="-16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110" dirty="0">
                <a:solidFill>
                  <a:srgbClr val="2D384F"/>
                </a:solidFill>
                <a:latin typeface="Arial Narrow"/>
                <a:cs typeface="Arial Narrow"/>
              </a:rPr>
              <a:t>ruskih</a:t>
            </a:r>
            <a:r>
              <a:rPr sz="3000" spc="-16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90" dirty="0">
                <a:solidFill>
                  <a:srgbClr val="2D384F"/>
                </a:solidFill>
                <a:latin typeface="Arial Narrow"/>
                <a:cs typeface="Arial Narrow"/>
              </a:rPr>
              <a:t>autora.</a:t>
            </a:r>
            <a:endParaRPr sz="3000">
              <a:latin typeface="Arial Narrow"/>
              <a:cs typeface="Arial Narrow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016000" y="996778"/>
            <a:ext cx="3289935" cy="99060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6300" b="1" spc="-655" dirty="0">
                <a:solidFill>
                  <a:srgbClr val="00447B"/>
                </a:solidFill>
                <a:latin typeface="Palatino Linotype"/>
                <a:cs typeface="Palatino Linotype"/>
              </a:rPr>
              <a:t>SADRŽAJ</a:t>
            </a:r>
            <a:endParaRPr sz="6300">
              <a:latin typeface="Palatino Linotype"/>
              <a:cs typeface="Palatino Linotype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5793329" y="967770"/>
            <a:ext cx="2136140" cy="4521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b="0" spc="-165" dirty="0">
                <a:solidFill>
                  <a:srgbClr val="2D384F"/>
                </a:solidFill>
                <a:latin typeface="Arial Narrow"/>
                <a:cs typeface="Arial Narrow"/>
              </a:rPr>
              <a:t>1.</a:t>
            </a:r>
            <a:r>
              <a:rPr sz="2800" b="0" spc="-35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2800" b="0" spc="120" dirty="0">
                <a:solidFill>
                  <a:srgbClr val="2D384F"/>
                </a:solidFill>
                <a:latin typeface="Arial Narrow"/>
                <a:cs typeface="Arial Narrow"/>
              </a:rPr>
              <a:t>Metodologija</a:t>
            </a:r>
            <a:endParaRPr sz="2800">
              <a:latin typeface="Arial Narrow"/>
              <a:cs typeface="Arial Narrow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793379" y="5165088"/>
            <a:ext cx="95250" cy="95250"/>
          </a:xfrm>
          <a:prstGeom prst="rect">
            <a:avLst/>
          </a:prstGeom>
        </p:spPr>
      </p:pic>
      <p:pic>
        <p:nvPicPr>
          <p:cNvPr id="5" name="object 5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793379" y="5660388"/>
            <a:ext cx="95250" cy="95250"/>
          </a:xfrm>
          <a:prstGeom prst="rect">
            <a:avLst/>
          </a:prstGeom>
        </p:spPr>
      </p:pic>
      <p:pic>
        <p:nvPicPr>
          <p:cNvPr id="6" name="object 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793379" y="6155688"/>
            <a:ext cx="95250" cy="95250"/>
          </a:xfrm>
          <a:prstGeom prst="rect">
            <a:avLst/>
          </a:prstGeom>
        </p:spPr>
      </p:pic>
      <p:pic>
        <p:nvPicPr>
          <p:cNvPr id="7" name="object 7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793379" y="6650988"/>
            <a:ext cx="95250" cy="95250"/>
          </a:xfrm>
          <a:prstGeom prst="rect">
            <a:avLst/>
          </a:prstGeom>
        </p:spPr>
      </p:pic>
      <p:pic>
        <p:nvPicPr>
          <p:cNvPr id="8" name="object 8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793379" y="7146288"/>
            <a:ext cx="95250" cy="95250"/>
          </a:xfrm>
          <a:prstGeom prst="rect">
            <a:avLst/>
          </a:prstGeom>
        </p:spPr>
      </p:pic>
      <p:pic>
        <p:nvPicPr>
          <p:cNvPr id="9" name="object 9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793379" y="7641588"/>
            <a:ext cx="95250" cy="95250"/>
          </a:xfrm>
          <a:prstGeom prst="rect">
            <a:avLst/>
          </a:prstGeom>
        </p:spPr>
      </p:pic>
      <p:pic>
        <p:nvPicPr>
          <p:cNvPr id="10" name="object 10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793379" y="8136888"/>
            <a:ext cx="95250" cy="95250"/>
          </a:xfrm>
          <a:prstGeom prst="rect">
            <a:avLst/>
          </a:prstGeom>
        </p:spPr>
      </p:pic>
      <p:pic>
        <p:nvPicPr>
          <p:cNvPr id="11" name="object 11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793379" y="8632188"/>
            <a:ext cx="95250" cy="95250"/>
          </a:xfrm>
          <a:prstGeom prst="rect">
            <a:avLst/>
          </a:prstGeom>
        </p:spPr>
      </p:pic>
      <p:sp>
        <p:nvSpPr>
          <p:cNvPr id="12" name="object 12"/>
          <p:cNvSpPr txBox="1"/>
          <p:nvPr/>
        </p:nvSpPr>
        <p:spPr>
          <a:xfrm>
            <a:off x="5605509" y="1394452"/>
            <a:ext cx="8359775" cy="844550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8150" indent="-277495">
              <a:lnSpc>
                <a:spcPct val="100000"/>
              </a:lnSpc>
              <a:spcBef>
                <a:spcPts val="640"/>
              </a:spcBef>
              <a:buAutoNum type="arabicPeriod" startAt="2"/>
              <a:tabLst>
                <a:tab pos="438150" algn="l"/>
              </a:tabLst>
            </a:pPr>
            <a:r>
              <a:rPr sz="2800" spc="75" dirty="0">
                <a:solidFill>
                  <a:srgbClr val="2D384F"/>
                </a:solidFill>
                <a:latin typeface="Arial Narrow"/>
                <a:cs typeface="Arial Narrow"/>
              </a:rPr>
              <a:t>Ciljevi</a:t>
            </a:r>
            <a:r>
              <a:rPr sz="2800" spc="-17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2800" spc="160" dirty="0">
                <a:solidFill>
                  <a:srgbClr val="2D384F"/>
                </a:solidFill>
                <a:latin typeface="Arial Narrow"/>
                <a:cs typeface="Arial Narrow"/>
              </a:rPr>
              <a:t>i</a:t>
            </a:r>
            <a:r>
              <a:rPr sz="2800" spc="-17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2800" spc="55" dirty="0">
                <a:solidFill>
                  <a:srgbClr val="2D384F"/>
                </a:solidFill>
                <a:latin typeface="Arial Narrow"/>
                <a:cs typeface="Arial Narrow"/>
              </a:rPr>
              <a:t>istraživačka</a:t>
            </a:r>
            <a:r>
              <a:rPr sz="2800" spc="-17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2800" spc="125" dirty="0">
                <a:solidFill>
                  <a:srgbClr val="2D384F"/>
                </a:solidFill>
                <a:latin typeface="Arial Narrow"/>
                <a:cs typeface="Arial Narrow"/>
              </a:rPr>
              <a:t>pitanja</a:t>
            </a:r>
            <a:endParaRPr sz="2800">
              <a:latin typeface="Arial Narrow"/>
              <a:cs typeface="Arial Narrow"/>
            </a:endParaRPr>
          </a:p>
          <a:p>
            <a:pPr marL="151130" marR="3185795" indent="287020">
              <a:lnSpc>
                <a:spcPct val="116100"/>
              </a:lnSpc>
              <a:buAutoNum type="arabicPeriod" startAt="2"/>
              <a:tabLst>
                <a:tab pos="438150" algn="l"/>
              </a:tabLst>
            </a:pPr>
            <a:r>
              <a:rPr sz="2800" spc="60" dirty="0">
                <a:solidFill>
                  <a:srgbClr val="2D384F"/>
                </a:solidFill>
                <a:latin typeface="Arial Narrow"/>
                <a:cs typeface="Arial Narrow"/>
              </a:rPr>
              <a:t>Korpus</a:t>
            </a:r>
            <a:r>
              <a:rPr sz="2800" spc="-17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2800" spc="160" dirty="0">
                <a:solidFill>
                  <a:srgbClr val="2D384F"/>
                </a:solidFill>
                <a:latin typeface="Arial Narrow"/>
                <a:cs typeface="Arial Narrow"/>
              </a:rPr>
              <a:t>i</a:t>
            </a:r>
            <a:r>
              <a:rPr sz="2800" spc="-17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2800" spc="55" dirty="0">
                <a:solidFill>
                  <a:srgbClr val="2D384F"/>
                </a:solidFill>
                <a:latin typeface="Arial Narrow"/>
                <a:cs typeface="Arial Narrow"/>
              </a:rPr>
              <a:t>selekcija</a:t>
            </a:r>
            <a:r>
              <a:rPr sz="2800" spc="-17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2800" spc="155" dirty="0">
                <a:solidFill>
                  <a:srgbClr val="2D384F"/>
                </a:solidFill>
                <a:latin typeface="Arial Narrow"/>
                <a:cs typeface="Arial Narrow"/>
              </a:rPr>
              <a:t>primarnih</a:t>
            </a:r>
            <a:r>
              <a:rPr sz="2800" spc="-17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2800" spc="55" dirty="0">
                <a:solidFill>
                  <a:srgbClr val="2D384F"/>
                </a:solidFill>
                <a:latin typeface="Arial Narrow"/>
                <a:cs typeface="Arial Narrow"/>
              </a:rPr>
              <a:t>izvora </a:t>
            </a:r>
            <a:r>
              <a:rPr sz="2800" dirty="0">
                <a:solidFill>
                  <a:srgbClr val="2D384F"/>
                </a:solidFill>
                <a:latin typeface="Arial Narrow"/>
                <a:cs typeface="Arial Narrow"/>
              </a:rPr>
              <a:t>4.</a:t>
            </a:r>
            <a:r>
              <a:rPr sz="2800" spc="-34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2800" spc="65" dirty="0">
                <a:solidFill>
                  <a:srgbClr val="2D384F"/>
                </a:solidFill>
                <a:latin typeface="Arial Narrow"/>
                <a:cs typeface="Arial Narrow"/>
              </a:rPr>
              <a:t>Povijesni</a:t>
            </a:r>
            <a:r>
              <a:rPr sz="2800" spc="-15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2800" spc="105" dirty="0">
                <a:solidFill>
                  <a:srgbClr val="2D384F"/>
                </a:solidFill>
                <a:latin typeface="Arial Narrow"/>
                <a:cs typeface="Arial Narrow"/>
              </a:rPr>
              <a:t>okvir</a:t>
            </a:r>
            <a:r>
              <a:rPr sz="2800" spc="-14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2800" spc="-10" dirty="0">
                <a:solidFill>
                  <a:srgbClr val="2D384F"/>
                </a:solidFill>
                <a:latin typeface="Arial Narrow"/>
                <a:cs typeface="Arial Narrow"/>
              </a:rPr>
              <a:t>(1945.–1948.)</a:t>
            </a:r>
            <a:endParaRPr sz="2800">
              <a:latin typeface="Arial Narrow"/>
              <a:cs typeface="Arial Narrow"/>
            </a:endParaRPr>
          </a:p>
          <a:p>
            <a:pPr marL="438784" indent="-264795">
              <a:lnSpc>
                <a:spcPct val="100000"/>
              </a:lnSpc>
              <a:spcBef>
                <a:spcPts val="540"/>
              </a:spcBef>
              <a:buAutoNum type="arabicPeriod" startAt="5"/>
              <a:tabLst>
                <a:tab pos="438784" algn="l"/>
              </a:tabLst>
            </a:pPr>
            <a:r>
              <a:rPr sz="2800" dirty="0">
                <a:solidFill>
                  <a:srgbClr val="2D384F"/>
                </a:solidFill>
                <a:latin typeface="Arial Narrow"/>
                <a:cs typeface="Arial Narrow"/>
              </a:rPr>
              <a:t>Država</a:t>
            </a:r>
            <a:r>
              <a:rPr sz="2800" spc="-12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2800" spc="160" dirty="0">
                <a:solidFill>
                  <a:srgbClr val="2D384F"/>
                </a:solidFill>
                <a:latin typeface="Arial Narrow"/>
                <a:cs typeface="Arial Narrow"/>
              </a:rPr>
              <a:t>i</a:t>
            </a:r>
            <a:r>
              <a:rPr sz="2800" spc="-12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2800" spc="145" dirty="0">
                <a:solidFill>
                  <a:srgbClr val="2D384F"/>
                </a:solidFill>
                <a:latin typeface="Arial Narrow"/>
                <a:cs typeface="Arial Narrow"/>
              </a:rPr>
              <a:t>mediji:</a:t>
            </a:r>
            <a:r>
              <a:rPr sz="2800" spc="-12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2800" spc="55" dirty="0">
                <a:solidFill>
                  <a:srgbClr val="2D384F"/>
                </a:solidFill>
                <a:latin typeface="Arial Narrow"/>
                <a:cs typeface="Arial Narrow"/>
              </a:rPr>
              <a:t>Sovjetski</a:t>
            </a:r>
            <a:r>
              <a:rPr sz="2800" spc="-12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2800" spc="145" dirty="0">
                <a:solidFill>
                  <a:srgbClr val="2D384F"/>
                </a:solidFill>
                <a:latin typeface="Arial Narrow"/>
                <a:cs typeface="Arial Narrow"/>
              </a:rPr>
              <a:t>model</a:t>
            </a:r>
            <a:r>
              <a:rPr sz="2800" spc="-12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2800" spc="160" dirty="0">
                <a:solidFill>
                  <a:srgbClr val="2D384F"/>
                </a:solidFill>
                <a:latin typeface="Arial Narrow"/>
                <a:cs typeface="Arial Narrow"/>
              </a:rPr>
              <a:t>i</a:t>
            </a:r>
            <a:r>
              <a:rPr sz="2800" spc="-12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2800" spc="60" dirty="0">
                <a:solidFill>
                  <a:srgbClr val="2D384F"/>
                </a:solidFill>
                <a:latin typeface="Arial Narrow"/>
                <a:cs typeface="Arial Narrow"/>
              </a:rPr>
              <a:t>jugoslavenska</a:t>
            </a:r>
            <a:r>
              <a:rPr sz="2800" spc="-12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2800" spc="135" dirty="0">
                <a:solidFill>
                  <a:srgbClr val="2D384F"/>
                </a:solidFill>
                <a:latin typeface="Arial Narrow"/>
                <a:cs typeface="Arial Narrow"/>
              </a:rPr>
              <a:t>primjena</a:t>
            </a:r>
            <a:endParaRPr sz="2800">
              <a:latin typeface="Arial Narrow"/>
              <a:cs typeface="Arial Narrow"/>
            </a:endParaRPr>
          </a:p>
          <a:p>
            <a:pPr marL="438784" indent="-283210">
              <a:lnSpc>
                <a:spcPct val="100000"/>
              </a:lnSpc>
              <a:spcBef>
                <a:spcPts val="540"/>
              </a:spcBef>
              <a:buAutoNum type="arabicPeriod" startAt="5"/>
              <a:tabLst>
                <a:tab pos="438784" algn="l"/>
              </a:tabLst>
            </a:pPr>
            <a:r>
              <a:rPr sz="2800" spc="130" dirty="0">
                <a:solidFill>
                  <a:srgbClr val="2D384F"/>
                </a:solidFill>
                <a:latin typeface="Arial Narrow"/>
                <a:cs typeface="Arial Narrow"/>
              </a:rPr>
              <a:t>Agitprop</a:t>
            </a:r>
            <a:r>
              <a:rPr sz="2800" spc="-17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2800" spc="160" dirty="0">
                <a:solidFill>
                  <a:srgbClr val="2D384F"/>
                </a:solidFill>
                <a:latin typeface="Arial Narrow"/>
                <a:cs typeface="Arial Narrow"/>
              </a:rPr>
              <a:t>i</a:t>
            </a:r>
            <a:r>
              <a:rPr sz="2800" spc="-17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2800" spc="75" dirty="0">
                <a:solidFill>
                  <a:srgbClr val="2D384F"/>
                </a:solidFill>
                <a:latin typeface="Arial Narrow"/>
                <a:cs typeface="Arial Narrow"/>
              </a:rPr>
              <a:t>posljedice</a:t>
            </a:r>
            <a:r>
              <a:rPr sz="2800" spc="-17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2800" dirty="0">
                <a:solidFill>
                  <a:srgbClr val="2D384F"/>
                </a:solidFill>
                <a:latin typeface="Arial Narrow"/>
                <a:cs typeface="Arial Narrow"/>
              </a:rPr>
              <a:t>za</a:t>
            </a:r>
            <a:r>
              <a:rPr sz="2800" spc="-17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2800" spc="130" dirty="0">
                <a:solidFill>
                  <a:srgbClr val="2D384F"/>
                </a:solidFill>
                <a:latin typeface="Arial Narrow"/>
                <a:cs typeface="Arial Narrow"/>
              </a:rPr>
              <a:t>medijski</a:t>
            </a:r>
            <a:r>
              <a:rPr sz="2800" spc="-17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2800" spc="-10" dirty="0">
                <a:solidFill>
                  <a:srgbClr val="2D384F"/>
                </a:solidFill>
                <a:latin typeface="Arial Narrow"/>
                <a:cs typeface="Arial Narrow"/>
              </a:rPr>
              <a:t>sustav</a:t>
            </a:r>
            <a:endParaRPr sz="2800">
              <a:latin typeface="Arial Narrow"/>
              <a:cs typeface="Arial Narrow"/>
            </a:endParaRPr>
          </a:p>
          <a:p>
            <a:pPr marL="438784" indent="-264795">
              <a:lnSpc>
                <a:spcPct val="100000"/>
              </a:lnSpc>
              <a:spcBef>
                <a:spcPts val="540"/>
              </a:spcBef>
              <a:buAutoNum type="arabicPeriod" startAt="5"/>
              <a:tabLst>
                <a:tab pos="438784" algn="l"/>
              </a:tabLst>
            </a:pPr>
            <a:r>
              <a:rPr sz="2800" spc="65" dirty="0">
                <a:solidFill>
                  <a:srgbClr val="2D384F"/>
                </a:solidFill>
                <a:latin typeface="Arial Narrow"/>
                <a:cs typeface="Arial Narrow"/>
              </a:rPr>
              <a:t>Povijest</a:t>
            </a:r>
            <a:r>
              <a:rPr sz="2800" spc="-16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2800" spc="60" dirty="0">
                <a:solidFill>
                  <a:srgbClr val="2D384F"/>
                </a:solidFill>
                <a:latin typeface="Arial Narrow"/>
                <a:cs typeface="Arial Narrow"/>
              </a:rPr>
              <a:t>Vjesnika</a:t>
            </a:r>
            <a:endParaRPr sz="2800">
              <a:latin typeface="Arial Narrow"/>
              <a:cs typeface="Arial Narrow"/>
            </a:endParaRPr>
          </a:p>
          <a:p>
            <a:pPr marL="438784" indent="-285115">
              <a:lnSpc>
                <a:spcPct val="100000"/>
              </a:lnSpc>
              <a:spcBef>
                <a:spcPts val="540"/>
              </a:spcBef>
              <a:buAutoNum type="arabicPeriod" startAt="5"/>
              <a:tabLst>
                <a:tab pos="438784" algn="l"/>
              </a:tabLst>
            </a:pPr>
            <a:r>
              <a:rPr sz="2800" spc="80" dirty="0">
                <a:solidFill>
                  <a:srgbClr val="2D384F"/>
                </a:solidFill>
                <a:latin typeface="Arial Narrow"/>
                <a:cs typeface="Arial Narrow"/>
              </a:rPr>
              <a:t>Analiza</a:t>
            </a:r>
            <a:r>
              <a:rPr sz="2800" spc="-15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2800" spc="40" dirty="0">
                <a:solidFill>
                  <a:srgbClr val="2D384F"/>
                </a:solidFill>
                <a:latin typeface="Arial Narrow"/>
                <a:cs typeface="Arial Narrow"/>
              </a:rPr>
              <a:t>sadržaja</a:t>
            </a:r>
            <a:endParaRPr sz="2800">
              <a:latin typeface="Arial Narrow"/>
              <a:cs typeface="Arial Narrow"/>
            </a:endParaRPr>
          </a:p>
          <a:p>
            <a:pPr marL="439420" marR="2247900">
              <a:lnSpc>
                <a:spcPct val="116100"/>
              </a:lnSpc>
            </a:pPr>
            <a:r>
              <a:rPr sz="2800" spc="120" dirty="0">
                <a:solidFill>
                  <a:srgbClr val="2D384F"/>
                </a:solidFill>
                <a:latin typeface="Arial Narrow"/>
                <a:cs typeface="Arial Narrow"/>
              </a:rPr>
              <a:t>Kultura</a:t>
            </a:r>
            <a:r>
              <a:rPr sz="2800" spc="-16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2800" spc="160" dirty="0">
                <a:solidFill>
                  <a:srgbClr val="2D384F"/>
                </a:solidFill>
                <a:latin typeface="Arial Narrow"/>
                <a:cs typeface="Arial Narrow"/>
              </a:rPr>
              <a:t>i</a:t>
            </a:r>
            <a:r>
              <a:rPr sz="2800" spc="-16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2800" spc="135" dirty="0">
                <a:solidFill>
                  <a:srgbClr val="2D384F"/>
                </a:solidFill>
                <a:latin typeface="Arial Narrow"/>
                <a:cs typeface="Arial Narrow"/>
              </a:rPr>
              <a:t>politika</a:t>
            </a:r>
            <a:r>
              <a:rPr sz="2800" spc="-16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2800" spc="150" dirty="0">
                <a:solidFill>
                  <a:srgbClr val="2D384F"/>
                </a:solidFill>
                <a:latin typeface="Arial Narrow"/>
                <a:cs typeface="Arial Narrow"/>
              </a:rPr>
              <a:t>u</a:t>
            </a:r>
            <a:r>
              <a:rPr sz="2800" spc="-16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2800" spc="105" dirty="0">
                <a:solidFill>
                  <a:srgbClr val="2D384F"/>
                </a:solidFill>
                <a:latin typeface="Arial Narrow"/>
                <a:cs typeface="Arial Narrow"/>
              </a:rPr>
              <a:t>povijesnom</a:t>
            </a:r>
            <a:r>
              <a:rPr sz="2800" spc="-16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2800" spc="105" dirty="0">
                <a:solidFill>
                  <a:srgbClr val="2D384F"/>
                </a:solidFill>
                <a:latin typeface="Arial Narrow"/>
                <a:cs typeface="Arial Narrow"/>
              </a:rPr>
              <a:t>kontekstu </a:t>
            </a:r>
            <a:r>
              <a:rPr sz="2800" spc="125" dirty="0">
                <a:solidFill>
                  <a:srgbClr val="2D384F"/>
                </a:solidFill>
                <a:latin typeface="Arial Narrow"/>
                <a:cs typeface="Arial Narrow"/>
              </a:rPr>
              <a:t>Kulturna</a:t>
            </a:r>
            <a:r>
              <a:rPr sz="2800" spc="-16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2800" spc="90" dirty="0">
                <a:solidFill>
                  <a:srgbClr val="2D384F"/>
                </a:solidFill>
                <a:latin typeface="Arial Narrow"/>
                <a:cs typeface="Arial Narrow"/>
              </a:rPr>
              <a:t>suradnja</a:t>
            </a:r>
            <a:r>
              <a:rPr sz="2800" spc="-16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2800" spc="45" dirty="0">
                <a:solidFill>
                  <a:srgbClr val="2D384F"/>
                </a:solidFill>
                <a:latin typeface="Arial Narrow"/>
                <a:cs typeface="Arial Narrow"/>
              </a:rPr>
              <a:t>Jugoslavije</a:t>
            </a:r>
            <a:r>
              <a:rPr sz="2800" spc="-16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2800" spc="160" dirty="0">
                <a:solidFill>
                  <a:srgbClr val="2D384F"/>
                </a:solidFill>
                <a:latin typeface="Arial Narrow"/>
                <a:cs typeface="Arial Narrow"/>
              </a:rPr>
              <a:t>i</a:t>
            </a:r>
            <a:r>
              <a:rPr sz="2800" spc="-16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2800" spc="-155" dirty="0">
                <a:solidFill>
                  <a:srgbClr val="2D384F"/>
                </a:solidFill>
                <a:latin typeface="Arial Narrow"/>
                <a:cs typeface="Arial Narrow"/>
              </a:rPr>
              <a:t>SSSR-</a:t>
            </a:r>
            <a:r>
              <a:rPr sz="2800" spc="-50" dirty="0">
                <a:solidFill>
                  <a:srgbClr val="2D384F"/>
                </a:solidFill>
                <a:latin typeface="Arial Narrow"/>
                <a:cs typeface="Arial Narrow"/>
              </a:rPr>
              <a:t>a </a:t>
            </a:r>
            <a:r>
              <a:rPr sz="2800" spc="114" dirty="0">
                <a:solidFill>
                  <a:srgbClr val="2D384F"/>
                </a:solidFill>
                <a:latin typeface="Arial Narrow"/>
                <a:cs typeface="Arial Narrow"/>
              </a:rPr>
              <a:t>Film</a:t>
            </a:r>
            <a:r>
              <a:rPr sz="2800" spc="-18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2800" spc="50" dirty="0">
                <a:solidFill>
                  <a:srgbClr val="2D384F"/>
                </a:solidFill>
                <a:latin typeface="Arial Narrow"/>
                <a:cs typeface="Arial Narrow"/>
              </a:rPr>
              <a:t>–</a:t>
            </a:r>
            <a:r>
              <a:rPr sz="2800" spc="-17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2800" spc="90" dirty="0">
                <a:solidFill>
                  <a:srgbClr val="2D384F"/>
                </a:solidFill>
                <a:latin typeface="Arial Narrow"/>
                <a:cs typeface="Arial Narrow"/>
              </a:rPr>
              <a:t>propaganda</a:t>
            </a:r>
            <a:r>
              <a:rPr sz="2800" spc="-17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2800" spc="85" dirty="0">
                <a:solidFill>
                  <a:srgbClr val="2D384F"/>
                </a:solidFill>
                <a:latin typeface="Arial Narrow"/>
                <a:cs typeface="Arial Narrow"/>
              </a:rPr>
              <a:t>na</a:t>
            </a:r>
            <a:r>
              <a:rPr sz="2800" spc="-17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2800" spc="125" dirty="0">
                <a:solidFill>
                  <a:srgbClr val="2D384F"/>
                </a:solidFill>
                <a:latin typeface="Arial Narrow"/>
                <a:cs typeface="Arial Narrow"/>
              </a:rPr>
              <a:t>velikom</a:t>
            </a:r>
            <a:r>
              <a:rPr sz="2800" spc="-17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2800" spc="135" dirty="0">
                <a:solidFill>
                  <a:srgbClr val="2D384F"/>
                </a:solidFill>
                <a:latin typeface="Arial Narrow"/>
                <a:cs typeface="Arial Narrow"/>
              </a:rPr>
              <a:t>platnu</a:t>
            </a:r>
            <a:endParaRPr sz="2800">
              <a:latin typeface="Arial Narrow"/>
              <a:cs typeface="Arial Narrow"/>
            </a:endParaRPr>
          </a:p>
          <a:p>
            <a:pPr marL="439420" marR="1969770">
              <a:lnSpc>
                <a:spcPct val="116100"/>
              </a:lnSpc>
            </a:pPr>
            <a:r>
              <a:rPr sz="2800" spc="50" dirty="0">
                <a:solidFill>
                  <a:srgbClr val="2D384F"/>
                </a:solidFill>
                <a:latin typeface="Arial Narrow"/>
                <a:cs typeface="Arial Narrow"/>
              </a:rPr>
              <a:t>Kazalište</a:t>
            </a:r>
            <a:r>
              <a:rPr sz="2800" spc="-16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2800" spc="50" dirty="0">
                <a:solidFill>
                  <a:srgbClr val="2D384F"/>
                </a:solidFill>
                <a:latin typeface="Arial Narrow"/>
                <a:cs typeface="Arial Narrow"/>
              </a:rPr>
              <a:t>–</a:t>
            </a:r>
            <a:r>
              <a:rPr sz="2800" spc="-16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2800" spc="145" dirty="0">
                <a:solidFill>
                  <a:srgbClr val="2D384F"/>
                </a:solidFill>
                <a:latin typeface="Arial Narrow"/>
                <a:cs typeface="Arial Narrow"/>
              </a:rPr>
              <a:t>umjetnost</a:t>
            </a:r>
            <a:r>
              <a:rPr sz="2800" spc="-15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2800" spc="114" dirty="0">
                <a:solidFill>
                  <a:srgbClr val="2D384F"/>
                </a:solidFill>
                <a:latin typeface="Arial Narrow"/>
                <a:cs typeface="Arial Narrow"/>
              </a:rPr>
              <a:t>političkog</a:t>
            </a:r>
            <a:r>
              <a:rPr sz="2800" spc="-16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2800" spc="80" dirty="0">
                <a:solidFill>
                  <a:srgbClr val="2D384F"/>
                </a:solidFill>
                <a:latin typeface="Arial Narrow"/>
                <a:cs typeface="Arial Narrow"/>
              </a:rPr>
              <a:t>repertoara </a:t>
            </a:r>
            <a:r>
              <a:rPr sz="2800" dirty="0">
                <a:solidFill>
                  <a:srgbClr val="2D384F"/>
                </a:solidFill>
                <a:latin typeface="Arial Narrow"/>
                <a:cs typeface="Arial Narrow"/>
              </a:rPr>
              <a:t>Glazba</a:t>
            </a:r>
            <a:r>
              <a:rPr sz="2800" spc="-13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2800" spc="50" dirty="0">
                <a:solidFill>
                  <a:srgbClr val="2D384F"/>
                </a:solidFill>
                <a:latin typeface="Arial Narrow"/>
                <a:cs typeface="Arial Narrow"/>
              </a:rPr>
              <a:t>–</a:t>
            </a:r>
            <a:r>
              <a:rPr sz="2800" spc="-12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2800" spc="150" dirty="0">
                <a:solidFill>
                  <a:srgbClr val="2D384F"/>
                </a:solidFill>
                <a:latin typeface="Arial Narrow"/>
                <a:cs typeface="Arial Narrow"/>
              </a:rPr>
              <a:t>u</a:t>
            </a:r>
            <a:r>
              <a:rPr sz="2800" spc="-12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2800" spc="204" dirty="0">
                <a:solidFill>
                  <a:srgbClr val="2D384F"/>
                </a:solidFill>
                <a:latin typeface="Arial Narrow"/>
                <a:cs typeface="Arial Narrow"/>
              </a:rPr>
              <a:t>ritmu</a:t>
            </a:r>
            <a:r>
              <a:rPr sz="2800" spc="-12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2800" spc="100" dirty="0">
                <a:solidFill>
                  <a:srgbClr val="2D384F"/>
                </a:solidFill>
                <a:latin typeface="Arial Narrow"/>
                <a:cs typeface="Arial Narrow"/>
              </a:rPr>
              <a:t>ideologije</a:t>
            </a:r>
            <a:endParaRPr sz="2800">
              <a:latin typeface="Arial Narrow"/>
              <a:cs typeface="Arial Narrow"/>
            </a:endParaRPr>
          </a:p>
          <a:p>
            <a:pPr marL="439420" marR="1682114">
              <a:lnSpc>
                <a:spcPct val="116100"/>
              </a:lnSpc>
            </a:pPr>
            <a:r>
              <a:rPr sz="2800" spc="60" dirty="0">
                <a:solidFill>
                  <a:srgbClr val="2D384F"/>
                </a:solidFill>
                <a:latin typeface="Arial Narrow"/>
                <a:cs typeface="Arial Narrow"/>
              </a:rPr>
              <a:t>Likovna</a:t>
            </a:r>
            <a:r>
              <a:rPr sz="2800" spc="-17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2800" spc="145" dirty="0">
                <a:solidFill>
                  <a:srgbClr val="2D384F"/>
                </a:solidFill>
                <a:latin typeface="Arial Narrow"/>
                <a:cs typeface="Arial Narrow"/>
              </a:rPr>
              <a:t>umjetnost</a:t>
            </a:r>
            <a:r>
              <a:rPr sz="2800" spc="-16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2800" spc="160" dirty="0">
                <a:solidFill>
                  <a:srgbClr val="2D384F"/>
                </a:solidFill>
                <a:latin typeface="Arial Narrow"/>
                <a:cs typeface="Arial Narrow"/>
              </a:rPr>
              <a:t>i</a:t>
            </a:r>
            <a:r>
              <a:rPr sz="2800" spc="-16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2800" spc="80" dirty="0">
                <a:solidFill>
                  <a:srgbClr val="2D384F"/>
                </a:solidFill>
                <a:latin typeface="Arial Narrow"/>
                <a:cs typeface="Arial Narrow"/>
              </a:rPr>
              <a:t>izložbe</a:t>
            </a:r>
            <a:r>
              <a:rPr sz="2800" spc="-16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2800" spc="50" dirty="0">
                <a:solidFill>
                  <a:srgbClr val="2D384F"/>
                </a:solidFill>
                <a:latin typeface="Arial Narrow"/>
                <a:cs typeface="Arial Narrow"/>
              </a:rPr>
              <a:t>–</a:t>
            </a:r>
            <a:r>
              <a:rPr sz="2800" spc="-17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2800" spc="75" dirty="0">
                <a:solidFill>
                  <a:srgbClr val="2D384F"/>
                </a:solidFill>
                <a:latin typeface="Arial Narrow"/>
                <a:cs typeface="Arial Narrow"/>
              </a:rPr>
              <a:t>kustosi</a:t>
            </a:r>
            <a:r>
              <a:rPr sz="2800" spc="-16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2800" spc="100" dirty="0">
                <a:solidFill>
                  <a:srgbClr val="2D384F"/>
                </a:solidFill>
                <a:latin typeface="Arial Narrow"/>
                <a:cs typeface="Arial Narrow"/>
              </a:rPr>
              <a:t>pobjede </a:t>
            </a:r>
            <a:r>
              <a:rPr sz="2800" spc="80" dirty="0">
                <a:solidFill>
                  <a:srgbClr val="2D384F"/>
                </a:solidFill>
                <a:latin typeface="Arial Narrow"/>
                <a:cs typeface="Arial Narrow"/>
              </a:rPr>
              <a:t>Književnost</a:t>
            </a:r>
            <a:r>
              <a:rPr sz="2800" spc="-16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2800" spc="50" dirty="0">
                <a:solidFill>
                  <a:srgbClr val="2D384F"/>
                </a:solidFill>
                <a:latin typeface="Arial Narrow"/>
                <a:cs typeface="Arial Narrow"/>
              </a:rPr>
              <a:t>–</a:t>
            </a:r>
            <a:r>
              <a:rPr sz="2800" spc="-16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2800" spc="80" dirty="0">
                <a:solidFill>
                  <a:srgbClr val="2D384F"/>
                </a:solidFill>
                <a:latin typeface="Arial Narrow"/>
                <a:cs typeface="Arial Narrow"/>
              </a:rPr>
              <a:t>iz</a:t>
            </a:r>
            <a:r>
              <a:rPr sz="2800" spc="-16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2800" spc="70" dirty="0">
                <a:solidFill>
                  <a:srgbClr val="2D384F"/>
                </a:solidFill>
                <a:latin typeface="Arial Narrow"/>
                <a:cs typeface="Arial Narrow"/>
              </a:rPr>
              <a:t>pera</a:t>
            </a:r>
            <a:r>
              <a:rPr sz="2800" spc="-16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2800" spc="75" dirty="0">
                <a:solidFill>
                  <a:srgbClr val="2D384F"/>
                </a:solidFill>
                <a:latin typeface="Arial Narrow"/>
                <a:cs typeface="Arial Narrow"/>
              </a:rPr>
              <a:t>revolucije</a:t>
            </a:r>
            <a:endParaRPr sz="2800">
              <a:latin typeface="Arial Narrow"/>
              <a:cs typeface="Arial Narrow"/>
            </a:endParaRPr>
          </a:p>
          <a:p>
            <a:pPr marL="155575" marR="5711825" indent="283845">
              <a:lnSpc>
                <a:spcPct val="116100"/>
              </a:lnSpc>
            </a:pPr>
            <a:r>
              <a:rPr sz="2800" spc="100" dirty="0">
                <a:solidFill>
                  <a:srgbClr val="2D384F"/>
                </a:solidFill>
                <a:latin typeface="Arial Narrow"/>
                <a:cs typeface="Arial Narrow"/>
              </a:rPr>
              <a:t>Vijesti</a:t>
            </a:r>
            <a:r>
              <a:rPr sz="2800" spc="-15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2800" spc="80" dirty="0">
                <a:solidFill>
                  <a:srgbClr val="2D384F"/>
                </a:solidFill>
                <a:latin typeface="Arial Narrow"/>
                <a:cs typeface="Arial Narrow"/>
              </a:rPr>
              <a:t>iz</a:t>
            </a:r>
            <a:r>
              <a:rPr sz="2800" spc="-15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2800" spc="-155" dirty="0">
                <a:solidFill>
                  <a:srgbClr val="2D384F"/>
                </a:solidFill>
                <a:latin typeface="Arial Narrow"/>
                <a:cs typeface="Arial Narrow"/>
              </a:rPr>
              <a:t>SSSR-</a:t>
            </a:r>
            <a:r>
              <a:rPr sz="2800" spc="-50" dirty="0">
                <a:solidFill>
                  <a:srgbClr val="2D384F"/>
                </a:solidFill>
                <a:latin typeface="Arial Narrow"/>
                <a:cs typeface="Arial Narrow"/>
              </a:rPr>
              <a:t>a </a:t>
            </a:r>
            <a:r>
              <a:rPr sz="2800" dirty="0">
                <a:solidFill>
                  <a:srgbClr val="2D384F"/>
                </a:solidFill>
                <a:latin typeface="Arial Narrow"/>
                <a:cs typeface="Arial Narrow"/>
              </a:rPr>
              <a:t>9.</a:t>
            </a:r>
            <a:r>
              <a:rPr sz="2800" spc="-32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2800" spc="75" dirty="0">
                <a:solidFill>
                  <a:srgbClr val="2D384F"/>
                </a:solidFill>
                <a:latin typeface="Arial Narrow"/>
                <a:cs typeface="Arial Narrow"/>
              </a:rPr>
              <a:t>Zaključak</a:t>
            </a:r>
            <a:endParaRPr sz="2800">
              <a:latin typeface="Arial Narrow"/>
              <a:cs typeface="Arial Narrow"/>
            </a:endParaRPr>
          </a:p>
          <a:p>
            <a:pPr marL="12700">
              <a:lnSpc>
                <a:spcPct val="100000"/>
              </a:lnSpc>
              <a:spcBef>
                <a:spcPts val="535"/>
              </a:spcBef>
            </a:pPr>
            <a:r>
              <a:rPr sz="2800" spc="-50" dirty="0">
                <a:solidFill>
                  <a:srgbClr val="2D384F"/>
                </a:solidFill>
                <a:latin typeface="Arial Narrow"/>
                <a:cs typeface="Arial Narrow"/>
              </a:rPr>
              <a:t>10.</a:t>
            </a:r>
            <a:r>
              <a:rPr sz="2800" spc="-34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2800" spc="105" dirty="0">
                <a:solidFill>
                  <a:srgbClr val="2D384F"/>
                </a:solidFill>
                <a:latin typeface="Arial Narrow"/>
                <a:cs typeface="Arial Narrow"/>
              </a:rPr>
              <a:t>Bibliografija</a:t>
            </a:r>
            <a:endParaRPr sz="2800">
              <a:latin typeface="Arial Narrow"/>
              <a:cs typeface="Arial Narrow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pc="-785" dirty="0"/>
              <a:t>U</a:t>
            </a:r>
            <a:r>
              <a:rPr spc="-65" dirty="0"/>
              <a:t> </a:t>
            </a:r>
            <a:r>
              <a:rPr spc="-660" dirty="0"/>
              <a:t>RITMU</a:t>
            </a:r>
            <a:r>
              <a:rPr spc="-60" dirty="0"/>
              <a:t> </a:t>
            </a:r>
            <a:r>
              <a:rPr spc="-525" dirty="0"/>
              <a:t>IDEOLOGIJE</a:t>
            </a:r>
            <a:r>
              <a:rPr spc="-65" dirty="0"/>
              <a:t> </a:t>
            </a:r>
            <a:r>
              <a:rPr dirty="0"/>
              <a:t>–</a:t>
            </a:r>
            <a:r>
              <a:rPr spc="-60" dirty="0"/>
              <a:t> </a:t>
            </a:r>
            <a:r>
              <a:rPr spc="-600" dirty="0"/>
              <a:t>GLAZBA</a:t>
            </a: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409700" y="3314699"/>
            <a:ext cx="104775" cy="104775"/>
          </a:xfrm>
          <a:prstGeom prst="rect">
            <a:avLst/>
          </a:prstGeom>
        </p:spPr>
      </p:pic>
      <p:pic>
        <p:nvPicPr>
          <p:cNvPr id="4" name="object 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409700" y="4381499"/>
            <a:ext cx="104775" cy="104775"/>
          </a:xfrm>
          <a:prstGeom prst="rect">
            <a:avLst/>
          </a:prstGeom>
        </p:spPr>
      </p:pic>
      <p:pic>
        <p:nvPicPr>
          <p:cNvPr id="5" name="object 5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409700" y="4914899"/>
            <a:ext cx="104775" cy="104775"/>
          </a:xfrm>
          <a:prstGeom prst="rect">
            <a:avLst/>
          </a:prstGeom>
        </p:spPr>
      </p:pic>
      <p:pic>
        <p:nvPicPr>
          <p:cNvPr id="6" name="object 6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409700" y="6153149"/>
            <a:ext cx="104775" cy="104775"/>
          </a:xfrm>
          <a:prstGeom prst="rect">
            <a:avLst/>
          </a:prstGeom>
        </p:spPr>
      </p:pic>
      <p:pic>
        <p:nvPicPr>
          <p:cNvPr id="7" name="object 7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409700" y="7219950"/>
            <a:ext cx="104775" cy="104775"/>
          </a:xfrm>
          <a:prstGeom prst="rect">
            <a:avLst/>
          </a:prstGeom>
        </p:spPr>
      </p:pic>
      <p:pic>
        <p:nvPicPr>
          <p:cNvPr id="8" name="object 8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409700" y="8458200"/>
            <a:ext cx="104775" cy="104775"/>
          </a:xfrm>
          <a:prstGeom prst="rect">
            <a:avLst/>
          </a:prstGeom>
        </p:spPr>
      </p:pic>
      <p:sp>
        <p:nvSpPr>
          <p:cNvPr id="9" name="object 9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889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700"/>
              </a:spcBef>
            </a:pPr>
            <a:r>
              <a:rPr spc="65" dirty="0"/>
              <a:t>Prvi</a:t>
            </a:r>
            <a:r>
              <a:rPr spc="-180" dirty="0"/>
              <a:t> </a:t>
            </a:r>
            <a:r>
              <a:rPr spc="114" dirty="0"/>
              <a:t>koncerti</a:t>
            </a:r>
            <a:r>
              <a:rPr spc="-175" dirty="0"/>
              <a:t> </a:t>
            </a:r>
            <a:r>
              <a:rPr spc="175" dirty="0"/>
              <a:t>i</a:t>
            </a:r>
            <a:r>
              <a:rPr spc="-175" dirty="0"/>
              <a:t> </a:t>
            </a:r>
            <a:r>
              <a:rPr spc="110" dirty="0"/>
              <a:t>vijesti</a:t>
            </a:r>
            <a:r>
              <a:rPr spc="-175" dirty="0"/>
              <a:t> </a:t>
            </a:r>
            <a:r>
              <a:rPr spc="-10" dirty="0"/>
              <a:t>(1945.)</a:t>
            </a:r>
          </a:p>
          <a:p>
            <a:pPr marL="660400" marR="436880">
              <a:lnSpc>
                <a:spcPts val="4200"/>
              </a:lnSpc>
              <a:spcBef>
                <a:spcPts val="240"/>
              </a:spcBef>
            </a:pPr>
            <a:r>
              <a:rPr spc="120" dirty="0"/>
              <a:t>Vokalni</a:t>
            </a:r>
            <a:r>
              <a:rPr spc="-165" dirty="0"/>
              <a:t> </a:t>
            </a:r>
            <a:r>
              <a:rPr spc="105" dirty="0"/>
              <a:t>koncert</a:t>
            </a:r>
            <a:r>
              <a:rPr spc="-165" dirty="0"/>
              <a:t> </a:t>
            </a:r>
            <a:r>
              <a:rPr spc="50" dirty="0"/>
              <a:t>I.</a:t>
            </a:r>
            <a:r>
              <a:rPr spc="-160" dirty="0"/>
              <a:t> </a:t>
            </a:r>
            <a:r>
              <a:rPr spc="70" dirty="0"/>
              <a:t>jugoslavenske</a:t>
            </a:r>
            <a:r>
              <a:rPr spc="-165" dirty="0"/>
              <a:t> </a:t>
            </a:r>
            <a:r>
              <a:rPr spc="130" dirty="0"/>
              <a:t>armije:</a:t>
            </a:r>
            <a:r>
              <a:rPr spc="-160" dirty="0"/>
              <a:t> </a:t>
            </a:r>
            <a:r>
              <a:rPr b="1" dirty="0">
                <a:latin typeface="Arial Narrow"/>
                <a:cs typeface="Arial Narrow"/>
              </a:rPr>
              <a:t>„Uz</a:t>
            </a:r>
            <a:r>
              <a:rPr b="1" spc="-210" dirty="0">
                <a:latin typeface="Arial Narrow"/>
                <a:cs typeface="Arial Narrow"/>
              </a:rPr>
              <a:t> </a:t>
            </a:r>
            <a:r>
              <a:rPr b="1" spc="45" dirty="0">
                <a:latin typeface="Arial Narrow"/>
                <a:cs typeface="Arial Narrow"/>
              </a:rPr>
              <a:t>borbene</a:t>
            </a:r>
            <a:r>
              <a:rPr b="1" spc="-210" dirty="0">
                <a:latin typeface="Arial Narrow"/>
                <a:cs typeface="Arial Narrow"/>
              </a:rPr>
              <a:t> </a:t>
            </a:r>
            <a:r>
              <a:rPr b="1" spc="80" dirty="0">
                <a:latin typeface="Arial Narrow"/>
                <a:cs typeface="Arial Narrow"/>
              </a:rPr>
              <a:t>zadatke</a:t>
            </a:r>
            <a:r>
              <a:rPr b="1" spc="-210" dirty="0">
                <a:latin typeface="Arial Narrow"/>
                <a:cs typeface="Arial Narrow"/>
              </a:rPr>
              <a:t> </a:t>
            </a:r>
            <a:r>
              <a:rPr b="1" spc="-20" dirty="0">
                <a:latin typeface="Arial Narrow"/>
                <a:cs typeface="Arial Narrow"/>
              </a:rPr>
              <a:t>osnovni</a:t>
            </a:r>
            <a:r>
              <a:rPr b="1" spc="-210" dirty="0">
                <a:latin typeface="Arial Narrow"/>
                <a:cs typeface="Arial Narrow"/>
              </a:rPr>
              <a:t> </a:t>
            </a:r>
            <a:r>
              <a:rPr b="1" spc="100" dirty="0">
                <a:latin typeface="Arial Narrow"/>
                <a:cs typeface="Arial Narrow"/>
              </a:rPr>
              <a:t>je</a:t>
            </a:r>
            <a:r>
              <a:rPr b="1" spc="-210" dirty="0">
                <a:latin typeface="Arial Narrow"/>
                <a:cs typeface="Arial Narrow"/>
              </a:rPr>
              <a:t> </a:t>
            </a:r>
            <a:r>
              <a:rPr b="1" spc="85" dirty="0">
                <a:latin typeface="Arial Narrow"/>
                <a:cs typeface="Arial Narrow"/>
              </a:rPr>
              <a:t>zadatak</a:t>
            </a:r>
            <a:r>
              <a:rPr b="1" spc="-210" dirty="0">
                <a:latin typeface="Arial Narrow"/>
                <a:cs typeface="Arial Narrow"/>
              </a:rPr>
              <a:t> </a:t>
            </a:r>
            <a:r>
              <a:rPr b="1" spc="-25" dirty="0">
                <a:latin typeface="Arial Narrow"/>
                <a:cs typeface="Arial Narrow"/>
              </a:rPr>
              <a:t>svakog</a:t>
            </a:r>
            <a:r>
              <a:rPr b="1" spc="-210" dirty="0">
                <a:latin typeface="Arial Narrow"/>
                <a:cs typeface="Arial Narrow"/>
              </a:rPr>
              <a:t> </a:t>
            </a:r>
            <a:r>
              <a:rPr b="1" spc="-10" dirty="0">
                <a:latin typeface="Arial Narrow"/>
                <a:cs typeface="Arial Narrow"/>
              </a:rPr>
              <a:t>borca</a:t>
            </a:r>
            <a:r>
              <a:rPr b="1" spc="-210" dirty="0">
                <a:latin typeface="Arial Narrow"/>
                <a:cs typeface="Arial Narrow"/>
              </a:rPr>
              <a:t> </a:t>
            </a:r>
            <a:r>
              <a:rPr b="1" spc="70" dirty="0">
                <a:latin typeface="Arial Narrow"/>
                <a:cs typeface="Arial Narrow"/>
              </a:rPr>
              <a:t>rad</a:t>
            </a:r>
            <a:r>
              <a:rPr b="1" spc="-210" dirty="0">
                <a:latin typeface="Arial Narrow"/>
                <a:cs typeface="Arial Narrow"/>
              </a:rPr>
              <a:t> </a:t>
            </a:r>
            <a:r>
              <a:rPr b="1" spc="45" dirty="0">
                <a:latin typeface="Arial Narrow"/>
                <a:cs typeface="Arial Narrow"/>
              </a:rPr>
              <a:t>na </a:t>
            </a:r>
            <a:r>
              <a:rPr b="1" spc="90" dirty="0">
                <a:latin typeface="Arial Narrow"/>
                <a:cs typeface="Arial Narrow"/>
              </a:rPr>
              <a:t>kulturnom</a:t>
            </a:r>
            <a:r>
              <a:rPr b="1" spc="-200" dirty="0">
                <a:latin typeface="Arial Narrow"/>
                <a:cs typeface="Arial Narrow"/>
              </a:rPr>
              <a:t> </a:t>
            </a:r>
            <a:r>
              <a:rPr b="1" spc="40" dirty="0">
                <a:latin typeface="Arial Narrow"/>
                <a:cs typeface="Arial Narrow"/>
              </a:rPr>
              <a:t>izdizanju.“</a:t>
            </a:r>
          </a:p>
          <a:p>
            <a:pPr marL="660400" marR="3859529">
              <a:lnSpc>
                <a:spcPts val="4200"/>
              </a:lnSpc>
            </a:pPr>
            <a:r>
              <a:rPr spc="60" dirty="0"/>
              <a:t>Zagrebačka</a:t>
            </a:r>
            <a:r>
              <a:rPr spc="-180" dirty="0"/>
              <a:t> </a:t>
            </a:r>
            <a:r>
              <a:rPr spc="114" dirty="0"/>
              <a:t>brigada</a:t>
            </a:r>
            <a:r>
              <a:rPr spc="-180" dirty="0"/>
              <a:t> </a:t>
            </a:r>
            <a:r>
              <a:rPr spc="95" dirty="0"/>
              <a:t>na</a:t>
            </a:r>
            <a:r>
              <a:rPr spc="-180" dirty="0"/>
              <a:t> </a:t>
            </a:r>
            <a:r>
              <a:rPr spc="90" dirty="0"/>
              <a:t>Zrinjevcu:</a:t>
            </a:r>
            <a:r>
              <a:rPr spc="-180" dirty="0"/>
              <a:t> </a:t>
            </a:r>
            <a:r>
              <a:rPr spc="110" dirty="0"/>
              <a:t>„Uz</a:t>
            </a:r>
            <a:r>
              <a:rPr spc="-180" dirty="0"/>
              <a:t> </a:t>
            </a:r>
            <a:r>
              <a:rPr spc="105" dirty="0"/>
              <a:t>Tita</a:t>
            </a:r>
            <a:r>
              <a:rPr spc="-180" dirty="0"/>
              <a:t> </a:t>
            </a:r>
            <a:r>
              <a:rPr spc="175" dirty="0"/>
              <a:t>i</a:t>
            </a:r>
            <a:r>
              <a:rPr spc="-180" dirty="0"/>
              <a:t> </a:t>
            </a:r>
            <a:r>
              <a:rPr spc="100" dirty="0"/>
              <a:t>Staljina“</a:t>
            </a:r>
            <a:r>
              <a:rPr spc="-180" dirty="0"/>
              <a:t> </a:t>
            </a:r>
            <a:r>
              <a:rPr spc="170" dirty="0"/>
              <a:t>među</a:t>
            </a:r>
            <a:r>
              <a:rPr spc="-180" dirty="0"/>
              <a:t> </a:t>
            </a:r>
            <a:r>
              <a:rPr spc="65" dirty="0"/>
              <a:t>koračnicama. </a:t>
            </a:r>
            <a:r>
              <a:rPr spc="85" dirty="0"/>
              <a:t>Radijski</a:t>
            </a:r>
            <a:r>
              <a:rPr spc="-180" dirty="0"/>
              <a:t> </a:t>
            </a:r>
            <a:r>
              <a:rPr spc="125" dirty="0"/>
              <a:t>program:</a:t>
            </a:r>
            <a:r>
              <a:rPr spc="-175" dirty="0"/>
              <a:t> </a:t>
            </a:r>
            <a:r>
              <a:rPr spc="114" dirty="0"/>
              <a:t>borbene</a:t>
            </a:r>
            <a:r>
              <a:rPr spc="-175" dirty="0"/>
              <a:t> </a:t>
            </a:r>
            <a:r>
              <a:rPr spc="90" dirty="0"/>
              <a:t>pjesme,</a:t>
            </a:r>
            <a:r>
              <a:rPr spc="-175" dirty="0"/>
              <a:t> </a:t>
            </a:r>
            <a:r>
              <a:rPr spc="100" dirty="0"/>
              <a:t>partizanski</a:t>
            </a:r>
            <a:r>
              <a:rPr spc="-175" dirty="0"/>
              <a:t> </a:t>
            </a:r>
            <a:r>
              <a:rPr spc="100" dirty="0"/>
              <a:t>napjevi,</a:t>
            </a:r>
            <a:r>
              <a:rPr spc="-175" dirty="0"/>
              <a:t> </a:t>
            </a:r>
            <a:r>
              <a:rPr spc="50" dirty="0"/>
              <a:t>Čajkovski</a:t>
            </a:r>
            <a:r>
              <a:rPr spc="-175" dirty="0"/>
              <a:t> </a:t>
            </a:r>
            <a:r>
              <a:rPr spc="175" dirty="0"/>
              <a:t>i</a:t>
            </a:r>
            <a:r>
              <a:rPr spc="-175" dirty="0"/>
              <a:t> </a:t>
            </a:r>
            <a:r>
              <a:rPr spc="95" dirty="0"/>
              <a:t>ruski</a:t>
            </a:r>
            <a:r>
              <a:rPr spc="-175" dirty="0"/>
              <a:t> </a:t>
            </a:r>
            <a:r>
              <a:rPr spc="40" dirty="0"/>
              <a:t>klasici.</a:t>
            </a:r>
          </a:p>
          <a:p>
            <a:pPr marL="12700">
              <a:lnSpc>
                <a:spcPct val="100000"/>
              </a:lnSpc>
              <a:spcBef>
                <a:spcPts val="1710"/>
              </a:spcBef>
            </a:pPr>
            <a:r>
              <a:rPr spc="75" dirty="0"/>
              <a:t>Programske</a:t>
            </a:r>
            <a:r>
              <a:rPr spc="-150" dirty="0"/>
              <a:t> </a:t>
            </a:r>
            <a:r>
              <a:rPr spc="90" dirty="0"/>
              <a:t>smjernice</a:t>
            </a:r>
          </a:p>
          <a:p>
            <a:pPr marL="660400" marR="5080">
              <a:lnSpc>
                <a:spcPts val="4200"/>
              </a:lnSpc>
              <a:spcBef>
                <a:spcPts val="240"/>
              </a:spcBef>
            </a:pPr>
            <a:r>
              <a:rPr b="1" spc="105" dirty="0">
                <a:latin typeface="Arial Narrow"/>
                <a:cs typeface="Arial Narrow"/>
              </a:rPr>
              <a:t>Nikola</a:t>
            </a:r>
            <a:r>
              <a:rPr b="1" spc="-200" dirty="0">
                <a:latin typeface="Arial Narrow"/>
                <a:cs typeface="Arial Narrow"/>
              </a:rPr>
              <a:t> </a:t>
            </a:r>
            <a:r>
              <a:rPr b="1" spc="50" dirty="0">
                <a:latin typeface="Arial Narrow"/>
                <a:cs typeface="Arial Narrow"/>
              </a:rPr>
              <a:t>Hercigonja,</a:t>
            </a:r>
            <a:r>
              <a:rPr b="1" spc="-195" dirty="0">
                <a:latin typeface="Arial Narrow"/>
                <a:cs typeface="Arial Narrow"/>
              </a:rPr>
              <a:t> </a:t>
            </a:r>
            <a:r>
              <a:rPr b="1" dirty="0">
                <a:latin typeface="Arial Narrow"/>
                <a:cs typeface="Arial Narrow"/>
              </a:rPr>
              <a:t>„Prvi</a:t>
            </a:r>
            <a:r>
              <a:rPr b="1" spc="-195" dirty="0">
                <a:latin typeface="Arial Narrow"/>
                <a:cs typeface="Arial Narrow"/>
              </a:rPr>
              <a:t> </a:t>
            </a:r>
            <a:r>
              <a:rPr b="1" dirty="0">
                <a:latin typeface="Arial Narrow"/>
                <a:cs typeface="Arial Narrow"/>
              </a:rPr>
              <a:t>zadaci</a:t>
            </a:r>
            <a:r>
              <a:rPr b="1" spc="-200" dirty="0">
                <a:latin typeface="Arial Narrow"/>
                <a:cs typeface="Arial Narrow"/>
              </a:rPr>
              <a:t> </a:t>
            </a:r>
            <a:r>
              <a:rPr b="1" dirty="0">
                <a:latin typeface="Arial Narrow"/>
                <a:cs typeface="Arial Narrow"/>
              </a:rPr>
              <a:t>muzičara“</a:t>
            </a:r>
            <a:r>
              <a:rPr b="1" spc="-145" dirty="0">
                <a:latin typeface="Arial Narrow"/>
                <a:cs typeface="Arial Narrow"/>
              </a:rPr>
              <a:t> </a:t>
            </a:r>
            <a:r>
              <a:rPr spc="-110" dirty="0"/>
              <a:t>(1.</a:t>
            </a:r>
            <a:r>
              <a:rPr spc="-150" dirty="0"/>
              <a:t> </a:t>
            </a:r>
            <a:r>
              <a:rPr spc="-70" dirty="0"/>
              <a:t>7.</a:t>
            </a:r>
            <a:r>
              <a:rPr spc="-150" dirty="0"/>
              <a:t> </a:t>
            </a:r>
            <a:r>
              <a:rPr spc="-45" dirty="0"/>
              <a:t>1945.):</a:t>
            </a:r>
            <a:r>
              <a:rPr spc="-145" dirty="0"/>
              <a:t> </a:t>
            </a:r>
            <a:r>
              <a:rPr spc="75" dirty="0"/>
              <a:t>„Pjevački</a:t>
            </a:r>
            <a:r>
              <a:rPr spc="-150" dirty="0"/>
              <a:t> </a:t>
            </a:r>
            <a:r>
              <a:rPr spc="105" dirty="0"/>
              <a:t>zborovi</a:t>
            </a:r>
            <a:r>
              <a:rPr spc="-145" dirty="0"/>
              <a:t> </a:t>
            </a:r>
            <a:r>
              <a:rPr spc="175" dirty="0"/>
              <a:t>i</a:t>
            </a:r>
            <a:r>
              <a:rPr spc="-150" dirty="0"/>
              <a:t> </a:t>
            </a:r>
            <a:r>
              <a:rPr spc="120" dirty="0"/>
              <a:t>ansambli</a:t>
            </a:r>
            <a:r>
              <a:rPr spc="-145" dirty="0"/>
              <a:t> </a:t>
            </a:r>
            <a:r>
              <a:rPr spc="-204" dirty="0"/>
              <a:t>(…)</a:t>
            </a:r>
            <a:r>
              <a:rPr spc="-150" dirty="0"/>
              <a:t> </a:t>
            </a:r>
            <a:r>
              <a:rPr b="1" spc="-80" dirty="0">
                <a:latin typeface="Arial Narrow"/>
                <a:cs typeface="Arial Narrow"/>
              </a:rPr>
              <a:t>sve</a:t>
            </a:r>
            <a:r>
              <a:rPr b="1" spc="-195" dirty="0">
                <a:latin typeface="Arial Narrow"/>
                <a:cs typeface="Arial Narrow"/>
              </a:rPr>
              <a:t> </a:t>
            </a:r>
            <a:r>
              <a:rPr b="1" spc="75" dirty="0">
                <a:latin typeface="Arial Narrow"/>
                <a:cs typeface="Arial Narrow"/>
              </a:rPr>
              <a:t>to</a:t>
            </a:r>
            <a:r>
              <a:rPr b="1" spc="-200" dirty="0">
                <a:latin typeface="Arial Narrow"/>
                <a:cs typeface="Arial Narrow"/>
              </a:rPr>
              <a:t> </a:t>
            </a:r>
            <a:r>
              <a:rPr b="1" spc="90" dirty="0">
                <a:latin typeface="Arial Narrow"/>
                <a:cs typeface="Arial Narrow"/>
              </a:rPr>
              <a:t>traži</a:t>
            </a:r>
            <a:r>
              <a:rPr b="1" spc="-195" dirty="0">
                <a:latin typeface="Arial Narrow"/>
                <a:cs typeface="Arial Narrow"/>
              </a:rPr>
              <a:t> </a:t>
            </a:r>
            <a:r>
              <a:rPr b="1" spc="85" dirty="0">
                <a:latin typeface="Arial Narrow"/>
                <a:cs typeface="Arial Narrow"/>
              </a:rPr>
              <a:t>i</a:t>
            </a:r>
            <a:r>
              <a:rPr b="1" spc="-195" dirty="0">
                <a:latin typeface="Arial Narrow"/>
                <a:cs typeface="Arial Narrow"/>
              </a:rPr>
              <a:t> </a:t>
            </a:r>
            <a:r>
              <a:rPr b="1" spc="60" dirty="0">
                <a:latin typeface="Arial Narrow"/>
                <a:cs typeface="Arial Narrow"/>
              </a:rPr>
              <a:t>treba </a:t>
            </a:r>
            <a:r>
              <a:rPr b="1" spc="70" dirty="0">
                <a:latin typeface="Arial Narrow"/>
                <a:cs typeface="Arial Narrow"/>
              </a:rPr>
              <a:t>da</a:t>
            </a:r>
            <a:r>
              <a:rPr b="1" spc="-170" dirty="0">
                <a:latin typeface="Arial Narrow"/>
                <a:cs typeface="Arial Narrow"/>
              </a:rPr>
              <a:t> </a:t>
            </a:r>
            <a:r>
              <a:rPr b="1" dirty="0">
                <a:latin typeface="Arial Narrow"/>
                <a:cs typeface="Arial Narrow"/>
              </a:rPr>
              <a:t>izvodi</a:t>
            </a:r>
            <a:r>
              <a:rPr b="1" spc="-170" dirty="0">
                <a:latin typeface="Arial Narrow"/>
                <a:cs typeface="Arial Narrow"/>
              </a:rPr>
              <a:t> </a:t>
            </a:r>
            <a:r>
              <a:rPr b="1" dirty="0">
                <a:latin typeface="Arial Narrow"/>
                <a:cs typeface="Arial Narrow"/>
              </a:rPr>
              <a:t>pjesme</a:t>
            </a:r>
            <a:r>
              <a:rPr b="1" spc="-170" dirty="0">
                <a:latin typeface="Arial Narrow"/>
                <a:cs typeface="Arial Narrow"/>
              </a:rPr>
              <a:t> </a:t>
            </a:r>
            <a:r>
              <a:rPr b="1" spc="-10" dirty="0">
                <a:latin typeface="Arial Narrow"/>
                <a:cs typeface="Arial Narrow"/>
              </a:rPr>
              <a:t>naše</a:t>
            </a:r>
            <a:r>
              <a:rPr b="1" spc="-165" dirty="0">
                <a:latin typeface="Arial Narrow"/>
                <a:cs typeface="Arial Narrow"/>
              </a:rPr>
              <a:t> </a:t>
            </a:r>
            <a:r>
              <a:rPr b="1" dirty="0">
                <a:latin typeface="Arial Narrow"/>
                <a:cs typeface="Arial Narrow"/>
              </a:rPr>
              <a:t>borbe</a:t>
            </a:r>
            <a:r>
              <a:rPr dirty="0"/>
              <a:t>.</a:t>
            </a:r>
            <a:r>
              <a:rPr spc="-120" dirty="0"/>
              <a:t> </a:t>
            </a:r>
            <a:r>
              <a:rPr spc="110" dirty="0"/>
              <a:t>I</a:t>
            </a:r>
            <a:r>
              <a:rPr spc="-114" dirty="0"/>
              <a:t> </a:t>
            </a:r>
            <a:r>
              <a:rPr spc="190" dirty="0"/>
              <a:t>njima</a:t>
            </a:r>
            <a:r>
              <a:rPr spc="-120" dirty="0"/>
              <a:t> </a:t>
            </a:r>
            <a:r>
              <a:rPr spc="-60" dirty="0"/>
              <a:t>se</a:t>
            </a:r>
            <a:r>
              <a:rPr spc="-114" dirty="0"/>
              <a:t> </a:t>
            </a:r>
            <a:r>
              <a:rPr spc="140" dirty="0"/>
              <a:t>te</a:t>
            </a:r>
            <a:r>
              <a:rPr spc="-114" dirty="0"/>
              <a:t> </a:t>
            </a:r>
            <a:r>
              <a:rPr spc="105" dirty="0"/>
              <a:t>pjesme</a:t>
            </a:r>
            <a:r>
              <a:rPr spc="-120" dirty="0"/>
              <a:t> </a:t>
            </a:r>
            <a:r>
              <a:rPr spc="165" dirty="0"/>
              <a:t>moraju</a:t>
            </a:r>
            <a:r>
              <a:rPr spc="-114" dirty="0"/>
              <a:t> </a:t>
            </a:r>
            <a:r>
              <a:rPr spc="105" dirty="0"/>
              <a:t>dati.“</a:t>
            </a:r>
          </a:p>
          <a:p>
            <a:pPr marL="660400">
              <a:lnSpc>
                <a:spcPct val="100000"/>
              </a:lnSpc>
              <a:spcBef>
                <a:spcPts val="359"/>
              </a:spcBef>
            </a:pPr>
            <a:r>
              <a:rPr spc="125" dirty="0"/>
              <a:t>Vinko</a:t>
            </a:r>
            <a:r>
              <a:rPr spc="-175" dirty="0"/>
              <a:t> </a:t>
            </a:r>
            <a:r>
              <a:rPr spc="50" dirty="0"/>
              <a:t>Žganec</a:t>
            </a:r>
            <a:r>
              <a:rPr spc="-170" dirty="0"/>
              <a:t> </a:t>
            </a:r>
            <a:r>
              <a:rPr spc="80" dirty="0"/>
              <a:t>poziva</a:t>
            </a:r>
            <a:r>
              <a:rPr spc="-175" dirty="0"/>
              <a:t> </a:t>
            </a:r>
            <a:r>
              <a:rPr spc="95" dirty="0"/>
              <a:t>na</a:t>
            </a:r>
            <a:r>
              <a:rPr spc="-170" dirty="0"/>
              <a:t> </a:t>
            </a:r>
            <a:r>
              <a:rPr spc="120" dirty="0"/>
              <a:t>skupljanje</a:t>
            </a:r>
            <a:r>
              <a:rPr spc="-175" dirty="0"/>
              <a:t> </a:t>
            </a:r>
            <a:r>
              <a:rPr spc="145" dirty="0"/>
              <a:t>narodnih</a:t>
            </a:r>
            <a:r>
              <a:rPr spc="-170" dirty="0"/>
              <a:t> </a:t>
            </a:r>
            <a:r>
              <a:rPr spc="90" dirty="0"/>
              <a:t>napjeva</a:t>
            </a:r>
            <a:r>
              <a:rPr spc="-170" dirty="0"/>
              <a:t> </a:t>
            </a:r>
            <a:r>
              <a:rPr spc="-1470" dirty="0"/>
              <a:t>→</a:t>
            </a:r>
            <a:r>
              <a:rPr spc="-175" dirty="0"/>
              <a:t> </a:t>
            </a:r>
            <a:r>
              <a:rPr spc="110" dirty="0"/>
              <a:t>institucionalizacija</a:t>
            </a:r>
            <a:r>
              <a:rPr spc="-170" dirty="0"/>
              <a:t> </a:t>
            </a:r>
            <a:r>
              <a:rPr spc="100" dirty="0"/>
              <a:t>„glazbe</a:t>
            </a:r>
            <a:r>
              <a:rPr spc="-175" dirty="0"/>
              <a:t> </a:t>
            </a:r>
            <a:r>
              <a:rPr spc="75" dirty="0"/>
              <a:t>naroda“.</a:t>
            </a:r>
          </a:p>
          <a:p>
            <a:pPr marL="12700">
              <a:lnSpc>
                <a:spcPct val="100000"/>
              </a:lnSpc>
              <a:spcBef>
                <a:spcPts val="1950"/>
              </a:spcBef>
            </a:pPr>
            <a:r>
              <a:rPr spc="65" dirty="0"/>
              <a:t>Sovjetski</a:t>
            </a:r>
            <a:r>
              <a:rPr spc="-150" dirty="0"/>
              <a:t> </a:t>
            </a:r>
            <a:r>
              <a:rPr spc="95" dirty="0"/>
              <a:t>uzori</a:t>
            </a:r>
          </a:p>
          <a:p>
            <a:pPr marL="660400" marR="173355">
              <a:lnSpc>
                <a:spcPts val="4200"/>
              </a:lnSpc>
              <a:spcBef>
                <a:spcPts val="100"/>
              </a:spcBef>
            </a:pPr>
            <a:r>
              <a:rPr dirty="0"/>
              <a:t>Članci</a:t>
            </a:r>
            <a:r>
              <a:rPr spc="-155" dirty="0"/>
              <a:t> </a:t>
            </a:r>
            <a:r>
              <a:rPr spc="75" dirty="0"/>
              <a:t>naglašavaju</a:t>
            </a:r>
            <a:r>
              <a:rPr spc="-150" dirty="0"/>
              <a:t> </a:t>
            </a:r>
            <a:r>
              <a:rPr spc="80" dirty="0"/>
              <a:t>sovjetsku</a:t>
            </a:r>
            <a:r>
              <a:rPr spc="-150" dirty="0"/>
              <a:t> </a:t>
            </a:r>
            <a:r>
              <a:rPr spc="65" dirty="0"/>
              <a:t>praksu:</a:t>
            </a:r>
            <a:r>
              <a:rPr spc="-155" dirty="0"/>
              <a:t> </a:t>
            </a:r>
            <a:r>
              <a:rPr spc="80" dirty="0"/>
              <a:t>glazba</a:t>
            </a:r>
            <a:r>
              <a:rPr spc="-150" dirty="0"/>
              <a:t> </a:t>
            </a:r>
            <a:r>
              <a:rPr spc="120" dirty="0"/>
              <a:t>dostupna</a:t>
            </a:r>
            <a:r>
              <a:rPr spc="-150" dirty="0"/>
              <a:t> </a:t>
            </a:r>
            <a:r>
              <a:rPr spc="155" dirty="0"/>
              <a:t>„najširim</a:t>
            </a:r>
            <a:r>
              <a:rPr spc="-155" dirty="0"/>
              <a:t> </a:t>
            </a:r>
            <a:r>
              <a:rPr spc="90" dirty="0"/>
              <a:t>slojevima“:</a:t>
            </a:r>
            <a:r>
              <a:rPr spc="-150" dirty="0"/>
              <a:t> </a:t>
            </a:r>
            <a:r>
              <a:rPr b="1" spc="50" dirty="0">
                <a:latin typeface="Arial Narrow"/>
                <a:cs typeface="Arial Narrow"/>
              </a:rPr>
              <a:t>„Muzička</a:t>
            </a:r>
            <a:r>
              <a:rPr b="1" spc="-200" dirty="0">
                <a:latin typeface="Arial Narrow"/>
                <a:cs typeface="Arial Narrow"/>
              </a:rPr>
              <a:t> </a:t>
            </a:r>
            <a:r>
              <a:rPr b="1" spc="65" dirty="0">
                <a:latin typeface="Arial Narrow"/>
                <a:cs typeface="Arial Narrow"/>
              </a:rPr>
              <a:t>umjetnost,</a:t>
            </a:r>
            <a:r>
              <a:rPr b="1" spc="-200" dirty="0">
                <a:latin typeface="Arial Narrow"/>
                <a:cs typeface="Arial Narrow"/>
              </a:rPr>
              <a:t> </a:t>
            </a:r>
            <a:r>
              <a:rPr b="1" spc="75" dirty="0">
                <a:latin typeface="Arial Narrow"/>
                <a:cs typeface="Arial Narrow"/>
              </a:rPr>
              <a:t>koja</a:t>
            </a:r>
            <a:r>
              <a:rPr b="1" spc="-200" dirty="0">
                <a:latin typeface="Arial Narrow"/>
                <a:cs typeface="Arial Narrow"/>
              </a:rPr>
              <a:t> </a:t>
            </a:r>
            <a:r>
              <a:rPr b="1" spc="45" dirty="0">
                <a:latin typeface="Arial Narrow"/>
                <a:cs typeface="Arial Narrow"/>
              </a:rPr>
              <a:t>je </a:t>
            </a:r>
            <a:r>
              <a:rPr b="1" spc="65" dirty="0">
                <a:latin typeface="Arial Narrow"/>
                <a:cs typeface="Arial Narrow"/>
              </a:rPr>
              <a:t>izrazito</a:t>
            </a:r>
            <a:r>
              <a:rPr b="1" spc="-220" dirty="0">
                <a:latin typeface="Arial Narrow"/>
                <a:cs typeface="Arial Narrow"/>
              </a:rPr>
              <a:t> </a:t>
            </a:r>
            <a:r>
              <a:rPr b="1" spc="60" dirty="0">
                <a:latin typeface="Arial Narrow"/>
                <a:cs typeface="Arial Narrow"/>
              </a:rPr>
              <a:t>kolektivna,</a:t>
            </a:r>
            <a:r>
              <a:rPr b="1" spc="-215" dirty="0">
                <a:latin typeface="Arial Narrow"/>
                <a:cs typeface="Arial Narrow"/>
              </a:rPr>
              <a:t> </a:t>
            </a:r>
            <a:r>
              <a:rPr b="1" spc="85" dirty="0">
                <a:latin typeface="Arial Narrow"/>
                <a:cs typeface="Arial Narrow"/>
              </a:rPr>
              <a:t>treba</a:t>
            </a:r>
            <a:r>
              <a:rPr b="1" spc="-215" dirty="0">
                <a:latin typeface="Arial Narrow"/>
                <a:cs typeface="Arial Narrow"/>
              </a:rPr>
              <a:t> </a:t>
            </a:r>
            <a:r>
              <a:rPr b="1" spc="70" dirty="0">
                <a:latin typeface="Arial Narrow"/>
                <a:cs typeface="Arial Narrow"/>
              </a:rPr>
              <a:t>da</a:t>
            </a:r>
            <a:r>
              <a:rPr b="1" spc="-215" dirty="0">
                <a:latin typeface="Arial Narrow"/>
                <a:cs typeface="Arial Narrow"/>
              </a:rPr>
              <a:t> </a:t>
            </a:r>
            <a:r>
              <a:rPr b="1" spc="55" dirty="0">
                <a:latin typeface="Arial Narrow"/>
                <a:cs typeface="Arial Narrow"/>
              </a:rPr>
              <a:t>pređe</a:t>
            </a:r>
            <a:r>
              <a:rPr b="1" spc="-220" dirty="0">
                <a:latin typeface="Arial Narrow"/>
                <a:cs typeface="Arial Narrow"/>
              </a:rPr>
              <a:t> </a:t>
            </a:r>
            <a:r>
              <a:rPr b="1" spc="60" dirty="0">
                <a:latin typeface="Arial Narrow"/>
                <a:cs typeface="Arial Narrow"/>
              </a:rPr>
              <a:t>u</a:t>
            </a:r>
            <a:r>
              <a:rPr b="1" spc="-215" dirty="0">
                <a:latin typeface="Arial Narrow"/>
                <a:cs typeface="Arial Narrow"/>
              </a:rPr>
              <a:t> </a:t>
            </a:r>
            <a:r>
              <a:rPr b="1" spc="-10" dirty="0">
                <a:latin typeface="Arial Narrow"/>
                <a:cs typeface="Arial Narrow"/>
              </a:rPr>
              <a:t>vlasništvo</a:t>
            </a:r>
            <a:r>
              <a:rPr b="1" spc="-215" dirty="0">
                <a:latin typeface="Arial Narrow"/>
                <a:cs typeface="Arial Narrow"/>
              </a:rPr>
              <a:t> </a:t>
            </a:r>
            <a:r>
              <a:rPr b="1" spc="-10" dirty="0">
                <a:latin typeface="Arial Narrow"/>
                <a:cs typeface="Arial Narrow"/>
              </a:rPr>
              <a:t>naroda.“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pc="-785" dirty="0"/>
              <a:t>U</a:t>
            </a:r>
            <a:r>
              <a:rPr spc="-65" dirty="0"/>
              <a:t> </a:t>
            </a:r>
            <a:r>
              <a:rPr spc="-660" dirty="0"/>
              <a:t>RITMU</a:t>
            </a:r>
            <a:r>
              <a:rPr spc="-60" dirty="0"/>
              <a:t> </a:t>
            </a:r>
            <a:r>
              <a:rPr spc="-525" dirty="0"/>
              <a:t>IDEOLOGIJE</a:t>
            </a:r>
            <a:r>
              <a:rPr spc="-65" dirty="0"/>
              <a:t> </a:t>
            </a:r>
            <a:r>
              <a:rPr dirty="0"/>
              <a:t>–</a:t>
            </a:r>
            <a:r>
              <a:rPr spc="-60" dirty="0"/>
              <a:t> </a:t>
            </a:r>
            <a:r>
              <a:rPr spc="-600" dirty="0"/>
              <a:t>GLAZBA</a:t>
            </a: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409700" y="3314699"/>
            <a:ext cx="104775" cy="104775"/>
          </a:xfrm>
          <a:prstGeom prst="rect">
            <a:avLst/>
          </a:prstGeom>
        </p:spPr>
      </p:pic>
      <p:pic>
        <p:nvPicPr>
          <p:cNvPr id="4" name="object 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409700" y="3848099"/>
            <a:ext cx="104775" cy="104775"/>
          </a:xfrm>
          <a:prstGeom prst="rect">
            <a:avLst/>
          </a:prstGeom>
        </p:spPr>
      </p:pic>
      <p:pic>
        <p:nvPicPr>
          <p:cNvPr id="5" name="object 5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409700" y="4381499"/>
            <a:ext cx="104775" cy="104775"/>
          </a:xfrm>
          <a:prstGeom prst="rect">
            <a:avLst/>
          </a:prstGeom>
        </p:spPr>
      </p:pic>
      <p:pic>
        <p:nvPicPr>
          <p:cNvPr id="6" name="object 6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409700" y="6153149"/>
            <a:ext cx="104775" cy="104775"/>
          </a:xfrm>
          <a:prstGeom prst="rect">
            <a:avLst/>
          </a:prstGeom>
        </p:spPr>
      </p:pic>
      <p:pic>
        <p:nvPicPr>
          <p:cNvPr id="7" name="object 7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409700" y="6686550"/>
            <a:ext cx="104775" cy="104775"/>
          </a:xfrm>
          <a:prstGeom prst="rect">
            <a:avLst/>
          </a:prstGeom>
        </p:spPr>
      </p:pic>
      <p:pic>
        <p:nvPicPr>
          <p:cNvPr id="8" name="object 8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1409700" y="7924800"/>
            <a:ext cx="104775" cy="104775"/>
          </a:xfrm>
          <a:prstGeom prst="rect">
            <a:avLst/>
          </a:prstGeom>
        </p:spPr>
      </p:pic>
      <p:pic>
        <p:nvPicPr>
          <p:cNvPr id="9" name="object 9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1409700" y="8991600"/>
            <a:ext cx="104775" cy="104775"/>
          </a:xfrm>
          <a:prstGeom prst="rect">
            <a:avLst/>
          </a:prstGeom>
        </p:spPr>
      </p:pic>
      <p:sp>
        <p:nvSpPr>
          <p:cNvPr id="10" name="object 10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889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700"/>
              </a:spcBef>
            </a:pPr>
            <a:r>
              <a:rPr spc="65" dirty="0"/>
              <a:t>Sovjetski</a:t>
            </a:r>
            <a:r>
              <a:rPr spc="-165" dirty="0"/>
              <a:t> </a:t>
            </a:r>
            <a:r>
              <a:rPr spc="114" dirty="0"/>
              <a:t>skladatelji</a:t>
            </a:r>
            <a:r>
              <a:rPr spc="-160" dirty="0"/>
              <a:t> </a:t>
            </a:r>
            <a:r>
              <a:rPr spc="160" dirty="0"/>
              <a:t>u</a:t>
            </a:r>
            <a:r>
              <a:rPr spc="-160" dirty="0"/>
              <a:t> </a:t>
            </a:r>
            <a:r>
              <a:rPr spc="100" dirty="0"/>
              <a:t>fokusu</a:t>
            </a:r>
          </a:p>
          <a:p>
            <a:pPr marL="660400" marR="3636645">
              <a:lnSpc>
                <a:spcPts val="4200"/>
              </a:lnSpc>
              <a:spcBef>
                <a:spcPts val="240"/>
              </a:spcBef>
            </a:pPr>
            <a:r>
              <a:rPr dirty="0"/>
              <a:t>Šostakovič,</a:t>
            </a:r>
            <a:r>
              <a:rPr spc="-105" dirty="0"/>
              <a:t> </a:t>
            </a:r>
            <a:r>
              <a:rPr spc="95" dirty="0"/>
              <a:t>„Sedma</a:t>
            </a:r>
            <a:r>
              <a:rPr spc="-105" dirty="0"/>
              <a:t> </a:t>
            </a:r>
            <a:r>
              <a:rPr spc="135" dirty="0"/>
              <a:t>simfonija“</a:t>
            </a:r>
            <a:r>
              <a:rPr spc="-105" dirty="0"/>
              <a:t> </a:t>
            </a:r>
            <a:r>
              <a:rPr spc="50" dirty="0"/>
              <a:t>–</a:t>
            </a:r>
            <a:r>
              <a:rPr spc="-105" dirty="0"/>
              <a:t> </a:t>
            </a:r>
            <a:r>
              <a:rPr spc="100" dirty="0"/>
              <a:t>predstavljena</a:t>
            </a:r>
            <a:r>
              <a:rPr spc="-105" dirty="0"/>
              <a:t> </a:t>
            </a:r>
            <a:r>
              <a:rPr spc="85" dirty="0"/>
              <a:t>kao</a:t>
            </a:r>
            <a:r>
              <a:rPr spc="-160" dirty="0"/>
              <a:t> </a:t>
            </a:r>
            <a:r>
              <a:rPr b="1" spc="55" dirty="0">
                <a:latin typeface="Arial Narrow"/>
                <a:cs typeface="Arial Narrow"/>
              </a:rPr>
              <a:t>„simfonija</a:t>
            </a:r>
            <a:r>
              <a:rPr b="1" spc="-155" dirty="0">
                <a:latin typeface="Arial Narrow"/>
                <a:cs typeface="Arial Narrow"/>
              </a:rPr>
              <a:t> </a:t>
            </a:r>
            <a:r>
              <a:rPr b="1" dirty="0">
                <a:latin typeface="Arial Narrow"/>
                <a:cs typeface="Arial Narrow"/>
              </a:rPr>
              <a:t>borbe</a:t>
            </a:r>
            <a:r>
              <a:rPr b="1" spc="-160" dirty="0">
                <a:latin typeface="Arial Narrow"/>
                <a:cs typeface="Arial Narrow"/>
              </a:rPr>
              <a:t> </a:t>
            </a:r>
            <a:r>
              <a:rPr b="1" spc="85" dirty="0">
                <a:latin typeface="Arial Narrow"/>
                <a:cs typeface="Arial Narrow"/>
              </a:rPr>
              <a:t>i</a:t>
            </a:r>
            <a:r>
              <a:rPr b="1" spc="-155" dirty="0">
                <a:latin typeface="Arial Narrow"/>
                <a:cs typeface="Arial Narrow"/>
              </a:rPr>
              <a:t> </a:t>
            </a:r>
            <a:r>
              <a:rPr b="1" spc="-10" dirty="0">
                <a:latin typeface="Arial Narrow"/>
                <a:cs typeface="Arial Narrow"/>
              </a:rPr>
              <a:t>pobjede“</a:t>
            </a:r>
            <a:r>
              <a:rPr spc="-10" dirty="0"/>
              <a:t>. </a:t>
            </a:r>
            <a:r>
              <a:rPr spc="145" dirty="0"/>
              <a:t>Niz</a:t>
            </a:r>
            <a:r>
              <a:rPr spc="-85" dirty="0"/>
              <a:t> </a:t>
            </a:r>
            <a:r>
              <a:rPr spc="85" dirty="0"/>
              <a:t>koncerata</a:t>
            </a:r>
            <a:r>
              <a:rPr spc="-80" dirty="0"/>
              <a:t> </a:t>
            </a:r>
            <a:r>
              <a:rPr spc="80" dirty="0"/>
              <a:t>Musorgskog,</a:t>
            </a:r>
            <a:r>
              <a:rPr spc="-80" dirty="0"/>
              <a:t> </a:t>
            </a:r>
            <a:r>
              <a:rPr spc="85" dirty="0"/>
              <a:t>Rimskog-</a:t>
            </a:r>
            <a:r>
              <a:rPr dirty="0"/>
              <a:t>Korsakova,</a:t>
            </a:r>
            <a:r>
              <a:rPr spc="-85" dirty="0"/>
              <a:t> </a:t>
            </a:r>
            <a:r>
              <a:rPr spc="90" dirty="0"/>
              <a:t>sovjetskih</a:t>
            </a:r>
            <a:r>
              <a:rPr spc="-80" dirty="0"/>
              <a:t> </a:t>
            </a:r>
            <a:r>
              <a:rPr spc="80" dirty="0"/>
              <a:t>suvremenika.</a:t>
            </a:r>
          </a:p>
          <a:p>
            <a:pPr marL="660400" marR="1077595">
              <a:lnSpc>
                <a:spcPts val="4200"/>
              </a:lnSpc>
            </a:pPr>
            <a:r>
              <a:rPr b="1" spc="75" dirty="0">
                <a:latin typeface="Arial Narrow"/>
                <a:cs typeface="Arial Narrow"/>
              </a:rPr>
              <a:t>Kritike</a:t>
            </a:r>
            <a:r>
              <a:rPr b="1" spc="-215" dirty="0">
                <a:latin typeface="Arial Narrow"/>
                <a:cs typeface="Arial Narrow"/>
              </a:rPr>
              <a:t> </a:t>
            </a:r>
            <a:r>
              <a:rPr b="1" dirty="0">
                <a:latin typeface="Arial Narrow"/>
                <a:cs typeface="Arial Narrow"/>
              </a:rPr>
              <a:t>upućene</a:t>
            </a:r>
            <a:r>
              <a:rPr b="1" spc="-215" dirty="0">
                <a:latin typeface="Arial Narrow"/>
                <a:cs typeface="Arial Narrow"/>
              </a:rPr>
              <a:t> </a:t>
            </a:r>
            <a:r>
              <a:rPr b="1" spc="80" dirty="0">
                <a:latin typeface="Arial Narrow"/>
                <a:cs typeface="Arial Narrow"/>
              </a:rPr>
              <a:t>zapadnim</a:t>
            </a:r>
            <a:r>
              <a:rPr b="1" spc="-215" dirty="0">
                <a:latin typeface="Arial Narrow"/>
                <a:cs typeface="Arial Narrow"/>
              </a:rPr>
              <a:t> </a:t>
            </a:r>
            <a:r>
              <a:rPr b="1" spc="90" dirty="0">
                <a:latin typeface="Arial Narrow"/>
                <a:cs typeface="Arial Narrow"/>
              </a:rPr>
              <a:t>dirigentima</a:t>
            </a:r>
            <a:r>
              <a:rPr b="1" spc="-165" dirty="0">
                <a:latin typeface="Arial Narrow"/>
                <a:cs typeface="Arial Narrow"/>
              </a:rPr>
              <a:t> </a:t>
            </a:r>
            <a:r>
              <a:rPr spc="100" dirty="0"/>
              <a:t>(npr.</a:t>
            </a:r>
            <a:r>
              <a:rPr spc="-165" dirty="0"/>
              <a:t> </a:t>
            </a:r>
            <a:r>
              <a:rPr dirty="0"/>
              <a:t>A.</a:t>
            </a:r>
            <a:r>
              <a:rPr spc="-165" dirty="0"/>
              <a:t> </a:t>
            </a:r>
            <a:r>
              <a:rPr spc="70" dirty="0"/>
              <a:t>Morrissey):</a:t>
            </a:r>
            <a:r>
              <a:rPr spc="-170" dirty="0"/>
              <a:t> </a:t>
            </a:r>
            <a:r>
              <a:rPr spc="140" dirty="0"/>
              <a:t>„čini</a:t>
            </a:r>
            <a:r>
              <a:rPr spc="-165" dirty="0"/>
              <a:t> </a:t>
            </a:r>
            <a:r>
              <a:rPr spc="-45" dirty="0"/>
              <a:t>se,</a:t>
            </a:r>
            <a:r>
              <a:rPr spc="-165" dirty="0"/>
              <a:t> </a:t>
            </a:r>
            <a:r>
              <a:rPr spc="100" dirty="0"/>
              <a:t>da</a:t>
            </a:r>
            <a:r>
              <a:rPr spc="-165" dirty="0"/>
              <a:t> </a:t>
            </a:r>
            <a:r>
              <a:rPr spc="125" dirty="0"/>
              <a:t>je</a:t>
            </a:r>
            <a:r>
              <a:rPr spc="-170" dirty="0"/>
              <a:t> </a:t>
            </a:r>
            <a:r>
              <a:rPr spc="55" dirty="0"/>
              <a:t>većina</a:t>
            </a:r>
            <a:r>
              <a:rPr spc="-165" dirty="0"/>
              <a:t> </a:t>
            </a:r>
            <a:r>
              <a:rPr spc="90" dirty="0"/>
              <a:t>posjetilaca</a:t>
            </a:r>
            <a:r>
              <a:rPr spc="-165" dirty="0"/>
              <a:t> </a:t>
            </a:r>
            <a:r>
              <a:rPr spc="-10" dirty="0"/>
              <a:t>izašla </a:t>
            </a:r>
            <a:r>
              <a:rPr spc="105" dirty="0"/>
              <a:t>nezadovoljna</a:t>
            </a:r>
            <a:r>
              <a:rPr spc="-175" dirty="0"/>
              <a:t> </a:t>
            </a:r>
            <a:r>
              <a:rPr spc="-204" dirty="0"/>
              <a:t>(…)</a:t>
            </a:r>
            <a:r>
              <a:rPr spc="-175" dirty="0"/>
              <a:t> </a:t>
            </a:r>
            <a:r>
              <a:rPr spc="125" dirty="0"/>
              <a:t>mlohava</a:t>
            </a:r>
            <a:r>
              <a:rPr spc="-170" dirty="0"/>
              <a:t> </a:t>
            </a:r>
            <a:r>
              <a:rPr spc="85" dirty="0"/>
              <a:t>izvedba</a:t>
            </a:r>
            <a:r>
              <a:rPr spc="-175" dirty="0"/>
              <a:t> </a:t>
            </a:r>
            <a:r>
              <a:rPr spc="125" dirty="0"/>
              <a:t>je</a:t>
            </a:r>
            <a:r>
              <a:rPr spc="-175" dirty="0"/>
              <a:t> </a:t>
            </a:r>
            <a:r>
              <a:rPr spc="114" dirty="0"/>
              <a:t>osobito</a:t>
            </a:r>
            <a:r>
              <a:rPr spc="-175" dirty="0"/>
              <a:t> </a:t>
            </a:r>
            <a:r>
              <a:rPr spc="85" dirty="0"/>
              <a:t>štetovala</a:t>
            </a:r>
            <a:r>
              <a:rPr spc="-170" dirty="0"/>
              <a:t> </a:t>
            </a:r>
            <a:r>
              <a:rPr spc="100" dirty="0"/>
              <a:t>značajnoj</a:t>
            </a:r>
            <a:r>
              <a:rPr spc="-175" dirty="0"/>
              <a:t> </a:t>
            </a:r>
            <a:r>
              <a:rPr spc="55" dirty="0"/>
              <a:t>Šoštakovičevoj</a:t>
            </a:r>
            <a:r>
              <a:rPr spc="-175" dirty="0"/>
              <a:t> </a:t>
            </a:r>
            <a:r>
              <a:rPr spc="140" dirty="0"/>
              <a:t>simfoniji“</a:t>
            </a:r>
          </a:p>
          <a:p>
            <a:pPr marL="12700">
              <a:lnSpc>
                <a:spcPct val="100000"/>
              </a:lnSpc>
              <a:spcBef>
                <a:spcPts val="1710"/>
              </a:spcBef>
            </a:pPr>
            <a:r>
              <a:rPr spc="75" dirty="0"/>
              <a:t>Diskurs</a:t>
            </a:r>
            <a:r>
              <a:rPr spc="-190" dirty="0"/>
              <a:t> </a:t>
            </a:r>
            <a:r>
              <a:rPr spc="175" dirty="0"/>
              <a:t>i</a:t>
            </a:r>
            <a:r>
              <a:rPr spc="-190" dirty="0"/>
              <a:t> </a:t>
            </a:r>
            <a:r>
              <a:rPr spc="90" dirty="0"/>
              <a:t>ideološka</a:t>
            </a:r>
            <a:r>
              <a:rPr spc="-185" dirty="0"/>
              <a:t> </a:t>
            </a:r>
            <a:r>
              <a:rPr spc="120" dirty="0"/>
              <a:t>funkcija</a:t>
            </a:r>
          </a:p>
          <a:p>
            <a:pPr marL="660400">
              <a:lnSpc>
                <a:spcPct val="100000"/>
              </a:lnSpc>
              <a:spcBef>
                <a:spcPts val="600"/>
              </a:spcBef>
            </a:pPr>
            <a:r>
              <a:rPr b="1" spc="-30" dirty="0">
                <a:latin typeface="Arial Narrow"/>
                <a:cs typeface="Arial Narrow"/>
              </a:rPr>
              <a:t>Gotovčeva</a:t>
            </a:r>
            <a:r>
              <a:rPr b="1" spc="-155" dirty="0">
                <a:latin typeface="Arial Narrow"/>
                <a:cs typeface="Arial Narrow"/>
              </a:rPr>
              <a:t> </a:t>
            </a:r>
            <a:r>
              <a:rPr b="1" dirty="0">
                <a:latin typeface="Arial Narrow"/>
                <a:cs typeface="Arial Narrow"/>
              </a:rPr>
              <a:t>opera</a:t>
            </a:r>
            <a:r>
              <a:rPr b="1" spc="-100" dirty="0">
                <a:latin typeface="Arial Narrow"/>
                <a:cs typeface="Arial Narrow"/>
              </a:rPr>
              <a:t> </a:t>
            </a:r>
            <a:r>
              <a:rPr spc="120" dirty="0"/>
              <a:t>Kamenik</a:t>
            </a:r>
            <a:r>
              <a:rPr spc="-100" dirty="0"/>
              <a:t> </a:t>
            </a:r>
            <a:r>
              <a:rPr b="1" spc="85" dirty="0">
                <a:latin typeface="Arial Narrow"/>
                <a:cs typeface="Arial Narrow"/>
              </a:rPr>
              <a:t>kritizirana</a:t>
            </a:r>
            <a:r>
              <a:rPr b="1" spc="-155" dirty="0">
                <a:latin typeface="Arial Narrow"/>
                <a:cs typeface="Arial Narrow"/>
              </a:rPr>
              <a:t> </a:t>
            </a:r>
            <a:r>
              <a:rPr b="1" spc="90" dirty="0">
                <a:latin typeface="Arial Narrow"/>
                <a:cs typeface="Arial Narrow"/>
              </a:rPr>
              <a:t>jer</a:t>
            </a:r>
            <a:r>
              <a:rPr b="1" spc="-155" dirty="0">
                <a:latin typeface="Arial Narrow"/>
                <a:cs typeface="Arial Narrow"/>
              </a:rPr>
              <a:t> </a:t>
            </a:r>
            <a:r>
              <a:rPr b="1" spc="-10" dirty="0">
                <a:latin typeface="Arial Narrow"/>
                <a:cs typeface="Arial Narrow"/>
              </a:rPr>
              <a:t>„socijalno</a:t>
            </a:r>
            <a:r>
              <a:rPr b="1" spc="-155" dirty="0">
                <a:latin typeface="Arial Narrow"/>
                <a:cs typeface="Arial Narrow"/>
              </a:rPr>
              <a:t> </a:t>
            </a:r>
            <a:r>
              <a:rPr b="1" dirty="0">
                <a:latin typeface="Arial Narrow"/>
                <a:cs typeface="Arial Narrow"/>
              </a:rPr>
              <a:t>ostaje</a:t>
            </a:r>
            <a:r>
              <a:rPr b="1" spc="-150" dirty="0">
                <a:latin typeface="Arial Narrow"/>
                <a:cs typeface="Arial Narrow"/>
              </a:rPr>
              <a:t> </a:t>
            </a:r>
            <a:r>
              <a:rPr b="1" spc="-10" dirty="0">
                <a:latin typeface="Arial Narrow"/>
                <a:cs typeface="Arial Narrow"/>
              </a:rPr>
              <a:t>skriveno“</a:t>
            </a:r>
            <a:r>
              <a:rPr spc="-10" dirty="0"/>
              <a:t>.</a:t>
            </a:r>
          </a:p>
          <a:p>
            <a:pPr marL="660400">
              <a:lnSpc>
                <a:spcPct val="100000"/>
              </a:lnSpc>
              <a:spcBef>
                <a:spcPts val="600"/>
              </a:spcBef>
            </a:pPr>
            <a:r>
              <a:rPr spc="135" dirty="0"/>
              <a:t>Napadi</a:t>
            </a:r>
            <a:r>
              <a:rPr spc="-185" dirty="0"/>
              <a:t> </a:t>
            </a:r>
            <a:r>
              <a:rPr spc="95" dirty="0"/>
              <a:t>na</a:t>
            </a:r>
            <a:r>
              <a:rPr spc="-180" dirty="0"/>
              <a:t> </a:t>
            </a:r>
            <a:r>
              <a:rPr spc="125" dirty="0"/>
              <a:t>„banalne</a:t>
            </a:r>
            <a:r>
              <a:rPr spc="-180" dirty="0"/>
              <a:t> </a:t>
            </a:r>
            <a:r>
              <a:rPr spc="110" dirty="0"/>
              <a:t>efekte</a:t>
            </a:r>
            <a:r>
              <a:rPr spc="-180" dirty="0"/>
              <a:t> </a:t>
            </a:r>
            <a:r>
              <a:rPr spc="175" dirty="0"/>
              <a:t>i</a:t>
            </a:r>
            <a:r>
              <a:rPr spc="-180" dirty="0"/>
              <a:t> </a:t>
            </a:r>
            <a:r>
              <a:rPr spc="140" dirty="0"/>
              <a:t>sentimentalnu</a:t>
            </a:r>
            <a:r>
              <a:rPr spc="-180" dirty="0"/>
              <a:t> </a:t>
            </a:r>
            <a:r>
              <a:rPr spc="150" dirty="0"/>
              <a:t>muziku“</a:t>
            </a:r>
            <a:r>
              <a:rPr spc="-180" dirty="0"/>
              <a:t> </a:t>
            </a:r>
            <a:r>
              <a:rPr spc="-1470" dirty="0"/>
              <a:t>→</a:t>
            </a:r>
            <a:r>
              <a:rPr spc="-180" dirty="0"/>
              <a:t> </a:t>
            </a:r>
            <a:r>
              <a:rPr spc="80" dirty="0"/>
              <a:t>glazba</a:t>
            </a:r>
            <a:r>
              <a:rPr spc="-180" dirty="0"/>
              <a:t> </a:t>
            </a:r>
            <a:r>
              <a:rPr spc="145" dirty="0"/>
              <a:t>mora</a:t>
            </a:r>
            <a:r>
              <a:rPr spc="-180" dirty="0"/>
              <a:t> </a:t>
            </a:r>
            <a:r>
              <a:rPr spc="195" dirty="0"/>
              <a:t>biti</a:t>
            </a:r>
            <a:r>
              <a:rPr spc="-180" dirty="0"/>
              <a:t> </a:t>
            </a:r>
            <a:r>
              <a:rPr spc="60" dirty="0"/>
              <a:t>škola</a:t>
            </a:r>
            <a:r>
              <a:rPr spc="-180" dirty="0"/>
              <a:t> </a:t>
            </a:r>
            <a:r>
              <a:rPr spc="75" dirty="0"/>
              <a:t>socijalizma.</a:t>
            </a:r>
          </a:p>
          <a:p>
            <a:pPr marL="12700">
              <a:lnSpc>
                <a:spcPct val="100000"/>
              </a:lnSpc>
              <a:spcBef>
                <a:spcPts val="1950"/>
              </a:spcBef>
            </a:pPr>
            <a:r>
              <a:rPr spc="120" dirty="0"/>
              <a:t>Simbolični</a:t>
            </a:r>
            <a:r>
              <a:rPr spc="-170" dirty="0"/>
              <a:t> </a:t>
            </a:r>
            <a:r>
              <a:rPr spc="110" dirty="0"/>
              <a:t>trenuci</a:t>
            </a:r>
          </a:p>
          <a:p>
            <a:pPr marL="660400" marR="5080">
              <a:lnSpc>
                <a:spcPts val="4200"/>
              </a:lnSpc>
              <a:spcBef>
                <a:spcPts val="240"/>
              </a:spcBef>
            </a:pPr>
            <a:r>
              <a:rPr b="1" dirty="0">
                <a:latin typeface="Arial Narrow"/>
                <a:cs typeface="Arial Narrow"/>
              </a:rPr>
              <a:t>Koncert</a:t>
            </a:r>
            <a:r>
              <a:rPr b="1" spc="-215" dirty="0">
                <a:latin typeface="Arial Narrow"/>
                <a:cs typeface="Arial Narrow"/>
              </a:rPr>
              <a:t> </a:t>
            </a:r>
            <a:r>
              <a:rPr b="1" spc="105" dirty="0">
                <a:latin typeface="Arial Narrow"/>
                <a:cs typeface="Arial Narrow"/>
              </a:rPr>
              <a:t>Zlatka</a:t>
            </a:r>
            <a:r>
              <a:rPr b="1" spc="-210" dirty="0">
                <a:latin typeface="Arial Narrow"/>
                <a:cs typeface="Arial Narrow"/>
              </a:rPr>
              <a:t> </a:t>
            </a:r>
            <a:r>
              <a:rPr b="1" dirty="0">
                <a:latin typeface="Arial Narrow"/>
                <a:cs typeface="Arial Narrow"/>
              </a:rPr>
              <a:t>Balokovića</a:t>
            </a:r>
            <a:r>
              <a:rPr b="1" spc="-210" dirty="0">
                <a:latin typeface="Arial Narrow"/>
                <a:cs typeface="Arial Narrow"/>
              </a:rPr>
              <a:t> </a:t>
            </a:r>
            <a:r>
              <a:rPr spc="-20" dirty="0"/>
              <a:t>(1946.)</a:t>
            </a:r>
            <a:r>
              <a:rPr spc="-165" dirty="0"/>
              <a:t> </a:t>
            </a:r>
            <a:r>
              <a:rPr spc="-1470" dirty="0"/>
              <a:t>→</a:t>
            </a:r>
            <a:r>
              <a:rPr spc="-165" dirty="0"/>
              <a:t> </a:t>
            </a:r>
            <a:r>
              <a:rPr spc="65" dirty="0"/>
              <a:t>naslovnica</a:t>
            </a:r>
            <a:r>
              <a:rPr spc="-165" dirty="0"/>
              <a:t> </a:t>
            </a:r>
            <a:r>
              <a:rPr spc="175" dirty="0"/>
              <a:t>i</a:t>
            </a:r>
            <a:r>
              <a:rPr spc="-165" dirty="0"/>
              <a:t> </a:t>
            </a:r>
            <a:r>
              <a:rPr spc="80" dirty="0"/>
              <a:t>prenošen</a:t>
            </a:r>
            <a:r>
              <a:rPr spc="-165" dirty="0"/>
              <a:t> </a:t>
            </a:r>
            <a:r>
              <a:rPr spc="80" dirty="0"/>
              <a:t>govor:</a:t>
            </a:r>
            <a:r>
              <a:rPr spc="-165" dirty="0"/>
              <a:t> </a:t>
            </a:r>
            <a:r>
              <a:rPr spc="90" dirty="0"/>
              <a:t>„Kao</a:t>
            </a:r>
            <a:r>
              <a:rPr spc="-160" dirty="0"/>
              <a:t> </a:t>
            </a:r>
            <a:r>
              <a:rPr spc="125" dirty="0"/>
              <a:t>dobar</a:t>
            </a:r>
            <a:r>
              <a:rPr spc="-165" dirty="0"/>
              <a:t> </a:t>
            </a:r>
            <a:r>
              <a:rPr spc="145" dirty="0"/>
              <a:t>Hrvat</a:t>
            </a:r>
            <a:r>
              <a:rPr spc="-165" dirty="0"/>
              <a:t> </a:t>
            </a:r>
            <a:r>
              <a:rPr spc="140" dirty="0"/>
              <a:t>morao</a:t>
            </a:r>
            <a:r>
              <a:rPr spc="-165" dirty="0"/>
              <a:t> </a:t>
            </a:r>
            <a:r>
              <a:rPr spc="75" dirty="0"/>
              <a:t>sam</a:t>
            </a:r>
            <a:r>
              <a:rPr spc="-165" dirty="0"/>
              <a:t> </a:t>
            </a:r>
            <a:r>
              <a:rPr spc="195" dirty="0"/>
              <a:t>biti</a:t>
            </a:r>
            <a:r>
              <a:rPr spc="-165" dirty="0"/>
              <a:t> </a:t>
            </a:r>
            <a:r>
              <a:rPr spc="90" dirty="0"/>
              <a:t>dobar </a:t>
            </a:r>
            <a:r>
              <a:rPr dirty="0"/>
              <a:t>Jugoslaven,</a:t>
            </a:r>
            <a:r>
              <a:rPr spc="-125" dirty="0"/>
              <a:t> </a:t>
            </a:r>
            <a:r>
              <a:rPr spc="140" dirty="0"/>
              <a:t>morao</a:t>
            </a:r>
            <a:r>
              <a:rPr spc="-125" dirty="0"/>
              <a:t> </a:t>
            </a:r>
            <a:r>
              <a:rPr spc="75" dirty="0"/>
              <a:t>sam</a:t>
            </a:r>
            <a:r>
              <a:rPr spc="-125" dirty="0"/>
              <a:t> </a:t>
            </a:r>
            <a:r>
              <a:rPr spc="195" dirty="0"/>
              <a:t>biti</a:t>
            </a:r>
            <a:r>
              <a:rPr spc="-125" dirty="0"/>
              <a:t> </a:t>
            </a:r>
            <a:r>
              <a:rPr spc="125" dirty="0"/>
              <a:t>dobar</a:t>
            </a:r>
            <a:r>
              <a:rPr spc="-125" dirty="0"/>
              <a:t> </a:t>
            </a:r>
            <a:r>
              <a:rPr dirty="0"/>
              <a:t>Slaven.Samo</a:t>
            </a:r>
            <a:r>
              <a:rPr spc="-125" dirty="0"/>
              <a:t> </a:t>
            </a:r>
            <a:r>
              <a:rPr spc="85" dirty="0"/>
              <a:t>kao</a:t>
            </a:r>
            <a:r>
              <a:rPr spc="-125" dirty="0"/>
              <a:t> </a:t>
            </a:r>
            <a:r>
              <a:rPr spc="90" dirty="0"/>
              <a:t>takav</a:t>
            </a:r>
            <a:r>
              <a:rPr spc="-125" dirty="0"/>
              <a:t> </a:t>
            </a:r>
            <a:r>
              <a:rPr spc="130" dirty="0"/>
              <a:t>mogao</a:t>
            </a:r>
            <a:r>
              <a:rPr spc="-125" dirty="0"/>
              <a:t> </a:t>
            </a:r>
            <a:r>
              <a:rPr spc="75" dirty="0"/>
              <a:t>sam</a:t>
            </a:r>
            <a:r>
              <a:rPr spc="-125" dirty="0"/>
              <a:t> </a:t>
            </a:r>
            <a:r>
              <a:rPr spc="195" dirty="0"/>
              <a:t>biti</a:t>
            </a:r>
            <a:r>
              <a:rPr spc="-120" dirty="0"/>
              <a:t> </a:t>
            </a:r>
            <a:r>
              <a:rPr spc="100" dirty="0"/>
              <a:t>pošten</a:t>
            </a:r>
            <a:r>
              <a:rPr spc="-125" dirty="0"/>
              <a:t> </a:t>
            </a:r>
            <a:r>
              <a:rPr spc="175" dirty="0"/>
              <a:t>i</a:t>
            </a:r>
            <a:r>
              <a:rPr spc="-125" dirty="0"/>
              <a:t> </a:t>
            </a:r>
            <a:r>
              <a:rPr spc="125" dirty="0"/>
              <a:t>dobar</a:t>
            </a:r>
            <a:r>
              <a:rPr spc="-125" dirty="0"/>
              <a:t> </a:t>
            </a:r>
            <a:r>
              <a:rPr spc="55" dirty="0"/>
              <a:t>čovjek.“</a:t>
            </a:r>
          </a:p>
          <a:p>
            <a:pPr marL="660400">
              <a:lnSpc>
                <a:spcPct val="100000"/>
              </a:lnSpc>
              <a:spcBef>
                <a:spcPts val="359"/>
              </a:spcBef>
            </a:pPr>
            <a:r>
              <a:rPr spc="-40" dirty="0"/>
              <a:t>1948.:</a:t>
            </a:r>
            <a:r>
              <a:rPr spc="-155" dirty="0"/>
              <a:t> </a:t>
            </a:r>
            <a:r>
              <a:rPr spc="100" dirty="0"/>
              <a:t>izvještaji</a:t>
            </a:r>
            <a:r>
              <a:rPr spc="-150" dirty="0"/>
              <a:t> </a:t>
            </a:r>
            <a:r>
              <a:rPr spc="105" dirty="0"/>
              <a:t>o</a:t>
            </a:r>
            <a:r>
              <a:rPr spc="-155" dirty="0"/>
              <a:t> </a:t>
            </a:r>
            <a:r>
              <a:rPr spc="165" dirty="0"/>
              <a:t>novim</a:t>
            </a:r>
            <a:r>
              <a:rPr spc="-150" dirty="0"/>
              <a:t> </a:t>
            </a:r>
            <a:r>
              <a:rPr spc="130" dirty="0"/>
              <a:t>glazbenim</a:t>
            </a:r>
            <a:r>
              <a:rPr spc="-155" dirty="0"/>
              <a:t> </a:t>
            </a:r>
            <a:r>
              <a:rPr spc="145" dirty="0"/>
              <a:t>izdanjima</a:t>
            </a:r>
            <a:r>
              <a:rPr spc="-150" dirty="0"/>
              <a:t> </a:t>
            </a:r>
            <a:r>
              <a:rPr spc="50" dirty="0"/>
              <a:t>–</a:t>
            </a:r>
            <a:r>
              <a:rPr spc="-155" dirty="0"/>
              <a:t> </a:t>
            </a:r>
            <a:r>
              <a:rPr b="1" spc="65" dirty="0">
                <a:latin typeface="Arial Narrow"/>
                <a:cs typeface="Arial Narrow"/>
              </a:rPr>
              <a:t>„najpopularnija</a:t>
            </a:r>
            <a:r>
              <a:rPr b="1" spc="-200" dirty="0">
                <a:latin typeface="Arial Narrow"/>
                <a:cs typeface="Arial Narrow"/>
              </a:rPr>
              <a:t> </a:t>
            </a:r>
            <a:r>
              <a:rPr b="1" spc="-85" dirty="0">
                <a:latin typeface="Arial Narrow"/>
                <a:cs typeface="Arial Narrow"/>
              </a:rPr>
              <a:t>su</a:t>
            </a:r>
            <a:r>
              <a:rPr b="1" spc="-200" dirty="0">
                <a:latin typeface="Arial Narrow"/>
                <a:cs typeface="Arial Narrow"/>
              </a:rPr>
              <a:t> </a:t>
            </a:r>
            <a:r>
              <a:rPr b="1" spc="85" dirty="0">
                <a:latin typeface="Arial Narrow"/>
                <a:cs typeface="Arial Narrow"/>
              </a:rPr>
              <a:t>djela</a:t>
            </a:r>
            <a:r>
              <a:rPr b="1" spc="-200" dirty="0">
                <a:latin typeface="Arial Narrow"/>
                <a:cs typeface="Arial Narrow"/>
              </a:rPr>
              <a:t> </a:t>
            </a:r>
            <a:r>
              <a:rPr b="1" dirty="0">
                <a:latin typeface="Arial Narrow"/>
                <a:cs typeface="Arial Narrow"/>
              </a:rPr>
              <a:t>sovjetskih</a:t>
            </a:r>
            <a:r>
              <a:rPr b="1" spc="-204" dirty="0">
                <a:latin typeface="Arial Narrow"/>
                <a:cs typeface="Arial Narrow"/>
              </a:rPr>
              <a:t> </a:t>
            </a:r>
            <a:r>
              <a:rPr b="1" spc="35" dirty="0">
                <a:latin typeface="Arial Narrow"/>
                <a:cs typeface="Arial Narrow"/>
              </a:rPr>
              <a:t>kompozitora“</a:t>
            </a:r>
            <a:r>
              <a:rPr spc="35" dirty="0"/>
              <a:t>.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pc="-655" dirty="0"/>
              <a:t>KUSTOSI</a:t>
            </a:r>
            <a:r>
              <a:rPr spc="-65" dirty="0"/>
              <a:t> </a:t>
            </a:r>
            <a:r>
              <a:rPr spc="-475" dirty="0"/>
              <a:t>POBJEDE</a:t>
            </a:r>
            <a:r>
              <a:rPr spc="-60" dirty="0"/>
              <a:t> </a:t>
            </a:r>
            <a:r>
              <a:rPr dirty="0"/>
              <a:t>–</a:t>
            </a:r>
            <a:r>
              <a:rPr spc="-60" dirty="0"/>
              <a:t> </a:t>
            </a:r>
            <a:r>
              <a:rPr spc="-695" dirty="0"/>
              <a:t>LIKOVNA</a:t>
            </a:r>
            <a:r>
              <a:rPr spc="-60" dirty="0"/>
              <a:t> </a:t>
            </a:r>
            <a:r>
              <a:rPr spc="-685" dirty="0"/>
              <a:t>UMJETNOST</a:t>
            </a: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409700" y="3314699"/>
            <a:ext cx="104775" cy="104775"/>
          </a:xfrm>
          <a:prstGeom prst="rect">
            <a:avLst/>
          </a:prstGeom>
        </p:spPr>
      </p:pic>
      <p:pic>
        <p:nvPicPr>
          <p:cNvPr id="4" name="object 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409700" y="3848099"/>
            <a:ext cx="104775" cy="104775"/>
          </a:xfrm>
          <a:prstGeom prst="rect">
            <a:avLst/>
          </a:prstGeom>
        </p:spPr>
      </p:pic>
      <p:pic>
        <p:nvPicPr>
          <p:cNvPr id="5" name="object 5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409700" y="5086349"/>
            <a:ext cx="104775" cy="104775"/>
          </a:xfrm>
          <a:prstGeom prst="rect">
            <a:avLst/>
          </a:prstGeom>
        </p:spPr>
      </p:pic>
      <p:pic>
        <p:nvPicPr>
          <p:cNvPr id="6" name="object 6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409700" y="5619749"/>
            <a:ext cx="104775" cy="104775"/>
          </a:xfrm>
          <a:prstGeom prst="rect">
            <a:avLst/>
          </a:prstGeom>
        </p:spPr>
      </p:pic>
      <p:pic>
        <p:nvPicPr>
          <p:cNvPr id="7" name="object 7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409700" y="6153149"/>
            <a:ext cx="104775" cy="104775"/>
          </a:xfrm>
          <a:prstGeom prst="rect">
            <a:avLst/>
          </a:prstGeom>
        </p:spPr>
      </p:pic>
      <p:pic>
        <p:nvPicPr>
          <p:cNvPr id="8" name="object 8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409700" y="7219950"/>
            <a:ext cx="104775" cy="104775"/>
          </a:xfrm>
          <a:prstGeom prst="rect">
            <a:avLst/>
          </a:prstGeom>
        </p:spPr>
      </p:pic>
      <p:pic>
        <p:nvPicPr>
          <p:cNvPr id="9" name="object 9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409700" y="7753350"/>
            <a:ext cx="104775" cy="104775"/>
          </a:xfrm>
          <a:prstGeom prst="rect">
            <a:avLst/>
          </a:prstGeom>
        </p:spPr>
      </p:pic>
      <p:pic>
        <p:nvPicPr>
          <p:cNvPr id="10" name="object 10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409700" y="8991600"/>
            <a:ext cx="104775" cy="104775"/>
          </a:xfrm>
          <a:prstGeom prst="rect">
            <a:avLst/>
          </a:prstGeom>
        </p:spPr>
      </p:pic>
      <p:sp>
        <p:nvSpPr>
          <p:cNvPr id="11" name="object 11"/>
          <p:cNvSpPr txBox="1"/>
          <p:nvPr/>
        </p:nvSpPr>
        <p:spPr>
          <a:xfrm>
            <a:off x="1016000" y="2463800"/>
            <a:ext cx="15685135" cy="6769100"/>
          </a:xfrm>
          <a:prstGeom prst="rect">
            <a:avLst/>
          </a:prstGeom>
        </p:spPr>
        <p:txBody>
          <a:bodyPr vert="horz" wrap="square" lIns="0" tIns="889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700"/>
              </a:spcBef>
            </a:pPr>
            <a:r>
              <a:rPr sz="3000" spc="80" dirty="0">
                <a:solidFill>
                  <a:srgbClr val="2D384F"/>
                </a:solidFill>
                <a:latin typeface="Arial Narrow"/>
                <a:cs typeface="Arial Narrow"/>
              </a:rPr>
              <a:t>Obnova</a:t>
            </a:r>
            <a:r>
              <a:rPr sz="3000" spc="-18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175" dirty="0">
                <a:solidFill>
                  <a:srgbClr val="2D384F"/>
                </a:solidFill>
                <a:latin typeface="Arial Narrow"/>
                <a:cs typeface="Arial Narrow"/>
              </a:rPr>
              <a:t>i</a:t>
            </a:r>
            <a:r>
              <a:rPr sz="3000" spc="-18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80" dirty="0">
                <a:solidFill>
                  <a:srgbClr val="2D384F"/>
                </a:solidFill>
                <a:latin typeface="Arial Narrow"/>
                <a:cs typeface="Arial Narrow"/>
              </a:rPr>
              <a:t>nova</a:t>
            </a:r>
            <a:r>
              <a:rPr sz="3000" spc="-18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135" dirty="0">
                <a:solidFill>
                  <a:srgbClr val="2D384F"/>
                </a:solidFill>
                <a:latin typeface="Arial Narrow"/>
                <a:cs typeface="Arial Narrow"/>
              </a:rPr>
              <a:t>infrastruktura</a:t>
            </a:r>
            <a:r>
              <a:rPr sz="3000" spc="-18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-10" dirty="0">
                <a:solidFill>
                  <a:srgbClr val="2D384F"/>
                </a:solidFill>
                <a:latin typeface="Arial Narrow"/>
                <a:cs typeface="Arial Narrow"/>
              </a:rPr>
              <a:t>(1945.)</a:t>
            </a:r>
            <a:endParaRPr sz="3000">
              <a:latin typeface="Arial Narrow"/>
              <a:cs typeface="Arial Narrow"/>
            </a:endParaRPr>
          </a:p>
          <a:p>
            <a:pPr marL="660400">
              <a:lnSpc>
                <a:spcPct val="100000"/>
              </a:lnSpc>
              <a:spcBef>
                <a:spcPts val="600"/>
              </a:spcBef>
            </a:pPr>
            <a:r>
              <a:rPr sz="3000" spc="75" dirty="0">
                <a:solidFill>
                  <a:srgbClr val="2D384F"/>
                </a:solidFill>
                <a:latin typeface="Arial Narrow"/>
                <a:cs typeface="Arial Narrow"/>
              </a:rPr>
              <a:t>Osnivanje</a:t>
            </a:r>
            <a:r>
              <a:rPr sz="3000" spc="-18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95" dirty="0">
                <a:solidFill>
                  <a:srgbClr val="2D384F"/>
                </a:solidFill>
                <a:latin typeface="Arial Narrow"/>
                <a:cs typeface="Arial Narrow"/>
              </a:rPr>
              <a:t>Strukovnog</a:t>
            </a:r>
            <a:r>
              <a:rPr sz="3000" spc="-16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120" dirty="0">
                <a:solidFill>
                  <a:srgbClr val="2D384F"/>
                </a:solidFill>
                <a:latin typeface="Arial Narrow"/>
                <a:cs typeface="Arial Narrow"/>
              </a:rPr>
              <a:t>udruženja</a:t>
            </a:r>
            <a:r>
              <a:rPr sz="3000" spc="-17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145" dirty="0">
                <a:solidFill>
                  <a:srgbClr val="2D384F"/>
                </a:solidFill>
                <a:latin typeface="Arial Narrow"/>
                <a:cs typeface="Arial Narrow"/>
              </a:rPr>
              <a:t>likovnih</a:t>
            </a:r>
            <a:r>
              <a:rPr sz="3000" spc="-16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170" dirty="0">
                <a:solidFill>
                  <a:srgbClr val="2D384F"/>
                </a:solidFill>
                <a:latin typeface="Arial Narrow"/>
                <a:cs typeface="Arial Narrow"/>
              </a:rPr>
              <a:t>umjetnika</a:t>
            </a:r>
            <a:r>
              <a:rPr sz="3000" spc="-17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90" dirty="0">
                <a:solidFill>
                  <a:srgbClr val="2D384F"/>
                </a:solidFill>
                <a:latin typeface="Arial Narrow"/>
                <a:cs typeface="Arial Narrow"/>
              </a:rPr>
              <a:t>Hrvatske</a:t>
            </a:r>
            <a:r>
              <a:rPr sz="3000" spc="-16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140" dirty="0">
                <a:solidFill>
                  <a:srgbClr val="2D384F"/>
                </a:solidFill>
                <a:latin typeface="Arial Narrow"/>
                <a:cs typeface="Arial Narrow"/>
              </a:rPr>
              <a:t>(lipanj</a:t>
            </a:r>
            <a:r>
              <a:rPr sz="3000" spc="-16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-10" dirty="0">
                <a:solidFill>
                  <a:srgbClr val="2D384F"/>
                </a:solidFill>
                <a:latin typeface="Arial Narrow"/>
                <a:cs typeface="Arial Narrow"/>
              </a:rPr>
              <a:t>1945.).</a:t>
            </a:r>
            <a:endParaRPr sz="3000">
              <a:latin typeface="Arial Narrow"/>
              <a:cs typeface="Arial Narrow"/>
            </a:endParaRPr>
          </a:p>
          <a:p>
            <a:pPr marL="660400">
              <a:lnSpc>
                <a:spcPct val="100000"/>
              </a:lnSpc>
              <a:spcBef>
                <a:spcPts val="600"/>
              </a:spcBef>
            </a:pPr>
            <a:r>
              <a:rPr sz="3000" spc="110" dirty="0">
                <a:solidFill>
                  <a:srgbClr val="2D384F"/>
                </a:solidFill>
                <a:latin typeface="Arial Narrow"/>
                <a:cs typeface="Arial Narrow"/>
              </a:rPr>
              <a:t>Vijesti</a:t>
            </a:r>
            <a:r>
              <a:rPr sz="3000" spc="-17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105" dirty="0">
                <a:solidFill>
                  <a:srgbClr val="2D384F"/>
                </a:solidFill>
                <a:latin typeface="Arial Narrow"/>
                <a:cs typeface="Arial Narrow"/>
              </a:rPr>
              <a:t>o</a:t>
            </a:r>
            <a:r>
              <a:rPr sz="3000" spc="-16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114" dirty="0">
                <a:solidFill>
                  <a:srgbClr val="2D384F"/>
                </a:solidFill>
                <a:latin typeface="Arial Narrow"/>
                <a:cs typeface="Arial Narrow"/>
              </a:rPr>
              <a:t>natječajima,</a:t>
            </a:r>
            <a:r>
              <a:rPr sz="3000" spc="-16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90" dirty="0">
                <a:solidFill>
                  <a:srgbClr val="2D384F"/>
                </a:solidFill>
                <a:latin typeface="Arial Narrow"/>
                <a:cs typeface="Arial Narrow"/>
              </a:rPr>
              <a:t>oglasima,</a:t>
            </a:r>
            <a:r>
              <a:rPr sz="3000" spc="-16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195" dirty="0">
                <a:solidFill>
                  <a:srgbClr val="2D384F"/>
                </a:solidFill>
                <a:latin typeface="Arial Narrow"/>
                <a:cs typeface="Arial Narrow"/>
              </a:rPr>
              <a:t>kulturnim</a:t>
            </a:r>
            <a:r>
              <a:rPr sz="3000" spc="-17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130" dirty="0">
                <a:solidFill>
                  <a:srgbClr val="2D384F"/>
                </a:solidFill>
                <a:latin typeface="Arial Narrow"/>
                <a:cs typeface="Arial Narrow"/>
              </a:rPr>
              <a:t>inicijativama</a:t>
            </a:r>
            <a:r>
              <a:rPr sz="3000" spc="-16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-1470" dirty="0">
                <a:solidFill>
                  <a:srgbClr val="2D384F"/>
                </a:solidFill>
                <a:latin typeface="Arial Narrow"/>
                <a:cs typeface="Arial Narrow"/>
              </a:rPr>
              <a:t>→</a:t>
            </a:r>
            <a:r>
              <a:rPr sz="3000" spc="-21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b="1" spc="90" dirty="0">
                <a:solidFill>
                  <a:srgbClr val="2D384F"/>
                </a:solidFill>
                <a:latin typeface="Arial Narrow"/>
                <a:cs typeface="Arial Narrow"/>
              </a:rPr>
              <a:t>formiranje</a:t>
            </a:r>
            <a:r>
              <a:rPr sz="3000" b="1" spc="-21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b="1" spc="-10" dirty="0">
                <a:solidFill>
                  <a:srgbClr val="2D384F"/>
                </a:solidFill>
                <a:latin typeface="Arial Narrow"/>
                <a:cs typeface="Arial Narrow"/>
              </a:rPr>
              <a:t>novog</a:t>
            </a:r>
            <a:r>
              <a:rPr sz="3000" b="1" spc="-21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b="1" spc="-10" dirty="0">
                <a:solidFill>
                  <a:srgbClr val="2D384F"/>
                </a:solidFill>
                <a:latin typeface="Arial Narrow"/>
                <a:cs typeface="Arial Narrow"/>
              </a:rPr>
              <a:t>sustava</a:t>
            </a:r>
            <a:r>
              <a:rPr sz="3000" spc="-10" dirty="0">
                <a:solidFill>
                  <a:srgbClr val="2D384F"/>
                </a:solidFill>
                <a:latin typeface="Arial Narrow"/>
                <a:cs typeface="Arial Narrow"/>
              </a:rPr>
              <a:t>.</a:t>
            </a:r>
            <a:endParaRPr sz="3000">
              <a:latin typeface="Arial Narrow"/>
              <a:cs typeface="Arial Narrow"/>
            </a:endParaRPr>
          </a:p>
          <a:p>
            <a:pPr marL="12700">
              <a:lnSpc>
                <a:spcPct val="100000"/>
              </a:lnSpc>
              <a:spcBef>
                <a:spcPts val="1950"/>
              </a:spcBef>
            </a:pPr>
            <a:r>
              <a:rPr sz="3000" dirty="0">
                <a:solidFill>
                  <a:srgbClr val="2D384F"/>
                </a:solidFill>
                <a:latin typeface="Arial Narrow"/>
                <a:cs typeface="Arial Narrow"/>
              </a:rPr>
              <a:t>Prva</a:t>
            </a:r>
            <a:r>
              <a:rPr sz="3000" spc="-13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90" dirty="0">
                <a:solidFill>
                  <a:srgbClr val="2D384F"/>
                </a:solidFill>
                <a:latin typeface="Arial Narrow"/>
                <a:cs typeface="Arial Narrow"/>
              </a:rPr>
              <a:t>izložba</a:t>
            </a:r>
            <a:r>
              <a:rPr sz="3000" spc="-13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130" dirty="0">
                <a:solidFill>
                  <a:srgbClr val="2D384F"/>
                </a:solidFill>
                <a:latin typeface="Arial Narrow"/>
                <a:cs typeface="Arial Narrow"/>
              </a:rPr>
              <a:t>umjetnika–partizana</a:t>
            </a:r>
            <a:r>
              <a:rPr sz="3000" spc="-13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140" dirty="0">
                <a:solidFill>
                  <a:srgbClr val="2D384F"/>
                </a:solidFill>
                <a:latin typeface="Arial Narrow"/>
                <a:cs typeface="Arial Narrow"/>
              </a:rPr>
              <a:t>(lipanj</a:t>
            </a:r>
            <a:r>
              <a:rPr sz="3000" spc="-13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-10" dirty="0">
                <a:solidFill>
                  <a:srgbClr val="2D384F"/>
                </a:solidFill>
                <a:latin typeface="Arial Narrow"/>
                <a:cs typeface="Arial Narrow"/>
              </a:rPr>
              <a:t>1945.)</a:t>
            </a:r>
            <a:endParaRPr sz="3000">
              <a:latin typeface="Arial Narrow"/>
              <a:cs typeface="Arial Narrow"/>
            </a:endParaRPr>
          </a:p>
          <a:p>
            <a:pPr marL="660400" marR="3757929">
              <a:lnSpc>
                <a:spcPts val="4200"/>
              </a:lnSpc>
              <a:spcBef>
                <a:spcPts val="240"/>
              </a:spcBef>
            </a:pPr>
            <a:r>
              <a:rPr sz="3000" spc="155" dirty="0">
                <a:solidFill>
                  <a:srgbClr val="2D384F"/>
                </a:solidFill>
                <a:latin typeface="Arial Narrow"/>
                <a:cs typeface="Arial Narrow"/>
              </a:rPr>
              <a:t>Umjetnički</a:t>
            </a:r>
            <a:r>
              <a:rPr sz="3000" spc="-14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135" dirty="0">
                <a:solidFill>
                  <a:srgbClr val="2D384F"/>
                </a:solidFill>
                <a:latin typeface="Arial Narrow"/>
                <a:cs typeface="Arial Narrow"/>
              </a:rPr>
              <a:t>paviljon</a:t>
            </a:r>
            <a:r>
              <a:rPr sz="3000" spc="-14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160" dirty="0">
                <a:solidFill>
                  <a:srgbClr val="2D384F"/>
                </a:solidFill>
                <a:latin typeface="Arial Narrow"/>
                <a:cs typeface="Arial Narrow"/>
              </a:rPr>
              <a:t>u</a:t>
            </a:r>
            <a:r>
              <a:rPr sz="3000" spc="-14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80" dirty="0">
                <a:solidFill>
                  <a:srgbClr val="2D384F"/>
                </a:solidFill>
                <a:latin typeface="Arial Narrow"/>
                <a:cs typeface="Arial Narrow"/>
              </a:rPr>
              <a:t>Zagrebu:</a:t>
            </a:r>
            <a:r>
              <a:rPr sz="3000" spc="-14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dirty="0">
                <a:solidFill>
                  <a:srgbClr val="2D384F"/>
                </a:solidFill>
                <a:latin typeface="Arial Narrow"/>
                <a:cs typeface="Arial Narrow"/>
              </a:rPr>
              <a:t>Edo</a:t>
            </a:r>
            <a:r>
              <a:rPr sz="3000" spc="-14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135" dirty="0">
                <a:solidFill>
                  <a:srgbClr val="2D384F"/>
                </a:solidFill>
                <a:latin typeface="Arial Narrow"/>
                <a:cs typeface="Arial Narrow"/>
              </a:rPr>
              <a:t>Murtić,</a:t>
            </a:r>
            <a:r>
              <a:rPr sz="3000" spc="-14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130" dirty="0">
                <a:solidFill>
                  <a:srgbClr val="2D384F"/>
                </a:solidFill>
                <a:latin typeface="Arial Narrow"/>
                <a:cs typeface="Arial Narrow"/>
              </a:rPr>
              <a:t>Zlatko</a:t>
            </a:r>
            <a:r>
              <a:rPr sz="3000" spc="-14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dirty="0">
                <a:solidFill>
                  <a:srgbClr val="2D384F"/>
                </a:solidFill>
                <a:latin typeface="Arial Narrow"/>
                <a:cs typeface="Arial Narrow"/>
              </a:rPr>
              <a:t>Prica,</a:t>
            </a:r>
            <a:r>
              <a:rPr sz="3000" spc="-14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dirty="0">
                <a:solidFill>
                  <a:srgbClr val="2D384F"/>
                </a:solidFill>
                <a:latin typeface="Arial Narrow"/>
                <a:cs typeface="Arial Narrow"/>
              </a:rPr>
              <a:t>Oskar</a:t>
            </a:r>
            <a:r>
              <a:rPr sz="3000" spc="-14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155" dirty="0">
                <a:solidFill>
                  <a:srgbClr val="2D384F"/>
                </a:solidFill>
                <a:latin typeface="Arial Narrow"/>
                <a:cs typeface="Arial Narrow"/>
              </a:rPr>
              <a:t>Herman</a:t>
            </a:r>
            <a:r>
              <a:rPr sz="3000" spc="-14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175" dirty="0">
                <a:solidFill>
                  <a:srgbClr val="2D384F"/>
                </a:solidFill>
                <a:latin typeface="Arial Narrow"/>
                <a:cs typeface="Arial Narrow"/>
              </a:rPr>
              <a:t>i</a:t>
            </a:r>
            <a:r>
              <a:rPr sz="3000" spc="-14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80" dirty="0">
                <a:solidFill>
                  <a:srgbClr val="2D384F"/>
                </a:solidFill>
                <a:latin typeface="Arial Narrow"/>
                <a:cs typeface="Arial Narrow"/>
              </a:rPr>
              <a:t>dr. </a:t>
            </a:r>
            <a:r>
              <a:rPr sz="3000" spc="155" dirty="0">
                <a:solidFill>
                  <a:srgbClr val="2D384F"/>
                </a:solidFill>
                <a:latin typeface="Arial Narrow"/>
                <a:cs typeface="Arial Narrow"/>
              </a:rPr>
              <a:t>Umjetnici</a:t>
            </a:r>
            <a:r>
              <a:rPr sz="3000" spc="-17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110" dirty="0">
                <a:solidFill>
                  <a:srgbClr val="2D384F"/>
                </a:solidFill>
                <a:latin typeface="Arial Narrow"/>
                <a:cs typeface="Arial Narrow"/>
              </a:rPr>
              <a:t>prikazani</a:t>
            </a:r>
            <a:r>
              <a:rPr sz="3000" spc="-17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85" dirty="0">
                <a:solidFill>
                  <a:srgbClr val="2D384F"/>
                </a:solidFill>
                <a:latin typeface="Arial Narrow"/>
                <a:cs typeface="Arial Narrow"/>
              </a:rPr>
              <a:t>kao</a:t>
            </a:r>
            <a:r>
              <a:rPr sz="3000" spc="-17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180" dirty="0">
                <a:solidFill>
                  <a:srgbClr val="2D384F"/>
                </a:solidFill>
                <a:latin typeface="Arial Narrow"/>
                <a:cs typeface="Arial Narrow"/>
              </a:rPr>
              <a:t>„kulturni</a:t>
            </a:r>
            <a:r>
              <a:rPr sz="3000" spc="-17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105" dirty="0">
                <a:solidFill>
                  <a:srgbClr val="2D384F"/>
                </a:solidFill>
                <a:latin typeface="Arial Narrow"/>
                <a:cs typeface="Arial Narrow"/>
              </a:rPr>
              <a:t>radnici“</a:t>
            </a:r>
            <a:r>
              <a:rPr sz="3000" spc="-17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50" dirty="0">
                <a:solidFill>
                  <a:srgbClr val="2D384F"/>
                </a:solidFill>
                <a:latin typeface="Arial Narrow"/>
                <a:cs typeface="Arial Narrow"/>
              </a:rPr>
              <a:t>–</a:t>
            </a:r>
            <a:r>
              <a:rPr sz="3000" spc="-17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160" dirty="0">
                <a:solidFill>
                  <a:srgbClr val="2D384F"/>
                </a:solidFill>
                <a:latin typeface="Arial Narrow"/>
                <a:cs typeface="Arial Narrow"/>
              </a:rPr>
              <a:t>umjetnost</a:t>
            </a:r>
            <a:r>
              <a:rPr sz="3000" spc="-17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dirty="0">
                <a:solidFill>
                  <a:srgbClr val="2D384F"/>
                </a:solidFill>
                <a:latin typeface="Arial Narrow"/>
                <a:cs typeface="Arial Narrow"/>
              </a:rPr>
              <a:t>za</a:t>
            </a:r>
            <a:r>
              <a:rPr sz="3000" spc="-17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100" dirty="0">
                <a:solidFill>
                  <a:srgbClr val="2D384F"/>
                </a:solidFill>
                <a:latin typeface="Arial Narrow"/>
                <a:cs typeface="Arial Narrow"/>
              </a:rPr>
              <a:t>narod,</a:t>
            </a:r>
            <a:r>
              <a:rPr sz="3000" spc="-17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dirty="0">
                <a:solidFill>
                  <a:srgbClr val="2D384F"/>
                </a:solidFill>
                <a:latin typeface="Arial Narrow"/>
                <a:cs typeface="Arial Narrow"/>
              </a:rPr>
              <a:t>a</a:t>
            </a:r>
            <a:r>
              <a:rPr sz="3000" spc="-17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95" dirty="0">
                <a:solidFill>
                  <a:srgbClr val="2D384F"/>
                </a:solidFill>
                <a:latin typeface="Arial Narrow"/>
                <a:cs typeface="Arial Narrow"/>
              </a:rPr>
              <a:t>ne</a:t>
            </a:r>
            <a:r>
              <a:rPr sz="3000" spc="-17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dirty="0">
                <a:solidFill>
                  <a:srgbClr val="2D384F"/>
                </a:solidFill>
                <a:latin typeface="Arial Narrow"/>
                <a:cs typeface="Arial Narrow"/>
              </a:rPr>
              <a:t>za</a:t>
            </a:r>
            <a:r>
              <a:rPr sz="3000" spc="-17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80" dirty="0">
                <a:solidFill>
                  <a:srgbClr val="2D384F"/>
                </a:solidFill>
                <a:latin typeface="Arial Narrow"/>
                <a:cs typeface="Arial Narrow"/>
              </a:rPr>
              <a:t>elite.</a:t>
            </a:r>
            <a:endParaRPr sz="3000">
              <a:latin typeface="Arial Narrow"/>
              <a:cs typeface="Arial Narrow"/>
            </a:endParaRPr>
          </a:p>
          <a:p>
            <a:pPr marL="660400" marR="5080">
              <a:lnSpc>
                <a:spcPts val="4200"/>
              </a:lnSpc>
            </a:pPr>
            <a:r>
              <a:rPr sz="3000" i="1" spc="-25" dirty="0">
                <a:solidFill>
                  <a:srgbClr val="2D384F"/>
                </a:solidFill>
                <a:latin typeface="Arial Narrow"/>
                <a:cs typeface="Arial Narrow"/>
              </a:rPr>
              <a:t>Vjesnik</a:t>
            </a:r>
            <a:r>
              <a:rPr sz="3000" spc="-25" dirty="0">
                <a:solidFill>
                  <a:srgbClr val="2D384F"/>
                </a:solidFill>
                <a:latin typeface="Arial Narrow"/>
                <a:cs typeface="Arial Narrow"/>
              </a:rPr>
              <a:t>,</a:t>
            </a:r>
            <a:r>
              <a:rPr sz="3000" spc="-14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-125" dirty="0">
                <a:solidFill>
                  <a:srgbClr val="2D384F"/>
                </a:solidFill>
                <a:latin typeface="Arial Narrow"/>
                <a:cs typeface="Arial Narrow"/>
              </a:rPr>
              <a:t>21.</a:t>
            </a:r>
            <a:r>
              <a:rPr sz="3000" spc="-14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dirty="0">
                <a:solidFill>
                  <a:srgbClr val="2D384F"/>
                </a:solidFill>
                <a:latin typeface="Arial Narrow"/>
                <a:cs typeface="Arial Narrow"/>
              </a:rPr>
              <a:t>6.</a:t>
            </a:r>
            <a:r>
              <a:rPr sz="3000" spc="-14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-65" dirty="0">
                <a:solidFill>
                  <a:srgbClr val="2D384F"/>
                </a:solidFill>
                <a:latin typeface="Arial Narrow"/>
                <a:cs typeface="Arial Narrow"/>
              </a:rPr>
              <a:t>1945.:</a:t>
            </a:r>
            <a:r>
              <a:rPr sz="3000" spc="-14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b="1" spc="65" dirty="0">
                <a:solidFill>
                  <a:srgbClr val="2D384F"/>
                </a:solidFill>
                <a:latin typeface="Arial Narrow"/>
                <a:cs typeface="Arial Narrow"/>
              </a:rPr>
              <a:t>„Umjetnost</a:t>
            </a:r>
            <a:r>
              <a:rPr sz="3000" b="1" spc="-19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b="1" spc="75" dirty="0">
                <a:solidFill>
                  <a:srgbClr val="2D384F"/>
                </a:solidFill>
                <a:latin typeface="Arial Narrow"/>
                <a:cs typeface="Arial Narrow"/>
              </a:rPr>
              <a:t>koja</a:t>
            </a:r>
            <a:r>
              <a:rPr sz="3000" b="1" spc="-19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b="1" spc="100" dirty="0">
                <a:solidFill>
                  <a:srgbClr val="2D384F"/>
                </a:solidFill>
                <a:latin typeface="Arial Narrow"/>
                <a:cs typeface="Arial Narrow"/>
              </a:rPr>
              <a:t>je</a:t>
            </a:r>
            <a:r>
              <a:rPr sz="3000" b="1" spc="-19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b="1" spc="70" dirty="0">
                <a:solidFill>
                  <a:srgbClr val="2D384F"/>
                </a:solidFill>
                <a:latin typeface="Arial Narrow"/>
                <a:cs typeface="Arial Narrow"/>
              </a:rPr>
              <a:t>uvijek</a:t>
            </a:r>
            <a:r>
              <a:rPr sz="3000" b="1" spc="-19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b="1" spc="75" dirty="0">
                <a:solidFill>
                  <a:srgbClr val="2D384F"/>
                </a:solidFill>
                <a:latin typeface="Arial Narrow"/>
                <a:cs typeface="Arial Narrow"/>
              </a:rPr>
              <a:t>bila</a:t>
            </a:r>
            <a:r>
              <a:rPr sz="3000" b="1" spc="-19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b="1" dirty="0">
                <a:solidFill>
                  <a:srgbClr val="2D384F"/>
                </a:solidFill>
                <a:latin typeface="Arial Narrow"/>
                <a:cs typeface="Arial Narrow"/>
              </a:rPr>
              <a:t>samo</a:t>
            </a:r>
            <a:r>
              <a:rPr sz="3000" b="1" spc="-19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b="1" dirty="0">
                <a:solidFill>
                  <a:srgbClr val="2D384F"/>
                </a:solidFill>
                <a:latin typeface="Arial Narrow"/>
                <a:cs typeface="Arial Narrow"/>
              </a:rPr>
              <a:t>zabava</a:t>
            </a:r>
            <a:r>
              <a:rPr sz="3000" b="1" spc="-19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b="1" spc="55" dirty="0">
                <a:solidFill>
                  <a:srgbClr val="2D384F"/>
                </a:solidFill>
                <a:latin typeface="Arial Narrow"/>
                <a:cs typeface="Arial Narrow"/>
              </a:rPr>
              <a:t>imućnih</a:t>
            </a:r>
            <a:r>
              <a:rPr sz="3000" b="1" spc="-19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b="1" dirty="0">
                <a:solidFill>
                  <a:srgbClr val="2D384F"/>
                </a:solidFill>
                <a:latin typeface="Arial Narrow"/>
                <a:cs typeface="Arial Narrow"/>
              </a:rPr>
              <a:t>klasa</a:t>
            </a:r>
            <a:r>
              <a:rPr sz="3000" b="1" spc="-19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b="1" spc="45" dirty="0">
                <a:solidFill>
                  <a:srgbClr val="2D384F"/>
                </a:solidFill>
                <a:latin typeface="Arial Narrow"/>
                <a:cs typeface="Arial Narrow"/>
              </a:rPr>
              <a:t>saživljuje</a:t>
            </a:r>
            <a:r>
              <a:rPr sz="3000" b="1" spc="-19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b="1" spc="-95" dirty="0">
                <a:solidFill>
                  <a:srgbClr val="2D384F"/>
                </a:solidFill>
                <a:latin typeface="Arial Narrow"/>
                <a:cs typeface="Arial Narrow"/>
              </a:rPr>
              <a:t>se</a:t>
            </a:r>
            <a:r>
              <a:rPr sz="3000" b="1" spc="-19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b="1" spc="-80" dirty="0">
                <a:solidFill>
                  <a:srgbClr val="2D384F"/>
                </a:solidFill>
                <a:latin typeface="Arial Narrow"/>
                <a:cs typeface="Arial Narrow"/>
              </a:rPr>
              <a:t>sa</a:t>
            </a:r>
            <a:r>
              <a:rPr sz="3000" b="1" spc="-19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b="1" spc="35" dirty="0">
                <a:solidFill>
                  <a:srgbClr val="2D384F"/>
                </a:solidFill>
                <a:latin typeface="Arial Narrow"/>
                <a:cs typeface="Arial Narrow"/>
              </a:rPr>
              <a:t>širokim </a:t>
            </a:r>
            <a:r>
              <a:rPr sz="3000" b="1" spc="80" dirty="0">
                <a:solidFill>
                  <a:srgbClr val="2D384F"/>
                </a:solidFill>
                <a:latin typeface="Arial Narrow"/>
                <a:cs typeface="Arial Narrow"/>
              </a:rPr>
              <a:t>narodnim</a:t>
            </a:r>
            <a:r>
              <a:rPr sz="3000" b="1" spc="-10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b="1" dirty="0">
                <a:solidFill>
                  <a:srgbClr val="2D384F"/>
                </a:solidFill>
                <a:latin typeface="Arial Narrow"/>
                <a:cs typeface="Arial Narrow"/>
              </a:rPr>
              <a:t>slojevima</a:t>
            </a:r>
            <a:r>
              <a:rPr sz="3000" b="1" spc="-10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b="1" spc="85" dirty="0">
                <a:solidFill>
                  <a:srgbClr val="2D384F"/>
                </a:solidFill>
                <a:latin typeface="Arial Narrow"/>
                <a:cs typeface="Arial Narrow"/>
              </a:rPr>
              <a:t>i</a:t>
            </a:r>
            <a:r>
              <a:rPr sz="3000" b="1" spc="-10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b="1" dirty="0">
                <a:solidFill>
                  <a:srgbClr val="2D384F"/>
                </a:solidFill>
                <a:latin typeface="Arial Narrow"/>
                <a:cs typeface="Arial Narrow"/>
              </a:rPr>
              <a:t>postaje</a:t>
            </a:r>
            <a:r>
              <a:rPr sz="3000" b="1" spc="-10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b="1" spc="80" dirty="0">
                <a:solidFill>
                  <a:srgbClr val="2D384F"/>
                </a:solidFill>
                <a:latin typeface="Arial Narrow"/>
                <a:cs typeface="Arial Narrow"/>
              </a:rPr>
              <a:t>njihovim</a:t>
            </a:r>
            <a:r>
              <a:rPr sz="3000" b="1" spc="-10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b="1" spc="-10" dirty="0">
                <a:solidFill>
                  <a:srgbClr val="2D384F"/>
                </a:solidFill>
                <a:latin typeface="Arial Narrow"/>
                <a:cs typeface="Arial Narrow"/>
              </a:rPr>
              <a:t>blagom.“</a:t>
            </a:r>
            <a:endParaRPr sz="3000">
              <a:latin typeface="Arial Narrow"/>
              <a:cs typeface="Arial Narrow"/>
            </a:endParaRPr>
          </a:p>
          <a:p>
            <a:pPr marL="660400" marR="2861310">
              <a:lnSpc>
                <a:spcPts val="4200"/>
              </a:lnSpc>
            </a:pPr>
            <a:r>
              <a:rPr sz="3000" spc="100" dirty="0">
                <a:solidFill>
                  <a:srgbClr val="2D384F"/>
                </a:solidFill>
                <a:latin typeface="Arial Narrow"/>
                <a:cs typeface="Arial Narrow"/>
              </a:rPr>
              <a:t>Ilustracija</a:t>
            </a:r>
            <a:r>
              <a:rPr sz="3000" spc="-12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95" dirty="0">
                <a:solidFill>
                  <a:srgbClr val="2D384F"/>
                </a:solidFill>
                <a:latin typeface="Arial Narrow"/>
                <a:cs typeface="Arial Narrow"/>
              </a:rPr>
              <a:t>Vanja</a:t>
            </a:r>
            <a:r>
              <a:rPr sz="3000" spc="-12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dirty="0">
                <a:solidFill>
                  <a:srgbClr val="2D384F"/>
                </a:solidFill>
                <a:latin typeface="Arial Narrow"/>
                <a:cs typeface="Arial Narrow"/>
              </a:rPr>
              <a:t>Radauš,</a:t>
            </a:r>
            <a:r>
              <a:rPr sz="3000" spc="-12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80" dirty="0">
                <a:solidFill>
                  <a:srgbClr val="2D384F"/>
                </a:solidFill>
                <a:latin typeface="Arial Narrow"/>
                <a:cs typeface="Arial Narrow"/>
              </a:rPr>
              <a:t>Obješeni</a:t>
            </a:r>
            <a:r>
              <a:rPr sz="3000" spc="-12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50" dirty="0">
                <a:solidFill>
                  <a:srgbClr val="2D384F"/>
                </a:solidFill>
                <a:latin typeface="Arial Narrow"/>
                <a:cs typeface="Arial Narrow"/>
              </a:rPr>
              <a:t>–</a:t>
            </a:r>
            <a:r>
              <a:rPr sz="3000" spc="-17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b="1" spc="65" dirty="0">
                <a:solidFill>
                  <a:srgbClr val="2D384F"/>
                </a:solidFill>
                <a:latin typeface="Arial Narrow"/>
                <a:cs typeface="Arial Narrow"/>
              </a:rPr>
              <a:t>umjetnost</a:t>
            </a:r>
            <a:r>
              <a:rPr sz="3000" b="1" spc="-17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b="1" dirty="0">
                <a:solidFill>
                  <a:srgbClr val="2D384F"/>
                </a:solidFill>
                <a:latin typeface="Arial Narrow"/>
                <a:cs typeface="Arial Narrow"/>
              </a:rPr>
              <a:t>kao</a:t>
            </a:r>
            <a:r>
              <a:rPr sz="3000" b="1" spc="-17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b="1" spc="90" dirty="0">
                <a:solidFill>
                  <a:srgbClr val="2D384F"/>
                </a:solidFill>
                <a:latin typeface="Arial Narrow"/>
                <a:cs typeface="Arial Narrow"/>
              </a:rPr>
              <a:t>dokument</a:t>
            </a:r>
            <a:r>
              <a:rPr sz="3000" b="1" spc="-17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b="1" dirty="0">
                <a:solidFill>
                  <a:srgbClr val="2D384F"/>
                </a:solidFill>
                <a:latin typeface="Arial Narrow"/>
                <a:cs typeface="Arial Narrow"/>
              </a:rPr>
              <a:t>borbe</a:t>
            </a:r>
            <a:r>
              <a:rPr sz="3000" b="1" spc="-12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175" dirty="0">
                <a:solidFill>
                  <a:srgbClr val="2D384F"/>
                </a:solidFill>
                <a:latin typeface="Arial Narrow"/>
                <a:cs typeface="Arial Narrow"/>
              </a:rPr>
              <a:t>i</a:t>
            </a:r>
            <a:r>
              <a:rPr sz="3000" spc="-12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80" dirty="0">
                <a:solidFill>
                  <a:srgbClr val="2D384F"/>
                </a:solidFill>
                <a:latin typeface="Arial Narrow"/>
                <a:cs typeface="Arial Narrow"/>
              </a:rPr>
              <a:t>mučeništva. </a:t>
            </a:r>
            <a:r>
              <a:rPr sz="3000" spc="65" dirty="0">
                <a:solidFill>
                  <a:srgbClr val="2D384F"/>
                </a:solidFill>
                <a:latin typeface="Arial Narrow"/>
                <a:cs typeface="Arial Narrow"/>
              </a:rPr>
              <a:t>Prvi</a:t>
            </a:r>
            <a:r>
              <a:rPr sz="3000" spc="-19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110" dirty="0">
                <a:solidFill>
                  <a:srgbClr val="2D384F"/>
                </a:solidFill>
                <a:latin typeface="Arial Narrow"/>
                <a:cs typeface="Arial Narrow"/>
              </a:rPr>
              <a:t>grafički</a:t>
            </a:r>
            <a:r>
              <a:rPr sz="3000" spc="-17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120" dirty="0">
                <a:solidFill>
                  <a:srgbClr val="2D384F"/>
                </a:solidFill>
                <a:latin typeface="Arial Narrow"/>
                <a:cs typeface="Arial Narrow"/>
              </a:rPr>
              <a:t>oblikovan</a:t>
            </a:r>
            <a:r>
              <a:rPr sz="3000" spc="-18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55" dirty="0">
                <a:solidFill>
                  <a:srgbClr val="2D384F"/>
                </a:solidFill>
                <a:latin typeface="Arial Narrow"/>
                <a:cs typeface="Arial Narrow"/>
              </a:rPr>
              <a:t>oglas</a:t>
            </a:r>
            <a:r>
              <a:rPr sz="3000" spc="-17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160" dirty="0">
                <a:solidFill>
                  <a:srgbClr val="2D384F"/>
                </a:solidFill>
                <a:latin typeface="Arial Narrow"/>
                <a:cs typeface="Arial Narrow"/>
              </a:rPr>
              <a:t>u</a:t>
            </a:r>
            <a:r>
              <a:rPr sz="3000" spc="-17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i="1" spc="-10" dirty="0">
                <a:solidFill>
                  <a:srgbClr val="2D384F"/>
                </a:solidFill>
                <a:latin typeface="Arial Narrow"/>
                <a:cs typeface="Arial Narrow"/>
              </a:rPr>
              <a:t>Vjesniku</a:t>
            </a:r>
            <a:r>
              <a:rPr sz="3000" spc="-10" dirty="0">
                <a:solidFill>
                  <a:srgbClr val="2D384F"/>
                </a:solidFill>
                <a:latin typeface="Arial Narrow"/>
                <a:cs typeface="Arial Narrow"/>
              </a:rPr>
              <a:t>.</a:t>
            </a:r>
            <a:endParaRPr sz="3000">
              <a:latin typeface="Arial Narrow"/>
              <a:cs typeface="Arial Narrow"/>
            </a:endParaRPr>
          </a:p>
          <a:p>
            <a:pPr marL="12700">
              <a:lnSpc>
                <a:spcPct val="100000"/>
              </a:lnSpc>
              <a:spcBef>
                <a:spcPts val="1710"/>
              </a:spcBef>
            </a:pPr>
            <a:r>
              <a:rPr sz="3000" spc="135" dirty="0">
                <a:solidFill>
                  <a:srgbClr val="2D384F"/>
                </a:solidFill>
                <a:latin typeface="Arial Narrow"/>
                <a:cs typeface="Arial Narrow"/>
              </a:rPr>
              <a:t>Međunarodna</a:t>
            </a:r>
            <a:r>
              <a:rPr sz="3000" spc="-18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135" dirty="0">
                <a:solidFill>
                  <a:srgbClr val="2D384F"/>
                </a:solidFill>
                <a:latin typeface="Arial Narrow"/>
                <a:cs typeface="Arial Narrow"/>
              </a:rPr>
              <a:t>dimenzija</a:t>
            </a:r>
            <a:endParaRPr sz="3000">
              <a:latin typeface="Arial Narrow"/>
              <a:cs typeface="Arial Narrow"/>
            </a:endParaRPr>
          </a:p>
          <a:p>
            <a:pPr marL="660400">
              <a:lnSpc>
                <a:spcPct val="100000"/>
              </a:lnSpc>
              <a:spcBef>
                <a:spcPts val="600"/>
              </a:spcBef>
            </a:pPr>
            <a:r>
              <a:rPr sz="3000" spc="85" dirty="0">
                <a:solidFill>
                  <a:srgbClr val="2D384F"/>
                </a:solidFill>
                <a:latin typeface="Arial Narrow"/>
                <a:cs typeface="Arial Narrow"/>
              </a:rPr>
              <a:t>Izložba</a:t>
            </a:r>
            <a:r>
              <a:rPr sz="3000" spc="-18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160" dirty="0">
                <a:solidFill>
                  <a:srgbClr val="2D384F"/>
                </a:solidFill>
                <a:latin typeface="Arial Narrow"/>
                <a:cs typeface="Arial Narrow"/>
              </a:rPr>
              <a:t>u</a:t>
            </a:r>
            <a:r>
              <a:rPr sz="3000" spc="-17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65" dirty="0">
                <a:solidFill>
                  <a:srgbClr val="2D384F"/>
                </a:solidFill>
                <a:latin typeface="Arial Narrow"/>
                <a:cs typeface="Arial Narrow"/>
              </a:rPr>
              <a:t>Parizu</a:t>
            </a:r>
            <a:r>
              <a:rPr sz="3000" spc="-17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-40" dirty="0">
                <a:solidFill>
                  <a:srgbClr val="2D384F"/>
                </a:solidFill>
                <a:latin typeface="Arial Narrow"/>
                <a:cs typeface="Arial Narrow"/>
              </a:rPr>
              <a:t>(1945.)</a:t>
            </a:r>
            <a:r>
              <a:rPr sz="3000" spc="-17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105" dirty="0">
                <a:solidFill>
                  <a:srgbClr val="2D384F"/>
                </a:solidFill>
                <a:latin typeface="Arial Narrow"/>
                <a:cs typeface="Arial Narrow"/>
              </a:rPr>
              <a:t>o</a:t>
            </a:r>
            <a:r>
              <a:rPr sz="3000" spc="-17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130" dirty="0">
                <a:solidFill>
                  <a:srgbClr val="2D384F"/>
                </a:solidFill>
                <a:latin typeface="Arial Narrow"/>
                <a:cs typeface="Arial Narrow"/>
              </a:rPr>
              <a:t>„herojskoj</a:t>
            </a:r>
            <a:r>
              <a:rPr sz="3000" spc="-18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155" dirty="0">
                <a:solidFill>
                  <a:srgbClr val="2D384F"/>
                </a:solidFill>
                <a:latin typeface="Arial Narrow"/>
                <a:cs typeface="Arial Narrow"/>
              </a:rPr>
              <a:t>borbi</a:t>
            </a:r>
            <a:r>
              <a:rPr sz="3000" spc="-17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105" dirty="0">
                <a:solidFill>
                  <a:srgbClr val="2D384F"/>
                </a:solidFill>
                <a:latin typeface="Arial Narrow"/>
                <a:cs typeface="Arial Narrow"/>
              </a:rPr>
              <a:t>naroda</a:t>
            </a:r>
            <a:r>
              <a:rPr sz="3000" spc="-17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40" dirty="0">
                <a:solidFill>
                  <a:srgbClr val="2D384F"/>
                </a:solidFill>
                <a:latin typeface="Arial Narrow"/>
                <a:cs typeface="Arial Narrow"/>
              </a:rPr>
              <a:t>Jugoslavije“.</a:t>
            </a:r>
            <a:endParaRPr sz="3000">
              <a:latin typeface="Arial Narrow"/>
              <a:cs typeface="Arial Narrow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pc="-655" dirty="0"/>
              <a:t>KUSTOSI</a:t>
            </a:r>
            <a:r>
              <a:rPr spc="-65" dirty="0"/>
              <a:t> </a:t>
            </a:r>
            <a:r>
              <a:rPr spc="-475" dirty="0"/>
              <a:t>POBJEDE</a:t>
            </a:r>
            <a:r>
              <a:rPr spc="-60" dirty="0"/>
              <a:t> </a:t>
            </a:r>
            <a:r>
              <a:rPr dirty="0"/>
              <a:t>–</a:t>
            </a:r>
            <a:r>
              <a:rPr spc="-60" dirty="0"/>
              <a:t> </a:t>
            </a:r>
            <a:r>
              <a:rPr spc="-695" dirty="0"/>
              <a:t>LIKOVNA</a:t>
            </a:r>
            <a:r>
              <a:rPr spc="-60" dirty="0"/>
              <a:t> </a:t>
            </a:r>
            <a:r>
              <a:rPr spc="-685" dirty="0"/>
              <a:t>UMJETNOST</a:t>
            </a: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409700" y="3314699"/>
            <a:ext cx="104775" cy="104775"/>
          </a:xfrm>
          <a:prstGeom prst="rect">
            <a:avLst/>
          </a:prstGeom>
        </p:spPr>
      </p:pic>
      <p:pic>
        <p:nvPicPr>
          <p:cNvPr id="4" name="object 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409700" y="3848099"/>
            <a:ext cx="104775" cy="104775"/>
          </a:xfrm>
          <a:prstGeom prst="rect">
            <a:avLst/>
          </a:prstGeom>
        </p:spPr>
      </p:pic>
      <p:pic>
        <p:nvPicPr>
          <p:cNvPr id="5" name="object 5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409700" y="4381499"/>
            <a:ext cx="104775" cy="104775"/>
          </a:xfrm>
          <a:prstGeom prst="rect">
            <a:avLst/>
          </a:prstGeom>
        </p:spPr>
      </p:pic>
      <p:pic>
        <p:nvPicPr>
          <p:cNvPr id="6" name="object 6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409700" y="6153149"/>
            <a:ext cx="104775" cy="104775"/>
          </a:xfrm>
          <a:prstGeom prst="rect">
            <a:avLst/>
          </a:prstGeom>
        </p:spPr>
      </p:pic>
      <p:pic>
        <p:nvPicPr>
          <p:cNvPr id="7" name="object 7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409700" y="6686550"/>
            <a:ext cx="104775" cy="104775"/>
          </a:xfrm>
          <a:prstGeom prst="rect">
            <a:avLst/>
          </a:prstGeom>
        </p:spPr>
      </p:pic>
      <p:pic>
        <p:nvPicPr>
          <p:cNvPr id="8" name="object 8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1409700" y="7219950"/>
            <a:ext cx="104775" cy="104775"/>
          </a:xfrm>
          <a:prstGeom prst="rect">
            <a:avLst/>
          </a:prstGeom>
        </p:spPr>
      </p:pic>
      <p:pic>
        <p:nvPicPr>
          <p:cNvPr id="9" name="object 9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1409700" y="8458200"/>
            <a:ext cx="104775" cy="104775"/>
          </a:xfrm>
          <a:prstGeom prst="rect">
            <a:avLst/>
          </a:prstGeom>
        </p:spPr>
      </p:pic>
      <p:sp>
        <p:nvSpPr>
          <p:cNvPr id="10" name="object 10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889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700"/>
              </a:spcBef>
            </a:pPr>
            <a:r>
              <a:rPr spc="65" dirty="0"/>
              <a:t>Sovjetski</a:t>
            </a:r>
            <a:r>
              <a:rPr spc="-170" dirty="0"/>
              <a:t> </a:t>
            </a:r>
            <a:r>
              <a:rPr spc="165" dirty="0"/>
              <a:t>model</a:t>
            </a:r>
            <a:r>
              <a:rPr spc="-165" dirty="0"/>
              <a:t> </a:t>
            </a:r>
            <a:r>
              <a:rPr spc="175" dirty="0"/>
              <a:t>i</a:t>
            </a:r>
            <a:r>
              <a:rPr spc="-170" dirty="0"/>
              <a:t> </a:t>
            </a:r>
            <a:r>
              <a:rPr spc="90" dirty="0"/>
              <a:t>velike</a:t>
            </a:r>
            <a:r>
              <a:rPr spc="-165" dirty="0"/>
              <a:t> </a:t>
            </a:r>
            <a:r>
              <a:rPr spc="80" dirty="0"/>
              <a:t>izložbe</a:t>
            </a:r>
          </a:p>
          <a:p>
            <a:pPr marL="660400">
              <a:lnSpc>
                <a:spcPct val="100000"/>
              </a:lnSpc>
              <a:spcBef>
                <a:spcPts val="600"/>
              </a:spcBef>
            </a:pPr>
            <a:r>
              <a:rPr spc="85" dirty="0"/>
              <a:t>Izložba</a:t>
            </a:r>
            <a:r>
              <a:rPr spc="-95" dirty="0"/>
              <a:t> </a:t>
            </a:r>
            <a:r>
              <a:rPr spc="90" dirty="0"/>
              <a:t>sovjetskih</a:t>
            </a:r>
            <a:r>
              <a:rPr spc="-90" dirty="0"/>
              <a:t> </a:t>
            </a:r>
            <a:r>
              <a:rPr spc="145" dirty="0"/>
              <a:t>fotografija</a:t>
            </a:r>
            <a:r>
              <a:rPr spc="-95" dirty="0"/>
              <a:t> </a:t>
            </a:r>
            <a:r>
              <a:rPr spc="-40" dirty="0"/>
              <a:t>(1945.)</a:t>
            </a:r>
            <a:r>
              <a:rPr spc="-90" dirty="0"/>
              <a:t> </a:t>
            </a:r>
            <a:r>
              <a:rPr spc="-1470" dirty="0"/>
              <a:t>→</a:t>
            </a:r>
            <a:r>
              <a:rPr spc="-90" dirty="0"/>
              <a:t> </a:t>
            </a:r>
            <a:r>
              <a:rPr b="1" dirty="0">
                <a:latin typeface="Arial Narrow"/>
                <a:cs typeface="Arial Narrow"/>
              </a:rPr>
              <a:t>masovni</a:t>
            </a:r>
            <a:r>
              <a:rPr b="1" spc="-150" dirty="0">
                <a:latin typeface="Arial Narrow"/>
                <a:cs typeface="Arial Narrow"/>
              </a:rPr>
              <a:t> </a:t>
            </a:r>
            <a:r>
              <a:rPr b="1" dirty="0">
                <a:latin typeface="Arial Narrow"/>
                <a:cs typeface="Arial Narrow"/>
              </a:rPr>
              <a:t>posjeti</a:t>
            </a:r>
            <a:r>
              <a:rPr b="1" spc="-145" dirty="0">
                <a:latin typeface="Arial Narrow"/>
                <a:cs typeface="Arial Narrow"/>
              </a:rPr>
              <a:t> </a:t>
            </a:r>
            <a:r>
              <a:rPr b="1" spc="55" dirty="0">
                <a:latin typeface="Arial Narrow"/>
                <a:cs typeface="Arial Narrow"/>
              </a:rPr>
              <a:t>organizirani</a:t>
            </a:r>
            <a:r>
              <a:rPr b="1" spc="-145" dirty="0">
                <a:latin typeface="Arial Narrow"/>
                <a:cs typeface="Arial Narrow"/>
              </a:rPr>
              <a:t> </a:t>
            </a:r>
            <a:r>
              <a:rPr b="1" dirty="0">
                <a:latin typeface="Arial Narrow"/>
                <a:cs typeface="Arial Narrow"/>
              </a:rPr>
              <a:t>preko</a:t>
            </a:r>
            <a:r>
              <a:rPr b="1" spc="-145" dirty="0">
                <a:latin typeface="Arial Narrow"/>
                <a:cs typeface="Arial Narrow"/>
              </a:rPr>
              <a:t> </a:t>
            </a:r>
            <a:r>
              <a:rPr b="1" dirty="0">
                <a:latin typeface="Arial Narrow"/>
                <a:cs typeface="Arial Narrow"/>
              </a:rPr>
              <a:t>tvornica</a:t>
            </a:r>
            <a:r>
              <a:rPr b="1" spc="-145" dirty="0">
                <a:latin typeface="Arial Narrow"/>
                <a:cs typeface="Arial Narrow"/>
              </a:rPr>
              <a:t> </a:t>
            </a:r>
            <a:r>
              <a:rPr b="1" spc="85" dirty="0">
                <a:latin typeface="Arial Narrow"/>
                <a:cs typeface="Arial Narrow"/>
              </a:rPr>
              <a:t>i</a:t>
            </a:r>
            <a:r>
              <a:rPr b="1" spc="-150" dirty="0">
                <a:latin typeface="Arial Narrow"/>
                <a:cs typeface="Arial Narrow"/>
              </a:rPr>
              <a:t> </a:t>
            </a:r>
            <a:r>
              <a:rPr b="1" spc="45" dirty="0">
                <a:latin typeface="Arial Narrow"/>
                <a:cs typeface="Arial Narrow"/>
              </a:rPr>
              <a:t>rajona</a:t>
            </a:r>
            <a:r>
              <a:rPr spc="45" dirty="0"/>
              <a:t>.</a:t>
            </a:r>
          </a:p>
          <a:p>
            <a:pPr marL="660400">
              <a:lnSpc>
                <a:spcPct val="100000"/>
              </a:lnSpc>
              <a:spcBef>
                <a:spcPts val="600"/>
              </a:spcBef>
            </a:pPr>
            <a:r>
              <a:rPr spc="100" dirty="0"/>
              <a:t>„Moskva</a:t>
            </a:r>
            <a:r>
              <a:rPr spc="-165" dirty="0"/>
              <a:t> </a:t>
            </a:r>
            <a:r>
              <a:rPr spc="50" dirty="0"/>
              <a:t>–</a:t>
            </a:r>
            <a:r>
              <a:rPr spc="-160" dirty="0"/>
              <a:t> </a:t>
            </a:r>
            <a:r>
              <a:rPr spc="110" dirty="0"/>
              <a:t>glavni</a:t>
            </a:r>
            <a:r>
              <a:rPr spc="-160" dirty="0"/>
              <a:t> </a:t>
            </a:r>
            <a:r>
              <a:rPr spc="110" dirty="0"/>
              <a:t>grad</a:t>
            </a:r>
            <a:r>
              <a:rPr spc="-160" dirty="0"/>
              <a:t> </a:t>
            </a:r>
            <a:r>
              <a:rPr spc="-150" dirty="0"/>
              <a:t>SSSR-</a:t>
            </a:r>
            <a:r>
              <a:rPr dirty="0"/>
              <a:t>a“</a:t>
            </a:r>
            <a:r>
              <a:rPr spc="-160" dirty="0"/>
              <a:t> </a:t>
            </a:r>
            <a:r>
              <a:rPr spc="-40" dirty="0"/>
              <a:t>(1945.)</a:t>
            </a:r>
            <a:r>
              <a:rPr spc="-160" dirty="0"/>
              <a:t> </a:t>
            </a:r>
            <a:r>
              <a:rPr spc="160" dirty="0"/>
              <a:t>u</a:t>
            </a:r>
            <a:r>
              <a:rPr spc="-160" dirty="0"/>
              <a:t> </a:t>
            </a:r>
            <a:r>
              <a:rPr spc="160" dirty="0"/>
              <a:t>Modernoj</a:t>
            </a:r>
            <a:r>
              <a:rPr spc="-165" dirty="0"/>
              <a:t> </a:t>
            </a:r>
            <a:r>
              <a:rPr spc="105" dirty="0"/>
              <a:t>galeriji.</a:t>
            </a:r>
          </a:p>
          <a:p>
            <a:pPr marL="660400" marR="5080">
              <a:lnSpc>
                <a:spcPts val="4200"/>
              </a:lnSpc>
              <a:spcBef>
                <a:spcPts val="240"/>
              </a:spcBef>
            </a:pPr>
            <a:r>
              <a:rPr b="1" dirty="0">
                <a:latin typeface="Arial Narrow"/>
                <a:cs typeface="Arial Narrow"/>
              </a:rPr>
              <a:t>Prva</a:t>
            </a:r>
            <a:r>
              <a:rPr b="1" spc="-175" dirty="0">
                <a:latin typeface="Arial Narrow"/>
                <a:cs typeface="Arial Narrow"/>
              </a:rPr>
              <a:t> </a:t>
            </a:r>
            <a:r>
              <a:rPr b="1" spc="50" dirty="0">
                <a:latin typeface="Arial Narrow"/>
                <a:cs typeface="Arial Narrow"/>
              </a:rPr>
              <a:t>izložba</a:t>
            </a:r>
            <a:r>
              <a:rPr b="1" spc="-175" dirty="0">
                <a:latin typeface="Arial Narrow"/>
                <a:cs typeface="Arial Narrow"/>
              </a:rPr>
              <a:t> </a:t>
            </a:r>
            <a:r>
              <a:rPr b="1" spc="70" dirty="0">
                <a:latin typeface="Arial Narrow"/>
                <a:cs typeface="Arial Narrow"/>
              </a:rPr>
              <a:t>moderne</a:t>
            </a:r>
            <a:r>
              <a:rPr b="1" spc="-175" dirty="0">
                <a:latin typeface="Arial Narrow"/>
                <a:cs typeface="Arial Narrow"/>
              </a:rPr>
              <a:t> </a:t>
            </a:r>
            <a:r>
              <a:rPr b="1" dirty="0">
                <a:latin typeface="Arial Narrow"/>
                <a:cs typeface="Arial Narrow"/>
              </a:rPr>
              <a:t>sovjetske</a:t>
            </a:r>
            <a:r>
              <a:rPr b="1" spc="-175" dirty="0">
                <a:latin typeface="Arial Narrow"/>
                <a:cs typeface="Arial Narrow"/>
              </a:rPr>
              <a:t> </a:t>
            </a:r>
            <a:r>
              <a:rPr b="1" spc="75" dirty="0">
                <a:latin typeface="Arial Narrow"/>
                <a:cs typeface="Arial Narrow"/>
              </a:rPr>
              <a:t>umjetnosti</a:t>
            </a:r>
            <a:r>
              <a:rPr b="1" spc="-175" dirty="0">
                <a:latin typeface="Arial Narrow"/>
                <a:cs typeface="Arial Narrow"/>
              </a:rPr>
              <a:t> </a:t>
            </a:r>
            <a:r>
              <a:rPr b="1" spc="60" dirty="0">
                <a:latin typeface="Arial Narrow"/>
                <a:cs typeface="Arial Narrow"/>
              </a:rPr>
              <a:t>u</a:t>
            </a:r>
            <a:r>
              <a:rPr b="1" spc="-175" dirty="0">
                <a:latin typeface="Arial Narrow"/>
                <a:cs typeface="Arial Narrow"/>
              </a:rPr>
              <a:t> </a:t>
            </a:r>
            <a:r>
              <a:rPr b="1" spc="60" dirty="0">
                <a:latin typeface="Arial Narrow"/>
                <a:cs typeface="Arial Narrow"/>
              </a:rPr>
              <a:t>Zagrebu</a:t>
            </a:r>
            <a:r>
              <a:rPr b="1" spc="-125" dirty="0">
                <a:latin typeface="Arial Narrow"/>
                <a:cs typeface="Arial Narrow"/>
              </a:rPr>
              <a:t> </a:t>
            </a:r>
            <a:r>
              <a:rPr spc="-20" dirty="0"/>
              <a:t>(1946.)</a:t>
            </a:r>
            <a:r>
              <a:rPr spc="-125" dirty="0"/>
              <a:t> </a:t>
            </a:r>
            <a:r>
              <a:rPr spc="-1470" dirty="0"/>
              <a:t>→</a:t>
            </a:r>
            <a:r>
              <a:rPr spc="-175" dirty="0"/>
              <a:t> </a:t>
            </a:r>
            <a:r>
              <a:rPr b="1" dirty="0">
                <a:latin typeface="Arial Narrow"/>
                <a:cs typeface="Arial Narrow"/>
              </a:rPr>
              <a:t>uz</a:t>
            </a:r>
            <a:r>
              <a:rPr b="1" spc="-175" dirty="0">
                <a:latin typeface="Arial Narrow"/>
                <a:cs typeface="Arial Narrow"/>
              </a:rPr>
              <a:t> </a:t>
            </a:r>
            <a:r>
              <a:rPr b="1" spc="-10" dirty="0">
                <a:latin typeface="Arial Narrow"/>
                <a:cs typeface="Arial Narrow"/>
              </a:rPr>
              <a:t>prisustvo</a:t>
            </a:r>
            <a:r>
              <a:rPr b="1" spc="-170" dirty="0">
                <a:latin typeface="Arial Narrow"/>
                <a:cs typeface="Arial Narrow"/>
              </a:rPr>
              <a:t> </a:t>
            </a:r>
            <a:r>
              <a:rPr b="1" dirty="0">
                <a:latin typeface="Arial Narrow"/>
                <a:cs typeface="Arial Narrow"/>
              </a:rPr>
              <a:t>državnog</a:t>
            </a:r>
            <a:r>
              <a:rPr b="1" spc="-175" dirty="0">
                <a:latin typeface="Arial Narrow"/>
                <a:cs typeface="Arial Narrow"/>
              </a:rPr>
              <a:t> </a:t>
            </a:r>
            <a:r>
              <a:rPr b="1" dirty="0">
                <a:latin typeface="Arial Narrow"/>
                <a:cs typeface="Arial Narrow"/>
              </a:rPr>
              <a:t>vrha</a:t>
            </a:r>
            <a:r>
              <a:rPr b="1" spc="-175" dirty="0">
                <a:latin typeface="Arial Narrow"/>
                <a:cs typeface="Arial Narrow"/>
              </a:rPr>
              <a:t> </a:t>
            </a:r>
            <a:r>
              <a:rPr b="1" spc="85" dirty="0">
                <a:latin typeface="Arial Narrow"/>
                <a:cs typeface="Arial Narrow"/>
              </a:rPr>
              <a:t>i</a:t>
            </a:r>
            <a:r>
              <a:rPr b="1" spc="-175" dirty="0">
                <a:latin typeface="Arial Narrow"/>
                <a:cs typeface="Arial Narrow"/>
              </a:rPr>
              <a:t> </a:t>
            </a:r>
            <a:r>
              <a:rPr b="1" spc="-10" dirty="0">
                <a:latin typeface="Arial Narrow"/>
                <a:cs typeface="Arial Narrow"/>
              </a:rPr>
              <a:t>sovjetskog </a:t>
            </a:r>
            <a:r>
              <a:rPr b="1" spc="40" dirty="0">
                <a:latin typeface="Arial Narrow"/>
                <a:cs typeface="Arial Narrow"/>
              </a:rPr>
              <a:t>konzula</a:t>
            </a:r>
            <a:r>
              <a:rPr spc="40" dirty="0"/>
              <a:t>.</a:t>
            </a:r>
          </a:p>
          <a:p>
            <a:pPr marL="12700">
              <a:lnSpc>
                <a:spcPct val="100000"/>
              </a:lnSpc>
              <a:spcBef>
                <a:spcPts val="1710"/>
              </a:spcBef>
            </a:pPr>
            <a:r>
              <a:rPr spc="105" dirty="0"/>
              <a:t>Propagandni</a:t>
            </a:r>
            <a:r>
              <a:rPr spc="-175" dirty="0"/>
              <a:t> </a:t>
            </a:r>
            <a:r>
              <a:rPr spc="95" dirty="0"/>
              <a:t>spektakli</a:t>
            </a:r>
          </a:p>
          <a:p>
            <a:pPr marL="660400" marR="843280">
              <a:lnSpc>
                <a:spcPts val="4200"/>
              </a:lnSpc>
              <a:spcBef>
                <a:spcPts val="240"/>
              </a:spcBef>
            </a:pPr>
            <a:r>
              <a:rPr spc="105" dirty="0"/>
              <a:t>„Borba</a:t>
            </a:r>
            <a:r>
              <a:rPr spc="-150" dirty="0"/>
              <a:t> </a:t>
            </a:r>
            <a:r>
              <a:rPr spc="65" dirty="0"/>
              <a:t>slavenskih</a:t>
            </a:r>
            <a:r>
              <a:rPr spc="-145" dirty="0"/>
              <a:t> </a:t>
            </a:r>
            <a:r>
              <a:rPr spc="105" dirty="0"/>
              <a:t>naroda</a:t>
            </a:r>
            <a:r>
              <a:rPr spc="-150" dirty="0"/>
              <a:t> </a:t>
            </a:r>
            <a:r>
              <a:rPr dirty="0"/>
              <a:t>za</a:t>
            </a:r>
            <a:r>
              <a:rPr spc="-145" dirty="0"/>
              <a:t> </a:t>
            </a:r>
            <a:r>
              <a:rPr spc="65" dirty="0"/>
              <a:t>nezavisnost</a:t>
            </a:r>
            <a:r>
              <a:rPr spc="-150" dirty="0"/>
              <a:t> </a:t>
            </a:r>
            <a:r>
              <a:rPr spc="175" dirty="0"/>
              <a:t>i</a:t>
            </a:r>
            <a:r>
              <a:rPr spc="-145" dirty="0"/>
              <a:t> </a:t>
            </a:r>
            <a:r>
              <a:rPr spc="100" dirty="0"/>
              <a:t>slobodu“</a:t>
            </a:r>
            <a:r>
              <a:rPr spc="-150" dirty="0"/>
              <a:t> </a:t>
            </a:r>
            <a:r>
              <a:rPr spc="-20" dirty="0"/>
              <a:t>(1946.)</a:t>
            </a:r>
            <a:r>
              <a:rPr spc="-145" dirty="0"/>
              <a:t> </a:t>
            </a:r>
            <a:r>
              <a:rPr spc="-1470" dirty="0"/>
              <a:t>→</a:t>
            </a:r>
            <a:r>
              <a:rPr spc="-150" dirty="0"/>
              <a:t> </a:t>
            </a:r>
            <a:r>
              <a:rPr b="1" spc="50" dirty="0">
                <a:latin typeface="Arial Narrow"/>
                <a:cs typeface="Arial Narrow"/>
              </a:rPr>
              <a:t>Staljinova</a:t>
            </a:r>
            <a:r>
              <a:rPr b="1" spc="-195" dirty="0">
                <a:latin typeface="Arial Narrow"/>
                <a:cs typeface="Arial Narrow"/>
              </a:rPr>
              <a:t> </a:t>
            </a:r>
            <a:r>
              <a:rPr b="1" dirty="0">
                <a:latin typeface="Arial Narrow"/>
                <a:cs typeface="Arial Narrow"/>
              </a:rPr>
              <a:t>bista</a:t>
            </a:r>
            <a:r>
              <a:rPr b="1" spc="-195" dirty="0">
                <a:latin typeface="Arial Narrow"/>
                <a:cs typeface="Arial Narrow"/>
              </a:rPr>
              <a:t> </a:t>
            </a:r>
            <a:r>
              <a:rPr b="1" spc="70" dirty="0">
                <a:latin typeface="Arial Narrow"/>
                <a:cs typeface="Arial Narrow"/>
              </a:rPr>
              <a:t>na</a:t>
            </a:r>
            <a:r>
              <a:rPr b="1" spc="-200" dirty="0">
                <a:latin typeface="Arial Narrow"/>
                <a:cs typeface="Arial Narrow"/>
              </a:rPr>
              <a:t> </a:t>
            </a:r>
            <a:r>
              <a:rPr b="1" spc="-10" dirty="0">
                <a:latin typeface="Arial Narrow"/>
                <a:cs typeface="Arial Narrow"/>
              </a:rPr>
              <a:t>naslovnici</a:t>
            </a:r>
            <a:r>
              <a:rPr b="1" spc="-145" dirty="0">
                <a:latin typeface="Arial Narrow"/>
                <a:cs typeface="Arial Narrow"/>
              </a:rPr>
              <a:t> </a:t>
            </a:r>
            <a:r>
              <a:rPr i="1" spc="-10" dirty="0">
                <a:latin typeface="Arial Narrow"/>
                <a:cs typeface="Arial Narrow"/>
              </a:rPr>
              <a:t>Vjesnika</a:t>
            </a:r>
            <a:r>
              <a:rPr spc="-10" dirty="0"/>
              <a:t>. </a:t>
            </a:r>
            <a:r>
              <a:rPr spc="85" dirty="0"/>
              <a:t>Izložba</a:t>
            </a:r>
            <a:r>
              <a:rPr spc="-150" dirty="0"/>
              <a:t> </a:t>
            </a:r>
            <a:r>
              <a:rPr spc="90" dirty="0"/>
              <a:t>sovjetskih</a:t>
            </a:r>
            <a:r>
              <a:rPr spc="-145" dirty="0"/>
              <a:t> </a:t>
            </a:r>
            <a:r>
              <a:rPr spc="75" dirty="0"/>
              <a:t>slikara</a:t>
            </a:r>
            <a:r>
              <a:rPr spc="-145" dirty="0"/>
              <a:t> </a:t>
            </a:r>
            <a:r>
              <a:rPr spc="-40" dirty="0"/>
              <a:t>(1947.)</a:t>
            </a:r>
            <a:r>
              <a:rPr spc="-145" dirty="0"/>
              <a:t> </a:t>
            </a:r>
            <a:r>
              <a:rPr spc="-1470" dirty="0"/>
              <a:t>→</a:t>
            </a:r>
            <a:r>
              <a:rPr spc="-195" dirty="0"/>
              <a:t> </a:t>
            </a:r>
            <a:r>
              <a:rPr b="1" dirty="0">
                <a:latin typeface="Arial Narrow"/>
                <a:cs typeface="Arial Narrow"/>
              </a:rPr>
              <a:t>15.000</a:t>
            </a:r>
            <a:r>
              <a:rPr b="1" spc="-200" dirty="0">
                <a:latin typeface="Arial Narrow"/>
                <a:cs typeface="Arial Narrow"/>
              </a:rPr>
              <a:t> </a:t>
            </a:r>
            <a:r>
              <a:rPr b="1" spc="65" dirty="0">
                <a:latin typeface="Arial Narrow"/>
                <a:cs typeface="Arial Narrow"/>
              </a:rPr>
              <a:t>posjetitelja</a:t>
            </a:r>
            <a:r>
              <a:rPr b="1" spc="-195" dirty="0">
                <a:latin typeface="Arial Narrow"/>
                <a:cs typeface="Arial Narrow"/>
              </a:rPr>
              <a:t> </a:t>
            </a:r>
            <a:r>
              <a:rPr b="1" spc="60" dirty="0">
                <a:latin typeface="Arial Narrow"/>
                <a:cs typeface="Arial Narrow"/>
              </a:rPr>
              <a:t>u</a:t>
            </a:r>
            <a:r>
              <a:rPr b="1" spc="-195" dirty="0">
                <a:latin typeface="Arial Narrow"/>
                <a:cs typeface="Arial Narrow"/>
              </a:rPr>
              <a:t> </a:t>
            </a:r>
            <a:r>
              <a:rPr b="1" dirty="0">
                <a:latin typeface="Arial Narrow"/>
                <a:cs typeface="Arial Narrow"/>
              </a:rPr>
              <a:t>mjesec</a:t>
            </a:r>
            <a:r>
              <a:rPr b="1" spc="-195" dirty="0">
                <a:latin typeface="Arial Narrow"/>
                <a:cs typeface="Arial Narrow"/>
              </a:rPr>
              <a:t> </a:t>
            </a:r>
            <a:r>
              <a:rPr b="1" spc="35" dirty="0">
                <a:latin typeface="Arial Narrow"/>
                <a:cs typeface="Arial Narrow"/>
              </a:rPr>
              <a:t>dana</a:t>
            </a:r>
            <a:r>
              <a:rPr spc="35" dirty="0"/>
              <a:t>.</a:t>
            </a:r>
          </a:p>
          <a:p>
            <a:pPr marL="660400">
              <a:lnSpc>
                <a:spcPct val="100000"/>
              </a:lnSpc>
              <a:spcBef>
                <a:spcPts val="359"/>
              </a:spcBef>
            </a:pPr>
            <a:r>
              <a:rPr spc="85" dirty="0"/>
              <a:t>Izložba</a:t>
            </a:r>
            <a:r>
              <a:rPr spc="-170" dirty="0"/>
              <a:t> </a:t>
            </a:r>
            <a:r>
              <a:rPr spc="60" dirty="0"/>
              <a:t>sovjetske</a:t>
            </a:r>
            <a:r>
              <a:rPr spc="-165" dirty="0"/>
              <a:t> </a:t>
            </a:r>
            <a:r>
              <a:rPr spc="135" dirty="0"/>
              <a:t>arhitekture</a:t>
            </a:r>
            <a:r>
              <a:rPr spc="-165" dirty="0"/>
              <a:t> </a:t>
            </a:r>
            <a:r>
              <a:rPr spc="-10" dirty="0"/>
              <a:t>(1947.).</a:t>
            </a:r>
          </a:p>
          <a:p>
            <a:pPr marL="12700">
              <a:lnSpc>
                <a:spcPct val="100000"/>
              </a:lnSpc>
              <a:spcBef>
                <a:spcPts val="1950"/>
              </a:spcBef>
            </a:pPr>
            <a:r>
              <a:rPr spc="135" dirty="0"/>
              <a:t>Umjetnička</a:t>
            </a:r>
            <a:r>
              <a:rPr spc="-175" dirty="0"/>
              <a:t> </a:t>
            </a:r>
            <a:r>
              <a:rPr spc="125" dirty="0"/>
              <a:t>djela</a:t>
            </a:r>
            <a:r>
              <a:rPr spc="-170" dirty="0"/>
              <a:t> </a:t>
            </a:r>
            <a:r>
              <a:rPr spc="85" dirty="0"/>
              <a:t>kao</a:t>
            </a:r>
            <a:r>
              <a:rPr spc="-170" dirty="0"/>
              <a:t> </a:t>
            </a:r>
            <a:r>
              <a:rPr spc="145" dirty="0"/>
              <a:t>politički</a:t>
            </a:r>
            <a:r>
              <a:rPr spc="-170" dirty="0"/>
              <a:t> </a:t>
            </a:r>
            <a:r>
              <a:rPr spc="140" dirty="0"/>
              <a:t>simboli</a:t>
            </a:r>
          </a:p>
          <a:p>
            <a:pPr marL="660400">
              <a:lnSpc>
                <a:spcPct val="100000"/>
              </a:lnSpc>
              <a:spcBef>
                <a:spcPts val="600"/>
              </a:spcBef>
            </a:pPr>
            <a:r>
              <a:rPr b="1" spc="-10" dirty="0">
                <a:latin typeface="Arial Narrow"/>
                <a:cs typeface="Arial Narrow"/>
              </a:rPr>
              <a:t>Augustinčićev</a:t>
            </a:r>
            <a:r>
              <a:rPr b="1" spc="-204" dirty="0">
                <a:latin typeface="Arial Narrow"/>
                <a:cs typeface="Arial Narrow"/>
              </a:rPr>
              <a:t> </a:t>
            </a:r>
            <a:r>
              <a:rPr b="1" spc="75" dirty="0">
                <a:latin typeface="Arial Narrow"/>
                <a:cs typeface="Arial Narrow"/>
              </a:rPr>
              <a:t>Ranjenik</a:t>
            </a:r>
            <a:r>
              <a:rPr b="1" spc="-200" dirty="0">
                <a:latin typeface="Arial Narrow"/>
                <a:cs typeface="Arial Narrow"/>
              </a:rPr>
              <a:t> </a:t>
            </a:r>
            <a:r>
              <a:rPr b="1" spc="-10" dirty="0">
                <a:latin typeface="Arial Narrow"/>
                <a:cs typeface="Arial Narrow"/>
              </a:rPr>
              <a:t>(1947.)</a:t>
            </a:r>
            <a:r>
              <a:rPr b="1" spc="-204" dirty="0">
                <a:latin typeface="Arial Narrow"/>
                <a:cs typeface="Arial Narrow"/>
              </a:rPr>
              <a:t> </a:t>
            </a:r>
            <a:r>
              <a:rPr b="1" spc="70" dirty="0">
                <a:latin typeface="Arial Narrow"/>
                <a:cs typeface="Arial Narrow"/>
              </a:rPr>
              <a:t>na</a:t>
            </a:r>
            <a:r>
              <a:rPr b="1" spc="-200" dirty="0">
                <a:latin typeface="Arial Narrow"/>
                <a:cs typeface="Arial Narrow"/>
              </a:rPr>
              <a:t> </a:t>
            </a:r>
            <a:r>
              <a:rPr b="1" spc="-10" dirty="0">
                <a:latin typeface="Arial Narrow"/>
                <a:cs typeface="Arial Narrow"/>
              </a:rPr>
              <a:t>naslovnici</a:t>
            </a:r>
            <a:r>
              <a:rPr b="1" spc="-155" dirty="0">
                <a:latin typeface="Arial Narrow"/>
                <a:cs typeface="Arial Narrow"/>
              </a:rPr>
              <a:t> </a:t>
            </a:r>
            <a:r>
              <a:rPr i="1" spc="-30" dirty="0">
                <a:latin typeface="Arial Narrow"/>
                <a:cs typeface="Arial Narrow"/>
              </a:rPr>
              <a:t>Vjesnika</a:t>
            </a:r>
            <a:r>
              <a:rPr i="1" spc="-215" dirty="0">
                <a:latin typeface="Arial Narrow"/>
                <a:cs typeface="Arial Narrow"/>
              </a:rPr>
              <a:t> </a:t>
            </a:r>
            <a:r>
              <a:rPr spc="-1470" dirty="0"/>
              <a:t>→</a:t>
            </a:r>
            <a:r>
              <a:rPr spc="-155" dirty="0"/>
              <a:t> </a:t>
            </a:r>
            <a:r>
              <a:rPr spc="110" dirty="0"/>
              <a:t>dar</a:t>
            </a:r>
            <a:r>
              <a:rPr spc="-150" dirty="0"/>
              <a:t> </a:t>
            </a:r>
            <a:r>
              <a:rPr spc="110" dirty="0"/>
              <a:t>Titu,</a:t>
            </a:r>
            <a:r>
              <a:rPr spc="-155" dirty="0"/>
              <a:t> </a:t>
            </a:r>
            <a:r>
              <a:rPr spc="170" dirty="0"/>
              <a:t>primjer</a:t>
            </a:r>
            <a:r>
              <a:rPr spc="-155" dirty="0"/>
              <a:t> </a:t>
            </a:r>
            <a:r>
              <a:rPr spc="65" dirty="0"/>
              <a:t>socrealističkog</a:t>
            </a:r>
            <a:r>
              <a:rPr spc="-155" dirty="0"/>
              <a:t> </a:t>
            </a:r>
            <a:r>
              <a:rPr spc="35" dirty="0"/>
              <a:t>izraza.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pc="-650" dirty="0"/>
              <a:t>KNJIŽEVNOST</a:t>
            </a:r>
            <a:r>
              <a:rPr spc="-60" dirty="0"/>
              <a:t> </a:t>
            </a:r>
            <a:r>
              <a:rPr dirty="0"/>
              <a:t>–</a:t>
            </a:r>
            <a:r>
              <a:rPr spc="-60" dirty="0"/>
              <a:t> </a:t>
            </a:r>
            <a:r>
              <a:rPr spc="-380" dirty="0"/>
              <a:t>IZ</a:t>
            </a:r>
            <a:r>
              <a:rPr spc="-60" dirty="0"/>
              <a:t> </a:t>
            </a:r>
            <a:r>
              <a:rPr spc="-480" dirty="0"/>
              <a:t>PERA</a:t>
            </a:r>
            <a:r>
              <a:rPr spc="-60" dirty="0"/>
              <a:t> </a:t>
            </a:r>
            <a:r>
              <a:rPr spc="-550" dirty="0"/>
              <a:t>REVOLUCIJE</a:t>
            </a: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409700" y="3314699"/>
            <a:ext cx="104775" cy="104775"/>
          </a:xfrm>
          <a:prstGeom prst="rect">
            <a:avLst/>
          </a:prstGeom>
        </p:spPr>
      </p:pic>
      <p:pic>
        <p:nvPicPr>
          <p:cNvPr id="4" name="object 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409700" y="3848099"/>
            <a:ext cx="104775" cy="104775"/>
          </a:xfrm>
          <a:prstGeom prst="rect">
            <a:avLst/>
          </a:prstGeom>
        </p:spPr>
      </p:pic>
      <p:pic>
        <p:nvPicPr>
          <p:cNvPr id="5" name="object 5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409700" y="5086349"/>
            <a:ext cx="104775" cy="104775"/>
          </a:xfrm>
          <a:prstGeom prst="rect">
            <a:avLst/>
          </a:prstGeom>
        </p:spPr>
      </p:pic>
      <p:pic>
        <p:nvPicPr>
          <p:cNvPr id="6" name="object 6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409700" y="7391400"/>
            <a:ext cx="104775" cy="104775"/>
          </a:xfrm>
          <a:prstGeom prst="rect">
            <a:avLst/>
          </a:prstGeom>
        </p:spPr>
      </p:pic>
      <p:sp>
        <p:nvSpPr>
          <p:cNvPr id="7" name="object 7"/>
          <p:cNvSpPr txBox="1"/>
          <p:nvPr/>
        </p:nvSpPr>
        <p:spPr>
          <a:xfrm>
            <a:off x="1016000" y="2463800"/>
            <a:ext cx="16548735" cy="6769100"/>
          </a:xfrm>
          <a:prstGeom prst="rect">
            <a:avLst/>
          </a:prstGeom>
        </p:spPr>
        <p:txBody>
          <a:bodyPr vert="horz" wrap="square" lIns="0" tIns="889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700"/>
              </a:spcBef>
            </a:pPr>
            <a:r>
              <a:rPr sz="3000" spc="75" dirty="0">
                <a:solidFill>
                  <a:srgbClr val="2D384F"/>
                </a:solidFill>
                <a:latin typeface="Arial Narrow"/>
                <a:cs typeface="Arial Narrow"/>
              </a:rPr>
              <a:t>Naslovnice</a:t>
            </a:r>
            <a:r>
              <a:rPr sz="3000" spc="-18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175" dirty="0">
                <a:solidFill>
                  <a:srgbClr val="2D384F"/>
                </a:solidFill>
                <a:latin typeface="Arial Narrow"/>
                <a:cs typeface="Arial Narrow"/>
              </a:rPr>
              <a:t>i</a:t>
            </a:r>
            <a:r>
              <a:rPr sz="3000" spc="-17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135" dirty="0">
                <a:solidFill>
                  <a:srgbClr val="2D384F"/>
                </a:solidFill>
                <a:latin typeface="Arial Narrow"/>
                <a:cs typeface="Arial Narrow"/>
              </a:rPr>
              <a:t>rubrike</a:t>
            </a:r>
            <a:r>
              <a:rPr sz="3000" spc="-17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114" dirty="0">
                <a:solidFill>
                  <a:srgbClr val="2D384F"/>
                </a:solidFill>
                <a:latin typeface="Arial Narrow"/>
                <a:cs typeface="Arial Narrow"/>
              </a:rPr>
              <a:t>(svibanj–lipanj</a:t>
            </a:r>
            <a:r>
              <a:rPr sz="3000" spc="-17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-10" dirty="0">
                <a:solidFill>
                  <a:srgbClr val="2D384F"/>
                </a:solidFill>
                <a:latin typeface="Arial Narrow"/>
                <a:cs typeface="Arial Narrow"/>
              </a:rPr>
              <a:t>1945.)</a:t>
            </a:r>
            <a:endParaRPr sz="3000">
              <a:latin typeface="Arial Narrow"/>
              <a:cs typeface="Arial Narrow"/>
            </a:endParaRPr>
          </a:p>
          <a:p>
            <a:pPr marL="660400" marR="109855">
              <a:lnSpc>
                <a:spcPts val="4200"/>
              </a:lnSpc>
              <a:spcBef>
                <a:spcPts val="240"/>
              </a:spcBef>
            </a:pPr>
            <a:r>
              <a:rPr sz="3000" spc="100" dirty="0">
                <a:solidFill>
                  <a:srgbClr val="2D384F"/>
                </a:solidFill>
                <a:latin typeface="Arial Narrow"/>
                <a:cs typeface="Arial Narrow"/>
              </a:rPr>
              <a:t>Vijest</a:t>
            </a:r>
            <a:r>
              <a:rPr sz="3000" spc="-17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-70" dirty="0">
                <a:solidFill>
                  <a:srgbClr val="2D384F"/>
                </a:solidFill>
                <a:latin typeface="Arial Narrow"/>
                <a:cs typeface="Arial Narrow"/>
              </a:rPr>
              <a:t>TASS-</a:t>
            </a:r>
            <a:r>
              <a:rPr sz="3000" dirty="0">
                <a:solidFill>
                  <a:srgbClr val="2D384F"/>
                </a:solidFill>
                <a:latin typeface="Arial Narrow"/>
                <a:cs typeface="Arial Narrow"/>
              </a:rPr>
              <a:t>a:</a:t>
            </a:r>
            <a:r>
              <a:rPr sz="3000" spc="-16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b="1" spc="-10" dirty="0">
                <a:solidFill>
                  <a:srgbClr val="2D384F"/>
                </a:solidFill>
                <a:latin typeface="Arial Narrow"/>
                <a:cs typeface="Arial Narrow"/>
              </a:rPr>
              <a:t>pučko</a:t>
            </a:r>
            <a:r>
              <a:rPr sz="3000" b="1" spc="-21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b="1" spc="75" dirty="0">
                <a:solidFill>
                  <a:srgbClr val="2D384F"/>
                </a:solidFill>
                <a:latin typeface="Arial Narrow"/>
                <a:cs typeface="Arial Narrow"/>
              </a:rPr>
              <a:t>izdanje</a:t>
            </a:r>
            <a:r>
              <a:rPr sz="3000" b="1" spc="-21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b="1" spc="45" dirty="0">
                <a:solidFill>
                  <a:srgbClr val="2D384F"/>
                </a:solidFill>
                <a:latin typeface="Arial Narrow"/>
                <a:cs typeface="Arial Narrow"/>
              </a:rPr>
              <a:t>Staljinove</a:t>
            </a:r>
            <a:r>
              <a:rPr sz="3000" b="1" spc="-21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b="1" spc="60" dirty="0">
                <a:solidFill>
                  <a:srgbClr val="2D384F"/>
                </a:solidFill>
                <a:latin typeface="Arial Narrow"/>
                <a:cs typeface="Arial Narrow"/>
              </a:rPr>
              <a:t>proklamacije</a:t>
            </a:r>
            <a:r>
              <a:rPr sz="3000" b="1" spc="-21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-45" dirty="0">
                <a:solidFill>
                  <a:srgbClr val="2D384F"/>
                </a:solidFill>
                <a:latin typeface="Arial Narrow"/>
                <a:cs typeface="Arial Narrow"/>
              </a:rPr>
              <a:t>(5</a:t>
            </a:r>
            <a:r>
              <a:rPr sz="3000" spc="-16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175" dirty="0">
                <a:solidFill>
                  <a:srgbClr val="2D384F"/>
                </a:solidFill>
                <a:latin typeface="Arial Narrow"/>
                <a:cs typeface="Arial Narrow"/>
              </a:rPr>
              <a:t>mil.</a:t>
            </a:r>
            <a:r>
              <a:rPr sz="3000" spc="-17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130" dirty="0">
                <a:solidFill>
                  <a:srgbClr val="2D384F"/>
                </a:solidFill>
                <a:latin typeface="Arial Narrow"/>
                <a:cs typeface="Arial Narrow"/>
              </a:rPr>
              <a:t>primjeraka)</a:t>
            </a:r>
            <a:r>
              <a:rPr sz="3000" spc="-16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50" dirty="0">
                <a:solidFill>
                  <a:srgbClr val="2D384F"/>
                </a:solidFill>
                <a:latin typeface="Arial Narrow"/>
                <a:cs typeface="Arial Narrow"/>
              </a:rPr>
              <a:t>–</a:t>
            </a:r>
            <a:r>
              <a:rPr sz="3000" spc="-16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150" dirty="0">
                <a:solidFill>
                  <a:srgbClr val="2D384F"/>
                </a:solidFill>
                <a:latin typeface="Arial Narrow"/>
                <a:cs typeface="Arial Narrow"/>
              </a:rPr>
              <a:t>politika</a:t>
            </a:r>
            <a:r>
              <a:rPr sz="3000" spc="-17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105" dirty="0">
                <a:solidFill>
                  <a:srgbClr val="2D384F"/>
                </a:solidFill>
                <a:latin typeface="Arial Narrow"/>
                <a:cs typeface="Arial Narrow"/>
              </a:rPr>
              <a:t>ulazi</a:t>
            </a:r>
            <a:r>
              <a:rPr sz="3000" spc="-16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160" dirty="0">
                <a:solidFill>
                  <a:srgbClr val="2D384F"/>
                </a:solidFill>
                <a:latin typeface="Arial Narrow"/>
                <a:cs typeface="Arial Narrow"/>
              </a:rPr>
              <a:t>u</a:t>
            </a:r>
            <a:r>
              <a:rPr sz="3000" spc="-16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170" dirty="0">
                <a:solidFill>
                  <a:srgbClr val="2D384F"/>
                </a:solidFill>
                <a:latin typeface="Arial Narrow"/>
                <a:cs typeface="Arial Narrow"/>
              </a:rPr>
              <a:t>kulturnu</a:t>
            </a:r>
            <a:r>
              <a:rPr sz="3000" spc="-16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114" dirty="0">
                <a:solidFill>
                  <a:srgbClr val="2D384F"/>
                </a:solidFill>
                <a:latin typeface="Arial Narrow"/>
                <a:cs typeface="Arial Narrow"/>
              </a:rPr>
              <a:t>rubriku. </a:t>
            </a:r>
            <a:r>
              <a:rPr sz="3000" spc="100" dirty="0">
                <a:solidFill>
                  <a:srgbClr val="2D384F"/>
                </a:solidFill>
                <a:latin typeface="Arial Narrow"/>
                <a:cs typeface="Arial Narrow"/>
              </a:rPr>
              <a:t>Pokrenuta</a:t>
            </a:r>
            <a:r>
              <a:rPr sz="3000" spc="-16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b="1" spc="75" dirty="0">
                <a:solidFill>
                  <a:srgbClr val="2D384F"/>
                </a:solidFill>
                <a:latin typeface="Arial Narrow"/>
                <a:cs typeface="Arial Narrow"/>
              </a:rPr>
              <a:t>rubrika</a:t>
            </a:r>
            <a:r>
              <a:rPr sz="3000" b="1" spc="-204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b="1" spc="60" dirty="0">
                <a:solidFill>
                  <a:srgbClr val="2D384F"/>
                </a:solidFill>
                <a:latin typeface="Arial Narrow"/>
                <a:cs typeface="Arial Narrow"/>
              </a:rPr>
              <a:t>„Kulturni</a:t>
            </a:r>
            <a:r>
              <a:rPr sz="3000" b="1" spc="-21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b="1" dirty="0">
                <a:solidFill>
                  <a:srgbClr val="2D384F"/>
                </a:solidFill>
                <a:latin typeface="Arial Narrow"/>
                <a:cs typeface="Arial Narrow"/>
              </a:rPr>
              <a:t>život“</a:t>
            </a:r>
            <a:r>
              <a:rPr sz="3000" b="1" spc="-204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-1470" dirty="0">
                <a:solidFill>
                  <a:srgbClr val="2D384F"/>
                </a:solidFill>
                <a:latin typeface="Arial Narrow"/>
                <a:cs typeface="Arial Narrow"/>
              </a:rPr>
              <a:t>→</a:t>
            </a:r>
            <a:r>
              <a:rPr sz="3000" spc="-16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120" dirty="0">
                <a:solidFill>
                  <a:srgbClr val="2D384F"/>
                </a:solidFill>
                <a:latin typeface="Arial Narrow"/>
                <a:cs typeface="Arial Narrow"/>
              </a:rPr>
              <a:t>institucionalizira</a:t>
            </a:r>
            <a:r>
              <a:rPr sz="3000" spc="-16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-60" dirty="0">
                <a:solidFill>
                  <a:srgbClr val="2D384F"/>
                </a:solidFill>
                <a:latin typeface="Arial Narrow"/>
                <a:cs typeface="Arial Narrow"/>
              </a:rPr>
              <a:t>se</a:t>
            </a:r>
            <a:r>
              <a:rPr sz="3000" spc="-16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155" dirty="0">
                <a:solidFill>
                  <a:srgbClr val="2D384F"/>
                </a:solidFill>
                <a:latin typeface="Arial Narrow"/>
                <a:cs typeface="Arial Narrow"/>
              </a:rPr>
              <a:t>kulturna</a:t>
            </a:r>
            <a:r>
              <a:rPr sz="3000" spc="-16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150" dirty="0">
                <a:solidFill>
                  <a:srgbClr val="2D384F"/>
                </a:solidFill>
                <a:latin typeface="Arial Narrow"/>
                <a:cs typeface="Arial Narrow"/>
              </a:rPr>
              <a:t>politika</a:t>
            </a:r>
            <a:r>
              <a:rPr sz="3000" spc="-16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95" dirty="0">
                <a:solidFill>
                  <a:srgbClr val="2D384F"/>
                </a:solidFill>
                <a:latin typeface="Arial Narrow"/>
                <a:cs typeface="Arial Narrow"/>
              </a:rPr>
              <a:t>na</a:t>
            </a:r>
            <a:r>
              <a:rPr sz="3000" spc="-16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90" dirty="0">
                <a:solidFill>
                  <a:srgbClr val="2D384F"/>
                </a:solidFill>
                <a:latin typeface="Arial Narrow"/>
                <a:cs typeface="Arial Narrow"/>
              </a:rPr>
              <a:t>stranicama</a:t>
            </a:r>
            <a:r>
              <a:rPr sz="3000" spc="-16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65" dirty="0">
                <a:solidFill>
                  <a:srgbClr val="2D384F"/>
                </a:solidFill>
                <a:latin typeface="Arial Narrow"/>
                <a:cs typeface="Arial Narrow"/>
              </a:rPr>
              <a:t>Vjesnika.</a:t>
            </a:r>
            <a:endParaRPr sz="3000">
              <a:latin typeface="Arial Narrow"/>
              <a:cs typeface="Arial Narrow"/>
            </a:endParaRPr>
          </a:p>
          <a:p>
            <a:pPr marL="12700">
              <a:lnSpc>
                <a:spcPct val="100000"/>
              </a:lnSpc>
              <a:spcBef>
                <a:spcPts val="1710"/>
              </a:spcBef>
            </a:pPr>
            <a:r>
              <a:rPr sz="3000" spc="75" dirty="0">
                <a:solidFill>
                  <a:srgbClr val="2D384F"/>
                </a:solidFill>
                <a:latin typeface="Arial Narrow"/>
                <a:cs typeface="Arial Narrow"/>
              </a:rPr>
              <a:t>Serijalizacije</a:t>
            </a:r>
            <a:r>
              <a:rPr sz="3000" spc="-17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175" dirty="0">
                <a:solidFill>
                  <a:srgbClr val="2D384F"/>
                </a:solidFill>
                <a:latin typeface="Arial Narrow"/>
                <a:cs typeface="Arial Narrow"/>
              </a:rPr>
              <a:t>i</a:t>
            </a:r>
            <a:r>
              <a:rPr sz="3000" spc="-17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150" dirty="0">
                <a:solidFill>
                  <a:srgbClr val="2D384F"/>
                </a:solidFill>
                <a:latin typeface="Arial Narrow"/>
                <a:cs typeface="Arial Narrow"/>
              </a:rPr>
              <a:t>feljtoni:</a:t>
            </a:r>
            <a:r>
              <a:rPr sz="3000" spc="-17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140" dirty="0">
                <a:solidFill>
                  <a:srgbClr val="2D384F"/>
                </a:solidFill>
                <a:latin typeface="Arial Narrow"/>
                <a:cs typeface="Arial Narrow"/>
              </a:rPr>
              <a:t>„kanon</a:t>
            </a:r>
            <a:r>
              <a:rPr sz="3000" spc="-17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95" dirty="0">
                <a:solidFill>
                  <a:srgbClr val="2D384F"/>
                </a:solidFill>
                <a:latin typeface="Arial Narrow"/>
                <a:cs typeface="Arial Narrow"/>
              </a:rPr>
              <a:t>na</a:t>
            </a:r>
            <a:r>
              <a:rPr sz="3000" spc="-17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155" dirty="0">
                <a:solidFill>
                  <a:srgbClr val="2D384F"/>
                </a:solidFill>
                <a:latin typeface="Arial Narrow"/>
                <a:cs typeface="Arial Narrow"/>
              </a:rPr>
              <a:t>drugoj</a:t>
            </a:r>
            <a:r>
              <a:rPr sz="3000" spc="-17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80" dirty="0">
                <a:solidFill>
                  <a:srgbClr val="2D384F"/>
                </a:solidFill>
                <a:latin typeface="Arial Narrow"/>
                <a:cs typeface="Arial Narrow"/>
              </a:rPr>
              <a:t>stranici“</a:t>
            </a:r>
            <a:endParaRPr sz="3000">
              <a:latin typeface="Arial Narrow"/>
              <a:cs typeface="Arial Narrow"/>
            </a:endParaRPr>
          </a:p>
          <a:p>
            <a:pPr marL="660400" marR="253365">
              <a:lnSpc>
                <a:spcPts val="4200"/>
              </a:lnSpc>
              <a:spcBef>
                <a:spcPts val="240"/>
              </a:spcBef>
            </a:pPr>
            <a:r>
              <a:rPr sz="3000" b="1" dirty="0">
                <a:solidFill>
                  <a:srgbClr val="2D384F"/>
                </a:solidFill>
                <a:latin typeface="Arial Narrow"/>
                <a:cs typeface="Arial Narrow"/>
              </a:rPr>
              <a:t>Ulomci</a:t>
            </a:r>
            <a:r>
              <a:rPr sz="3000" b="1" spc="-18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b="1" spc="85" dirty="0">
                <a:solidFill>
                  <a:srgbClr val="2D384F"/>
                </a:solidFill>
                <a:latin typeface="Arial Narrow"/>
                <a:cs typeface="Arial Narrow"/>
              </a:rPr>
              <a:t>i</a:t>
            </a:r>
            <a:r>
              <a:rPr sz="3000" b="1" spc="-17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b="1" dirty="0">
                <a:solidFill>
                  <a:srgbClr val="2D384F"/>
                </a:solidFill>
                <a:latin typeface="Arial Narrow"/>
                <a:cs typeface="Arial Narrow"/>
              </a:rPr>
              <a:t>nastavci</a:t>
            </a:r>
            <a:r>
              <a:rPr sz="3000" b="1" spc="-18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b="1" dirty="0">
                <a:solidFill>
                  <a:srgbClr val="2D384F"/>
                </a:solidFill>
                <a:latin typeface="Arial Narrow"/>
                <a:cs typeface="Arial Narrow"/>
              </a:rPr>
              <a:t>sovjetskih</a:t>
            </a:r>
            <a:r>
              <a:rPr sz="3000" b="1" spc="-17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b="1" spc="70" dirty="0">
                <a:solidFill>
                  <a:srgbClr val="2D384F"/>
                </a:solidFill>
                <a:latin typeface="Arial Narrow"/>
                <a:cs typeface="Arial Narrow"/>
              </a:rPr>
              <a:t>autora</a:t>
            </a:r>
            <a:r>
              <a:rPr sz="3000" b="1" spc="-17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b="1" spc="70" dirty="0">
                <a:solidFill>
                  <a:srgbClr val="2D384F"/>
                </a:solidFill>
                <a:latin typeface="Arial Narrow"/>
                <a:cs typeface="Arial Narrow"/>
              </a:rPr>
              <a:t>na</a:t>
            </a:r>
            <a:r>
              <a:rPr sz="3000" b="1" spc="-18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b="1" dirty="0">
                <a:solidFill>
                  <a:srgbClr val="2D384F"/>
                </a:solidFill>
                <a:latin typeface="Arial Narrow"/>
                <a:cs typeface="Arial Narrow"/>
              </a:rPr>
              <a:t>istom,</a:t>
            </a:r>
            <a:r>
              <a:rPr sz="3000" b="1" spc="-17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b="1" spc="65" dirty="0">
                <a:solidFill>
                  <a:srgbClr val="2D384F"/>
                </a:solidFill>
                <a:latin typeface="Arial Narrow"/>
                <a:cs typeface="Arial Narrow"/>
              </a:rPr>
              <a:t>vidljivom</a:t>
            </a:r>
            <a:r>
              <a:rPr sz="3000" b="1" spc="-18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b="1" spc="60" dirty="0">
                <a:solidFill>
                  <a:srgbClr val="2D384F"/>
                </a:solidFill>
                <a:latin typeface="Arial Narrow"/>
                <a:cs typeface="Arial Narrow"/>
              </a:rPr>
              <a:t>mjestu</a:t>
            </a:r>
            <a:r>
              <a:rPr sz="3000" spc="60" dirty="0">
                <a:solidFill>
                  <a:srgbClr val="2D384F"/>
                </a:solidFill>
                <a:latin typeface="Arial Narrow"/>
                <a:cs typeface="Arial Narrow"/>
              </a:rPr>
              <a:t>:</a:t>
            </a:r>
            <a:r>
              <a:rPr sz="3000" spc="-12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75" dirty="0">
                <a:solidFill>
                  <a:srgbClr val="2D384F"/>
                </a:solidFill>
                <a:latin typeface="Arial Narrow"/>
                <a:cs typeface="Arial Narrow"/>
              </a:rPr>
              <a:t>Panferov</a:t>
            </a:r>
            <a:r>
              <a:rPr sz="3000" spc="-12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50" dirty="0">
                <a:solidFill>
                  <a:srgbClr val="2D384F"/>
                </a:solidFill>
                <a:latin typeface="Arial Narrow"/>
                <a:cs typeface="Arial Narrow"/>
              </a:rPr>
              <a:t>–</a:t>
            </a:r>
            <a:r>
              <a:rPr sz="3000" spc="-12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105" dirty="0">
                <a:solidFill>
                  <a:srgbClr val="2D384F"/>
                </a:solidFill>
                <a:latin typeface="Arial Narrow"/>
                <a:cs typeface="Arial Narrow"/>
              </a:rPr>
              <a:t>Život;</a:t>
            </a:r>
            <a:r>
              <a:rPr sz="3000" spc="-12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70" dirty="0">
                <a:solidFill>
                  <a:srgbClr val="2D384F"/>
                </a:solidFill>
                <a:latin typeface="Arial Narrow"/>
                <a:cs typeface="Arial Narrow"/>
              </a:rPr>
              <a:t>Šolohov</a:t>
            </a:r>
            <a:r>
              <a:rPr sz="3000" spc="-13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50" dirty="0">
                <a:solidFill>
                  <a:srgbClr val="2D384F"/>
                </a:solidFill>
                <a:latin typeface="Arial Narrow"/>
                <a:cs typeface="Arial Narrow"/>
              </a:rPr>
              <a:t>–</a:t>
            </a:r>
            <a:r>
              <a:rPr sz="3000" spc="-12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60" dirty="0">
                <a:solidFill>
                  <a:srgbClr val="2D384F"/>
                </a:solidFill>
                <a:latin typeface="Arial Narrow"/>
                <a:cs typeface="Arial Narrow"/>
              </a:rPr>
              <a:t>„Priča </a:t>
            </a:r>
            <a:r>
              <a:rPr sz="3000" spc="110" dirty="0">
                <a:solidFill>
                  <a:srgbClr val="2D384F"/>
                </a:solidFill>
                <a:latin typeface="Arial Narrow"/>
                <a:cs typeface="Arial Narrow"/>
              </a:rPr>
              <a:t>poručnika</a:t>
            </a:r>
            <a:r>
              <a:rPr sz="3000" spc="-16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50" dirty="0">
                <a:solidFill>
                  <a:srgbClr val="2D384F"/>
                </a:solidFill>
                <a:latin typeface="Arial Narrow"/>
                <a:cs typeface="Arial Narrow"/>
              </a:rPr>
              <a:t>Gerasimova“;</a:t>
            </a:r>
            <a:r>
              <a:rPr sz="3000" spc="-16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80" dirty="0">
                <a:solidFill>
                  <a:srgbClr val="2D384F"/>
                </a:solidFill>
                <a:latin typeface="Arial Narrow"/>
                <a:cs typeface="Arial Narrow"/>
              </a:rPr>
              <a:t>Petrov</a:t>
            </a:r>
            <a:r>
              <a:rPr sz="3000" spc="-16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50" dirty="0">
                <a:solidFill>
                  <a:srgbClr val="2D384F"/>
                </a:solidFill>
                <a:latin typeface="Arial Narrow"/>
                <a:cs typeface="Arial Narrow"/>
              </a:rPr>
              <a:t>–</a:t>
            </a:r>
            <a:r>
              <a:rPr sz="3000" spc="-16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130" dirty="0">
                <a:solidFill>
                  <a:srgbClr val="2D384F"/>
                </a:solidFill>
                <a:latin typeface="Arial Narrow"/>
                <a:cs typeface="Arial Narrow"/>
              </a:rPr>
              <a:t>„Proboj</a:t>
            </a:r>
            <a:r>
              <a:rPr sz="3000" spc="-16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75" dirty="0">
                <a:solidFill>
                  <a:srgbClr val="2D384F"/>
                </a:solidFill>
                <a:latin typeface="Arial Narrow"/>
                <a:cs typeface="Arial Narrow"/>
              </a:rPr>
              <a:t>Blokade“;</a:t>
            </a:r>
            <a:r>
              <a:rPr sz="3000" spc="-16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75" dirty="0">
                <a:solidFill>
                  <a:srgbClr val="2D384F"/>
                </a:solidFill>
                <a:latin typeface="Arial Narrow"/>
                <a:cs typeface="Arial Narrow"/>
              </a:rPr>
              <a:t>Lidov</a:t>
            </a:r>
            <a:r>
              <a:rPr sz="3000" spc="-16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50" dirty="0">
                <a:solidFill>
                  <a:srgbClr val="2D384F"/>
                </a:solidFill>
                <a:latin typeface="Arial Narrow"/>
                <a:cs typeface="Arial Narrow"/>
              </a:rPr>
              <a:t>–</a:t>
            </a:r>
            <a:r>
              <a:rPr sz="3000" spc="-16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90" dirty="0">
                <a:solidFill>
                  <a:srgbClr val="2D384F"/>
                </a:solidFill>
                <a:latin typeface="Arial Narrow"/>
                <a:cs typeface="Arial Narrow"/>
              </a:rPr>
              <a:t>„Tanja“;</a:t>
            </a:r>
            <a:r>
              <a:rPr sz="3000" spc="-16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45" dirty="0">
                <a:solidFill>
                  <a:srgbClr val="2D384F"/>
                </a:solidFill>
                <a:latin typeface="Arial Narrow"/>
                <a:cs typeface="Arial Narrow"/>
              </a:rPr>
              <a:t>Sergejev-</a:t>
            </a:r>
            <a:r>
              <a:rPr sz="3000" dirty="0">
                <a:solidFill>
                  <a:srgbClr val="2D384F"/>
                </a:solidFill>
                <a:latin typeface="Arial Narrow"/>
                <a:cs typeface="Arial Narrow"/>
              </a:rPr>
              <a:t>Censki</a:t>
            </a:r>
            <a:r>
              <a:rPr sz="3000" spc="-16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50" dirty="0">
                <a:solidFill>
                  <a:srgbClr val="2D384F"/>
                </a:solidFill>
                <a:latin typeface="Arial Narrow"/>
                <a:cs typeface="Arial Narrow"/>
              </a:rPr>
              <a:t>–</a:t>
            </a:r>
            <a:r>
              <a:rPr sz="3000" spc="-16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120" dirty="0">
                <a:solidFill>
                  <a:srgbClr val="2D384F"/>
                </a:solidFill>
                <a:latin typeface="Arial Narrow"/>
                <a:cs typeface="Arial Narrow"/>
              </a:rPr>
              <a:t>„Okretna</a:t>
            </a:r>
            <a:r>
              <a:rPr sz="3000" spc="-16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55" dirty="0">
                <a:solidFill>
                  <a:srgbClr val="2D384F"/>
                </a:solidFill>
                <a:latin typeface="Arial Narrow"/>
                <a:cs typeface="Arial Narrow"/>
              </a:rPr>
              <a:t>djevojčica“; </a:t>
            </a:r>
            <a:r>
              <a:rPr sz="3000" spc="80" dirty="0">
                <a:solidFill>
                  <a:srgbClr val="2D384F"/>
                </a:solidFill>
                <a:latin typeface="Arial Narrow"/>
                <a:cs typeface="Arial Narrow"/>
              </a:rPr>
              <a:t>Katajev</a:t>
            </a:r>
            <a:r>
              <a:rPr sz="3000" spc="-14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50" dirty="0">
                <a:solidFill>
                  <a:srgbClr val="2D384F"/>
                </a:solidFill>
                <a:latin typeface="Arial Narrow"/>
                <a:cs typeface="Arial Narrow"/>
              </a:rPr>
              <a:t>–</a:t>
            </a:r>
            <a:r>
              <a:rPr sz="3000" spc="-14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dirty="0">
                <a:solidFill>
                  <a:srgbClr val="2D384F"/>
                </a:solidFill>
                <a:latin typeface="Arial Narrow"/>
                <a:cs typeface="Arial Narrow"/>
              </a:rPr>
              <a:t>Sin</a:t>
            </a:r>
            <a:r>
              <a:rPr sz="3000" spc="-13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110" dirty="0">
                <a:solidFill>
                  <a:srgbClr val="2D384F"/>
                </a:solidFill>
                <a:latin typeface="Arial Narrow"/>
                <a:cs typeface="Arial Narrow"/>
              </a:rPr>
              <a:t>pukovnije.</a:t>
            </a:r>
            <a:endParaRPr sz="3000">
              <a:latin typeface="Arial Narrow"/>
              <a:cs typeface="Arial Narrow"/>
            </a:endParaRPr>
          </a:p>
          <a:p>
            <a:pPr marL="12700">
              <a:lnSpc>
                <a:spcPct val="100000"/>
              </a:lnSpc>
              <a:spcBef>
                <a:spcPts val="1710"/>
              </a:spcBef>
            </a:pPr>
            <a:r>
              <a:rPr sz="3000" spc="90" dirty="0">
                <a:solidFill>
                  <a:srgbClr val="2D384F"/>
                </a:solidFill>
                <a:latin typeface="Arial Narrow"/>
                <a:cs typeface="Arial Narrow"/>
              </a:rPr>
              <a:t>Ideološko</a:t>
            </a:r>
            <a:r>
              <a:rPr sz="3000" spc="-18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120" dirty="0">
                <a:solidFill>
                  <a:srgbClr val="2D384F"/>
                </a:solidFill>
                <a:latin typeface="Arial Narrow"/>
                <a:cs typeface="Arial Narrow"/>
              </a:rPr>
              <a:t>uokvirenje</a:t>
            </a:r>
            <a:r>
              <a:rPr sz="3000" spc="-17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95" dirty="0">
                <a:solidFill>
                  <a:srgbClr val="2D384F"/>
                </a:solidFill>
                <a:latin typeface="Arial Narrow"/>
                <a:cs typeface="Arial Narrow"/>
              </a:rPr>
              <a:t>kroz</a:t>
            </a:r>
            <a:r>
              <a:rPr sz="3000" spc="-17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130" dirty="0">
                <a:solidFill>
                  <a:srgbClr val="2D384F"/>
                </a:solidFill>
                <a:latin typeface="Arial Narrow"/>
                <a:cs typeface="Arial Narrow"/>
              </a:rPr>
              <a:t>figure</a:t>
            </a:r>
            <a:r>
              <a:rPr sz="3000" spc="-17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175" dirty="0">
                <a:solidFill>
                  <a:srgbClr val="2D384F"/>
                </a:solidFill>
                <a:latin typeface="Arial Narrow"/>
                <a:cs typeface="Arial Narrow"/>
              </a:rPr>
              <a:t>i</a:t>
            </a:r>
            <a:r>
              <a:rPr sz="3000" spc="-17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114" dirty="0">
                <a:solidFill>
                  <a:srgbClr val="2D384F"/>
                </a:solidFill>
                <a:latin typeface="Arial Narrow"/>
                <a:cs typeface="Arial Narrow"/>
              </a:rPr>
              <a:t>obljetnice</a:t>
            </a:r>
            <a:endParaRPr sz="3000">
              <a:latin typeface="Arial Narrow"/>
              <a:cs typeface="Arial Narrow"/>
            </a:endParaRPr>
          </a:p>
          <a:p>
            <a:pPr marL="660400" marR="5080">
              <a:lnSpc>
                <a:spcPts val="4200"/>
              </a:lnSpc>
              <a:spcBef>
                <a:spcPts val="100"/>
              </a:spcBef>
            </a:pPr>
            <a:r>
              <a:rPr sz="3000" spc="65" dirty="0">
                <a:solidFill>
                  <a:srgbClr val="2D384F"/>
                </a:solidFill>
                <a:latin typeface="Arial Narrow"/>
                <a:cs typeface="Arial Narrow"/>
              </a:rPr>
              <a:t>Cijela</a:t>
            </a:r>
            <a:r>
              <a:rPr sz="3000" spc="-17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120" dirty="0">
                <a:solidFill>
                  <a:srgbClr val="2D384F"/>
                </a:solidFill>
                <a:latin typeface="Arial Narrow"/>
                <a:cs typeface="Arial Narrow"/>
              </a:rPr>
              <a:t>druga</a:t>
            </a:r>
            <a:r>
              <a:rPr sz="3000" spc="-17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65" dirty="0">
                <a:solidFill>
                  <a:srgbClr val="2D384F"/>
                </a:solidFill>
                <a:latin typeface="Arial Narrow"/>
                <a:cs typeface="Arial Narrow"/>
              </a:rPr>
              <a:t>stranica:</a:t>
            </a:r>
            <a:r>
              <a:rPr sz="3000" spc="-17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90" dirty="0">
                <a:solidFill>
                  <a:srgbClr val="2D384F"/>
                </a:solidFill>
                <a:latin typeface="Arial Narrow"/>
                <a:cs typeface="Arial Narrow"/>
              </a:rPr>
              <a:t>„Godišnjica</a:t>
            </a:r>
            <a:r>
              <a:rPr sz="3000" spc="-17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160" dirty="0">
                <a:solidFill>
                  <a:srgbClr val="2D384F"/>
                </a:solidFill>
                <a:latin typeface="Arial Narrow"/>
                <a:cs typeface="Arial Narrow"/>
              </a:rPr>
              <a:t>smrti</a:t>
            </a:r>
            <a:r>
              <a:rPr sz="3000" spc="-17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120" dirty="0">
                <a:solidFill>
                  <a:srgbClr val="2D384F"/>
                </a:solidFill>
                <a:latin typeface="Arial Narrow"/>
                <a:cs typeface="Arial Narrow"/>
              </a:rPr>
              <a:t>Maksima</a:t>
            </a:r>
            <a:r>
              <a:rPr sz="3000" spc="-17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75" dirty="0">
                <a:solidFill>
                  <a:srgbClr val="2D384F"/>
                </a:solidFill>
                <a:latin typeface="Arial Narrow"/>
                <a:cs typeface="Arial Narrow"/>
              </a:rPr>
              <a:t>Gorkog“</a:t>
            </a:r>
            <a:r>
              <a:rPr sz="3000" spc="-17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-35" dirty="0">
                <a:solidFill>
                  <a:srgbClr val="2D384F"/>
                </a:solidFill>
                <a:latin typeface="Arial Narrow"/>
                <a:cs typeface="Arial Narrow"/>
              </a:rPr>
              <a:t>(23.</a:t>
            </a:r>
            <a:r>
              <a:rPr sz="3000" spc="-17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dirty="0">
                <a:solidFill>
                  <a:srgbClr val="2D384F"/>
                </a:solidFill>
                <a:latin typeface="Arial Narrow"/>
                <a:cs typeface="Arial Narrow"/>
              </a:rPr>
              <a:t>6.</a:t>
            </a:r>
            <a:r>
              <a:rPr sz="3000" spc="-17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-50" dirty="0">
                <a:solidFill>
                  <a:srgbClr val="2D384F"/>
                </a:solidFill>
                <a:latin typeface="Arial Narrow"/>
                <a:cs typeface="Arial Narrow"/>
              </a:rPr>
              <a:t>1945.)</a:t>
            </a:r>
            <a:r>
              <a:rPr sz="3000" spc="-17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dirty="0">
                <a:solidFill>
                  <a:srgbClr val="2D384F"/>
                </a:solidFill>
                <a:latin typeface="Arial Narrow"/>
                <a:cs typeface="Arial Narrow"/>
              </a:rPr>
              <a:t>+</a:t>
            </a:r>
            <a:r>
              <a:rPr sz="3000" spc="-17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85" dirty="0">
                <a:solidFill>
                  <a:srgbClr val="2D384F"/>
                </a:solidFill>
                <a:latin typeface="Arial Narrow"/>
                <a:cs typeface="Arial Narrow"/>
              </a:rPr>
              <a:t>Gorkijev</a:t>
            </a:r>
            <a:r>
              <a:rPr sz="3000" spc="-17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170" dirty="0">
                <a:solidFill>
                  <a:srgbClr val="2D384F"/>
                </a:solidFill>
                <a:latin typeface="Arial Narrow"/>
                <a:cs typeface="Arial Narrow"/>
              </a:rPr>
              <a:t>feljton</a:t>
            </a:r>
            <a:r>
              <a:rPr sz="3000" spc="-17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60" dirty="0">
                <a:solidFill>
                  <a:srgbClr val="2D384F"/>
                </a:solidFill>
                <a:latin typeface="Arial Narrow"/>
                <a:cs typeface="Arial Narrow"/>
              </a:rPr>
              <a:t>Kako</a:t>
            </a:r>
            <a:r>
              <a:rPr sz="3000" spc="-17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75" dirty="0">
                <a:solidFill>
                  <a:srgbClr val="2D384F"/>
                </a:solidFill>
                <a:latin typeface="Arial Narrow"/>
                <a:cs typeface="Arial Narrow"/>
              </a:rPr>
              <a:t>sam</a:t>
            </a:r>
            <a:r>
              <a:rPr sz="3000" spc="-17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-60" dirty="0">
                <a:solidFill>
                  <a:srgbClr val="2D384F"/>
                </a:solidFill>
                <a:latin typeface="Arial Narrow"/>
                <a:cs typeface="Arial Narrow"/>
              </a:rPr>
              <a:t>se</a:t>
            </a:r>
            <a:r>
              <a:rPr sz="3000" spc="-17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70" dirty="0">
                <a:solidFill>
                  <a:srgbClr val="2D384F"/>
                </a:solidFill>
                <a:latin typeface="Arial Narrow"/>
                <a:cs typeface="Arial Narrow"/>
              </a:rPr>
              <a:t>učio </a:t>
            </a:r>
            <a:r>
              <a:rPr sz="3000" spc="95" dirty="0">
                <a:solidFill>
                  <a:srgbClr val="2D384F"/>
                </a:solidFill>
                <a:latin typeface="Arial Narrow"/>
                <a:cs typeface="Arial Narrow"/>
              </a:rPr>
              <a:t>pisati;</a:t>
            </a:r>
            <a:r>
              <a:rPr sz="3000" spc="-12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b="1" spc="75" dirty="0">
                <a:solidFill>
                  <a:srgbClr val="2D384F"/>
                </a:solidFill>
                <a:latin typeface="Arial Narrow"/>
                <a:cs typeface="Arial Narrow"/>
              </a:rPr>
              <a:t>„Maksim</a:t>
            </a:r>
            <a:r>
              <a:rPr sz="3000" b="1" spc="-16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b="1" dirty="0">
                <a:solidFill>
                  <a:srgbClr val="2D384F"/>
                </a:solidFill>
                <a:latin typeface="Arial Narrow"/>
                <a:cs typeface="Arial Narrow"/>
              </a:rPr>
              <a:t>Gorki</a:t>
            </a:r>
            <a:r>
              <a:rPr sz="3000" b="1" spc="-17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b="1" dirty="0">
                <a:solidFill>
                  <a:srgbClr val="2D384F"/>
                </a:solidFill>
                <a:latin typeface="Arial Narrow"/>
                <a:cs typeface="Arial Narrow"/>
              </a:rPr>
              <a:t>kroz</a:t>
            </a:r>
            <a:r>
              <a:rPr sz="3000" b="1" spc="-17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b="1" spc="-40" dirty="0">
                <a:solidFill>
                  <a:srgbClr val="2D384F"/>
                </a:solidFill>
                <a:latin typeface="Arial Narrow"/>
                <a:cs typeface="Arial Narrow"/>
              </a:rPr>
              <a:t>svoj</a:t>
            </a:r>
            <a:r>
              <a:rPr sz="3000" b="1" spc="-16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b="1" dirty="0">
                <a:solidFill>
                  <a:srgbClr val="2D384F"/>
                </a:solidFill>
                <a:latin typeface="Arial Narrow"/>
                <a:cs typeface="Arial Narrow"/>
              </a:rPr>
              <a:t>surovit</a:t>
            </a:r>
            <a:r>
              <a:rPr sz="3000" b="1" spc="-17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b="1" dirty="0">
                <a:solidFill>
                  <a:srgbClr val="2D384F"/>
                </a:solidFill>
                <a:latin typeface="Arial Narrow"/>
                <a:cs typeface="Arial Narrow"/>
              </a:rPr>
              <a:t>život</a:t>
            </a:r>
            <a:r>
              <a:rPr sz="3000" b="1" spc="-17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b="1" spc="80" dirty="0">
                <a:solidFill>
                  <a:srgbClr val="2D384F"/>
                </a:solidFill>
                <a:latin typeface="Arial Narrow"/>
                <a:cs typeface="Arial Narrow"/>
              </a:rPr>
              <a:t>nikada</a:t>
            </a:r>
            <a:r>
              <a:rPr sz="3000" b="1" spc="-16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b="1" spc="90" dirty="0">
                <a:solidFill>
                  <a:srgbClr val="2D384F"/>
                </a:solidFill>
                <a:latin typeface="Arial Narrow"/>
                <a:cs typeface="Arial Narrow"/>
              </a:rPr>
              <a:t>nije</a:t>
            </a:r>
            <a:r>
              <a:rPr sz="3000" b="1" spc="-17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b="1" dirty="0">
                <a:solidFill>
                  <a:srgbClr val="2D384F"/>
                </a:solidFill>
                <a:latin typeface="Arial Narrow"/>
                <a:cs typeface="Arial Narrow"/>
              </a:rPr>
              <a:t>gubio</a:t>
            </a:r>
            <a:r>
              <a:rPr sz="3000" b="1" spc="-17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b="1" dirty="0">
                <a:solidFill>
                  <a:srgbClr val="2D384F"/>
                </a:solidFill>
                <a:latin typeface="Arial Narrow"/>
                <a:cs typeface="Arial Narrow"/>
              </a:rPr>
              <a:t>vezu</a:t>
            </a:r>
            <a:r>
              <a:rPr sz="3000" b="1" spc="-16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b="1" spc="-80" dirty="0">
                <a:solidFill>
                  <a:srgbClr val="2D384F"/>
                </a:solidFill>
                <a:latin typeface="Arial Narrow"/>
                <a:cs typeface="Arial Narrow"/>
              </a:rPr>
              <a:t>sa</a:t>
            </a:r>
            <a:r>
              <a:rPr sz="3000" b="1" spc="-17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b="1" spc="60" dirty="0">
                <a:solidFill>
                  <a:srgbClr val="2D384F"/>
                </a:solidFill>
                <a:latin typeface="Arial Narrow"/>
                <a:cs typeface="Arial Narrow"/>
              </a:rPr>
              <a:t>narodom</a:t>
            </a:r>
            <a:r>
              <a:rPr sz="3000" b="1" spc="-17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b="1" spc="85" dirty="0">
                <a:solidFill>
                  <a:srgbClr val="2D384F"/>
                </a:solidFill>
                <a:latin typeface="Arial Narrow"/>
                <a:cs typeface="Arial Narrow"/>
              </a:rPr>
              <a:t>i</a:t>
            </a:r>
            <a:r>
              <a:rPr sz="3000" b="1" spc="-16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b="1" spc="-80" dirty="0">
                <a:solidFill>
                  <a:srgbClr val="2D384F"/>
                </a:solidFill>
                <a:latin typeface="Arial Narrow"/>
                <a:cs typeface="Arial Narrow"/>
              </a:rPr>
              <a:t>sa</a:t>
            </a:r>
            <a:r>
              <a:rPr sz="3000" b="1" spc="-17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b="1" spc="60" dirty="0">
                <a:solidFill>
                  <a:srgbClr val="2D384F"/>
                </a:solidFill>
                <a:latin typeface="Arial Narrow"/>
                <a:cs typeface="Arial Narrow"/>
              </a:rPr>
              <a:t>eksploatiranima.</a:t>
            </a:r>
            <a:r>
              <a:rPr sz="3000" b="1" spc="-17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b="1" dirty="0">
                <a:solidFill>
                  <a:srgbClr val="2D384F"/>
                </a:solidFill>
                <a:latin typeface="Arial Narrow"/>
                <a:cs typeface="Arial Narrow"/>
              </a:rPr>
              <a:t>Tu</a:t>
            </a:r>
            <a:r>
              <a:rPr sz="3000" b="1" spc="-16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b="1" spc="75" dirty="0">
                <a:solidFill>
                  <a:srgbClr val="2D384F"/>
                </a:solidFill>
                <a:latin typeface="Arial Narrow"/>
                <a:cs typeface="Arial Narrow"/>
              </a:rPr>
              <a:t>je </a:t>
            </a:r>
            <a:r>
              <a:rPr sz="3000" b="1" dirty="0">
                <a:solidFill>
                  <a:srgbClr val="2D384F"/>
                </a:solidFill>
                <a:latin typeface="Arial Narrow"/>
                <a:cs typeface="Arial Narrow"/>
              </a:rPr>
              <a:t>on</a:t>
            </a:r>
            <a:r>
              <a:rPr sz="3000" b="1" spc="-19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b="1" spc="-30" dirty="0">
                <a:solidFill>
                  <a:srgbClr val="2D384F"/>
                </a:solidFill>
                <a:latin typeface="Arial Narrow"/>
                <a:cs typeface="Arial Narrow"/>
              </a:rPr>
              <a:t>učio</a:t>
            </a:r>
            <a:r>
              <a:rPr sz="3000" b="1" spc="-19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b="1" spc="70" dirty="0">
                <a:solidFill>
                  <a:srgbClr val="2D384F"/>
                </a:solidFill>
                <a:latin typeface="Arial Narrow"/>
                <a:cs typeface="Arial Narrow"/>
              </a:rPr>
              <a:t>nauku</a:t>
            </a:r>
            <a:r>
              <a:rPr sz="3000" b="1" spc="-19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b="1" spc="75" dirty="0">
                <a:solidFill>
                  <a:srgbClr val="2D384F"/>
                </a:solidFill>
                <a:latin typeface="Arial Narrow"/>
                <a:cs typeface="Arial Narrow"/>
              </a:rPr>
              <a:t>koja</a:t>
            </a:r>
            <a:r>
              <a:rPr sz="3000" b="1" spc="-19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b="1" dirty="0">
                <a:solidFill>
                  <a:srgbClr val="2D384F"/>
                </a:solidFill>
                <a:latin typeface="Arial Narrow"/>
                <a:cs typeface="Arial Narrow"/>
              </a:rPr>
              <a:t>vodi</a:t>
            </a:r>
            <a:r>
              <a:rPr sz="3000" b="1" spc="-19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b="1" dirty="0">
                <a:solidFill>
                  <a:srgbClr val="2D384F"/>
                </a:solidFill>
                <a:latin typeface="Arial Narrow"/>
                <a:cs typeface="Arial Narrow"/>
              </a:rPr>
              <a:t>oslobođenju.</a:t>
            </a:r>
            <a:r>
              <a:rPr sz="3000" b="1" spc="-19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b="1" dirty="0">
                <a:solidFill>
                  <a:srgbClr val="2D384F"/>
                </a:solidFill>
                <a:latin typeface="Arial Narrow"/>
                <a:cs typeface="Arial Narrow"/>
              </a:rPr>
              <a:t>Gorki</a:t>
            </a:r>
            <a:r>
              <a:rPr sz="3000" b="1" spc="-19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b="1" spc="100" dirty="0">
                <a:solidFill>
                  <a:srgbClr val="2D384F"/>
                </a:solidFill>
                <a:latin typeface="Arial Narrow"/>
                <a:cs typeface="Arial Narrow"/>
              </a:rPr>
              <a:t>je</a:t>
            </a:r>
            <a:r>
              <a:rPr sz="3000" b="1" spc="-19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b="1" spc="60" dirty="0">
                <a:solidFill>
                  <a:srgbClr val="2D384F"/>
                </a:solidFill>
                <a:latin typeface="Arial Narrow"/>
                <a:cs typeface="Arial Narrow"/>
              </a:rPr>
              <a:t>pun</a:t>
            </a:r>
            <a:r>
              <a:rPr sz="3000" b="1" spc="-19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b="1" spc="70" dirty="0">
                <a:solidFill>
                  <a:srgbClr val="2D384F"/>
                </a:solidFill>
                <a:latin typeface="Arial Narrow"/>
                <a:cs typeface="Arial Narrow"/>
              </a:rPr>
              <a:t>ljubavi</a:t>
            </a:r>
            <a:r>
              <a:rPr sz="3000" b="1" spc="-19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b="1" spc="50" dirty="0">
                <a:solidFill>
                  <a:srgbClr val="2D384F"/>
                </a:solidFill>
                <a:latin typeface="Arial Narrow"/>
                <a:cs typeface="Arial Narrow"/>
              </a:rPr>
              <a:t>za</a:t>
            </a:r>
            <a:r>
              <a:rPr sz="3000" b="1" spc="-19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b="1" dirty="0">
                <a:solidFill>
                  <a:srgbClr val="2D384F"/>
                </a:solidFill>
                <a:latin typeface="Arial Narrow"/>
                <a:cs typeface="Arial Narrow"/>
              </a:rPr>
              <a:t>čovjeka,</a:t>
            </a:r>
            <a:r>
              <a:rPr sz="3000" b="1" spc="-19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b="1" spc="70" dirty="0">
                <a:solidFill>
                  <a:srgbClr val="2D384F"/>
                </a:solidFill>
                <a:latin typeface="Arial Narrow"/>
                <a:cs typeface="Arial Narrow"/>
              </a:rPr>
              <a:t>ljubavi</a:t>
            </a:r>
            <a:r>
              <a:rPr sz="3000" b="1" spc="-19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b="1" spc="75" dirty="0">
                <a:solidFill>
                  <a:srgbClr val="2D384F"/>
                </a:solidFill>
                <a:latin typeface="Arial Narrow"/>
                <a:cs typeface="Arial Narrow"/>
              </a:rPr>
              <a:t>koja</a:t>
            </a:r>
            <a:r>
              <a:rPr sz="3000" b="1" spc="-19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b="1" spc="-95" dirty="0">
                <a:solidFill>
                  <a:srgbClr val="2D384F"/>
                </a:solidFill>
                <a:latin typeface="Arial Narrow"/>
                <a:cs typeface="Arial Narrow"/>
              </a:rPr>
              <a:t>se</a:t>
            </a:r>
            <a:r>
              <a:rPr sz="3000" b="1" spc="-19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b="1" spc="55" dirty="0">
                <a:solidFill>
                  <a:srgbClr val="2D384F"/>
                </a:solidFill>
                <a:latin typeface="Arial Narrow"/>
                <a:cs typeface="Arial Narrow"/>
              </a:rPr>
              <a:t>ne</a:t>
            </a:r>
            <a:r>
              <a:rPr sz="3000" b="1" spc="-19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b="1" spc="65" dirty="0">
                <a:solidFill>
                  <a:srgbClr val="2D384F"/>
                </a:solidFill>
                <a:latin typeface="Arial Narrow"/>
                <a:cs typeface="Arial Narrow"/>
              </a:rPr>
              <a:t>želi</a:t>
            </a:r>
            <a:r>
              <a:rPr sz="3000" b="1" spc="-19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b="1" spc="45" dirty="0">
                <a:solidFill>
                  <a:srgbClr val="2D384F"/>
                </a:solidFill>
                <a:latin typeface="Arial Narrow"/>
                <a:cs typeface="Arial Narrow"/>
              </a:rPr>
              <a:t>vlastite</a:t>
            </a:r>
            <a:r>
              <a:rPr sz="3000" b="1" spc="-19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b="1" spc="55" dirty="0">
                <a:solidFill>
                  <a:srgbClr val="2D384F"/>
                </a:solidFill>
                <a:latin typeface="Arial Narrow"/>
                <a:cs typeface="Arial Narrow"/>
              </a:rPr>
              <a:t>žrtve</a:t>
            </a:r>
            <a:r>
              <a:rPr sz="3000" b="1" spc="-19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b="1" spc="35" dirty="0">
                <a:solidFill>
                  <a:srgbClr val="2D384F"/>
                </a:solidFill>
                <a:latin typeface="Arial Narrow"/>
                <a:cs typeface="Arial Narrow"/>
              </a:rPr>
              <a:t>i </a:t>
            </a:r>
            <a:r>
              <a:rPr sz="3000" b="1" spc="75" dirty="0">
                <a:solidFill>
                  <a:srgbClr val="2D384F"/>
                </a:solidFill>
                <a:latin typeface="Arial Narrow"/>
                <a:cs typeface="Arial Narrow"/>
              </a:rPr>
              <a:t>koja</a:t>
            </a:r>
            <a:r>
              <a:rPr sz="3000" b="1" spc="-19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b="1" spc="90" dirty="0">
                <a:solidFill>
                  <a:srgbClr val="2D384F"/>
                </a:solidFill>
                <a:latin typeface="Arial Narrow"/>
                <a:cs typeface="Arial Narrow"/>
              </a:rPr>
              <a:t>traži</a:t>
            </a:r>
            <a:r>
              <a:rPr sz="3000" b="1" spc="-19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b="1" spc="50" dirty="0">
                <a:solidFill>
                  <a:srgbClr val="2D384F"/>
                </a:solidFill>
                <a:latin typeface="Arial Narrow"/>
                <a:cs typeface="Arial Narrow"/>
              </a:rPr>
              <a:t>druge</a:t>
            </a:r>
            <a:r>
              <a:rPr sz="3000" b="1" spc="-18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b="1" spc="55" dirty="0">
                <a:solidFill>
                  <a:srgbClr val="2D384F"/>
                </a:solidFill>
                <a:latin typeface="Arial Narrow"/>
                <a:cs typeface="Arial Narrow"/>
              </a:rPr>
              <a:t>žrtve</a:t>
            </a:r>
            <a:r>
              <a:rPr sz="3000" b="1" spc="-19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b="1" spc="70" dirty="0">
                <a:solidFill>
                  <a:srgbClr val="2D384F"/>
                </a:solidFill>
                <a:latin typeface="Arial Narrow"/>
                <a:cs typeface="Arial Narrow"/>
              </a:rPr>
              <a:t>na</a:t>
            </a:r>
            <a:r>
              <a:rPr sz="3000" b="1" spc="-18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b="1" spc="65" dirty="0">
                <a:solidFill>
                  <a:srgbClr val="2D384F"/>
                </a:solidFill>
                <a:latin typeface="Arial Narrow"/>
                <a:cs typeface="Arial Narrow"/>
              </a:rPr>
              <a:t>jedino</a:t>
            </a:r>
            <a:r>
              <a:rPr sz="3000" b="1" spc="-19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b="1" dirty="0">
                <a:solidFill>
                  <a:srgbClr val="2D384F"/>
                </a:solidFill>
                <a:latin typeface="Arial Narrow"/>
                <a:cs typeface="Arial Narrow"/>
              </a:rPr>
              <a:t>mogućem</a:t>
            </a:r>
            <a:r>
              <a:rPr sz="3000" b="1" spc="-18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b="1" spc="85" dirty="0">
                <a:solidFill>
                  <a:srgbClr val="2D384F"/>
                </a:solidFill>
                <a:latin typeface="Arial Narrow"/>
                <a:cs typeface="Arial Narrow"/>
              </a:rPr>
              <a:t>putu</a:t>
            </a:r>
            <a:r>
              <a:rPr sz="3000" b="1" spc="-19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b="1" dirty="0">
                <a:solidFill>
                  <a:srgbClr val="2D384F"/>
                </a:solidFill>
                <a:latin typeface="Arial Narrow"/>
                <a:cs typeface="Arial Narrow"/>
              </a:rPr>
              <a:t>borbe</a:t>
            </a:r>
            <a:r>
              <a:rPr sz="3000" b="1" spc="-18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b="1" spc="50" dirty="0">
                <a:solidFill>
                  <a:srgbClr val="2D384F"/>
                </a:solidFill>
                <a:latin typeface="Arial Narrow"/>
                <a:cs typeface="Arial Narrow"/>
              </a:rPr>
              <a:t>za</a:t>
            </a:r>
            <a:r>
              <a:rPr sz="3000" b="1" spc="-19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b="1" spc="75" dirty="0">
                <a:solidFill>
                  <a:srgbClr val="2D384F"/>
                </a:solidFill>
                <a:latin typeface="Arial Narrow"/>
                <a:cs typeface="Arial Narrow"/>
              </a:rPr>
              <a:t>bolji</a:t>
            </a:r>
            <a:r>
              <a:rPr sz="3000" b="1" spc="-18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b="1" spc="85" dirty="0">
                <a:solidFill>
                  <a:srgbClr val="2D384F"/>
                </a:solidFill>
                <a:latin typeface="Arial Narrow"/>
                <a:cs typeface="Arial Narrow"/>
              </a:rPr>
              <a:t>i</a:t>
            </a:r>
            <a:r>
              <a:rPr sz="3000" b="1" spc="-19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b="1" spc="50" dirty="0">
                <a:solidFill>
                  <a:srgbClr val="2D384F"/>
                </a:solidFill>
                <a:latin typeface="Arial Narrow"/>
                <a:cs typeface="Arial Narrow"/>
              </a:rPr>
              <a:t>pravedni</a:t>
            </a:r>
            <a:r>
              <a:rPr sz="3000" b="1" spc="-18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b="1" spc="-10" dirty="0">
                <a:solidFill>
                  <a:srgbClr val="2D384F"/>
                </a:solidFill>
                <a:latin typeface="Arial Narrow"/>
                <a:cs typeface="Arial Narrow"/>
              </a:rPr>
              <a:t>život.“</a:t>
            </a:r>
            <a:endParaRPr sz="3000">
              <a:latin typeface="Arial Narrow"/>
              <a:cs typeface="Arial Narrow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pc="-650" dirty="0"/>
              <a:t>KNJIŽEVNOST</a:t>
            </a:r>
            <a:r>
              <a:rPr spc="-60" dirty="0"/>
              <a:t> </a:t>
            </a:r>
            <a:r>
              <a:rPr dirty="0"/>
              <a:t>–</a:t>
            </a:r>
            <a:r>
              <a:rPr spc="-60" dirty="0"/>
              <a:t> </a:t>
            </a:r>
            <a:r>
              <a:rPr spc="-380" dirty="0"/>
              <a:t>IZ</a:t>
            </a:r>
            <a:r>
              <a:rPr spc="-60" dirty="0"/>
              <a:t> </a:t>
            </a:r>
            <a:r>
              <a:rPr spc="-480" dirty="0"/>
              <a:t>PERA</a:t>
            </a:r>
            <a:r>
              <a:rPr spc="-60" dirty="0"/>
              <a:t> </a:t>
            </a:r>
            <a:r>
              <a:rPr spc="-550" dirty="0"/>
              <a:t>REVOLUCIJE</a:t>
            </a: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409700" y="3314699"/>
            <a:ext cx="104775" cy="104775"/>
          </a:xfrm>
          <a:prstGeom prst="rect">
            <a:avLst/>
          </a:prstGeom>
        </p:spPr>
      </p:pic>
      <p:pic>
        <p:nvPicPr>
          <p:cNvPr id="4" name="object 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409700" y="4381499"/>
            <a:ext cx="104775" cy="104775"/>
          </a:xfrm>
          <a:prstGeom prst="rect">
            <a:avLst/>
          </a:prstGeom>
        </p:spPr>
      </p:pic>
      <p:pic>
        <p:nvPicPr>
          <p:cNvPr id="5" name="object 5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409700" y="5619749"/>
            <a:ext cx="104775" cy="104775"/>
          </a:xfrm>
          <a:prstGeom prst="rect">
            <a:avLst/>
          </a:prstGeom>
        </p:spPr>
      </p:pic>
      <p:pic>
        <p:nvPicPr>
          <p:cNvPr id="6" name="object 6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409700" y="6153149"/>
            <a:ext cx="104775" cy="104775"/>
          </a:xfrm>
          <a:prstGeom prst="rect">
            <a:avLst/>
          </a:prstGeom>
        </p:spPr>
      </p:pic>
      <p:pic>
        <p:nvPicPr>
          <p:cNvPr id="7" name="object 7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1409700" y="6686550"/>
            <a:ext cx="104775" cy="104775"/>
          </a:xfrm>
          <a:prstGeom prst="rect">
            <a:avLst/>
          </a:prstGeom>
        </p:spPr>
      </p:pic>
      <p:pic>
        <p:nvPicPr>
          <p:cNvPr id="8" name="object 8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409700" y="7219950"/>
            <a:ext cx="104775" cy="104775"/>
          </a:xfrm>
          <a:prstGeom prst="rect">
            <a:avLst/>
          </a:prstGeom>
        </p:spPr>
      </p:pic>
      <p:pic>
        <p:nvPicPr>
          <p:cNvPr id="9" name="object 9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409700" y="7753350"/>
            <a:ext cx="104775" cy="104775"/>
          </a:xfrm>
          <a:prstGeom prst="rect">
            <a:avLst/>
          </a:prstGeom>
        </p:spPr>
      </p:pic>
      <p:pic>
        <p:nvPicPr>
          <p:cNvPr id="10" name="object 10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1409700" y="9525000"/>
            <a:ext cx="104775" cy="104775"/>
          </a:xfrm>
          <a:prstGeom prst="rect">
            <a:avLst/>
          </a:prstGeom>
        </p:spPr>
      </p:pic>
      <p:sp>
        <p:nvSpPr>
          <p:cNvPr id="11" name="object 11"/>
          <p:cNvSpPr txBox="1"/>
          <p:nvPr/>
        </p:nvSpPr>
        <p:spPr>
          <a:xfrm>
            <a:off x="1016000" y="2463800"/>
            <a:ext cx="16230600" cy="7302500"/>
          </a:xfrm>
          <a:prstGeom prst="rect">
            <a:avLst/>
          </a:prstGeom>
        </p:spPr>
        <p:txBody>
          <a:bodyPr vert="horz" wrap="square" lIns="0" tIns="889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700"/>
              </a:spcBef>
            </a:pPr>
            <a:r>
              <a:rPr sz="3000" spc="50" dirty="0">
                <a:solidFill>
                  <a:srgbClr val="2D384F"/>
                </a:solidFill>
                <a:latin typeface="Arial Narrow"/>
                <a:cs typeface="Arial Narrow"/>
              </a:rPr>
              <a:t>Tržište,</a:t>
            </a:r>
            <a:r>
              <a:rPr sz="3000" spc="-17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90" dirty="0">
                <a:solidFill>
                  <a:srgbClr val="2D384F"/>
                </a:solidFill>
                <a:latin typeface="Arial Narrow"/>
                <a:cs typeface="Arial Narrow"/>
              </a:rPr>
              <a:t>jezik,</a:t>
            </a:r>
            <a:r>
              <a:rPr sz="3000" spc="-16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120" dirty="0">
                <a:solidFill>
                  <a:srgbClr val="2D384F"/>
                </a:solidFill>
                <a:latin typeface="Arial Narrow"/>
                <a:cs typeface="Arial Narrow"/>
              </a:rPr>
              <a:t>dostupnost</a:t>
            </a:r>
            <a:r>
              <a:rPr sz="3000" spc="-16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100" dirty="0">
                <a:solidFill>
                  <a:srgbClr val="2D384F"/>
                </a:solidFill>
                <a:latin typeface="Arial Narrow"/>
                <a:cs typeface="Arial Narrow"/>
              </a:rPr>
              <a:t>(ljeto–jesen</a:t>
            </a:r>
            <a:r>
              <a:rPr sz="3000" spc="-17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-10" dirty="0">
                <a:solidFill>
                  <a:srgbClr val="2D384F"/>
                </a:solidFill>
                <a:latin typeface="Arial Narrow"/>
                <a:cs typeface="Arial Narrow"/>
              </a:rPr>
              <a:t>1945.)</a:t>
            </a:r>
            <a:endParaRPr sz="3000">
              <a:latin typeface="Arial Narrow"/>
              <a:cs typeface="Arial Narrow"/>
            </a:endParaRPr>
          </a:p>
          <a:p>
            <a:pPr marL="660400" marR="5080">
              <a:lnSpc>
                <a:spcPts val="4200"/>
              </a:lnSpc>
              <a:spcBef>
                <a:spcPts val="240"/>
              </a:spcBef>
            </a:pPr>
            <a:r>
              <a:rPr sz="3000" b="1" dirty="0">
                <a:solidFill>
                  <a:srgbClr val="2D384F"/>
                </a:solidFill>
                <a:latin typeface="Arial Narrow"/>
                <a:cs typeface="Arial Narrow"/>
              </a:rPr>
              <a:t>Oglasi</a:t>
            </a:r>
            <a:r>
              <a:rPr sz="3000" b="1" spc="-20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b="1" spc="50" dirty="0">
                <a:solidFill>
                  <a:srgbClr val="2D384F"/>
                </a:solidFill>
                <a:latin typeface="Arial Narrow"/>
                <a:cs typeface="Arial Narrow"/>
              </a:rPr>
              <a:t>za</a:t>
            </a:r>
            <a:r>
              <a:rPr sz="3000" b="1" spc="-19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b="1" spc="75" dirty="0">
                <a:solidFill>
                  <a:srgbClr val="2D384F"/>
                </a:solidFill>
                <a:latin typeface="Arial Narrow"/>
                <a:cs typeface="Arial Narrow"/>
              </a:rPr>
              <a:t>knjige</a:t>
            </a:r>
            <a:r>
              <a:rPr sz="3000" b="1" spc="-14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100" dirty="0">
                <a:solidFill>
                  <a:srgbClr val="2D384F"/>
                </a:solidFill>
                <a:latin typeface="Arial Narrow"/>
                <a:cs typeface="Arial Narrow"/>
              </a:rPr>
              <a:t>(npr.</a:t>
            </a:r>
            <a:r>
              <a:rPr sz="3000" spc="-15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dirty="0">
                <a:solidFill>
                  <a:srgbClr val="2D384F"/>
                </a:solidFill>
                <a:latin typeface="Arial Narrow"/>
                <a:cs typeface="Arial Narrow"/>
              </a:rPr>
              <a:t>Engels,</a:t>
            </a:r>
            <a:r>
              <a:rPr sz="3000" spc="-14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110" dirty="0">
                <a:solidFill>
                  <a:srgbClr val="2D384F"/>
                </a:solidFill>
                <a:latin typeface="Arial Narrow"/>
                <a:cs typeface="Arial Narrow"/>
              </a:rPr>
              <a:t>Porijeklo</a:t>
            </a:r>
            <a:r>
              <a:rPr sz="3000" spc="-14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dirty="0">
                <a:solidFill>
                  <a:srgbClr val="2D384F"/>
                </a:solidFill>
                <a:latin typeface="Arial Narrow"/>
                <a:cs typeface="Arial Narrow"/>
              </a:rPr>
              <a:t>porodice…).</a:t>
            </a:r>
            <a:r>
              <a:rPr sz="3000" spc="-15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50" dirty="0">
                <a:solidFill>
                  <a:srgbClr val="2D384F"/>
                </a:solidFill>
                <a:latin typeface="Arial Narrow"/>
                <a:cs typeface="Arial Narrow"/>
              </a:rPr>
              <a:t>Tekst</a:t>
            </a:r>
            <a:r>
              <a:rPr sz="3000" spc="-14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70" dirty="0">
                <a:solidFill>
                  <a:srgbClr val="2D384F"/>
                </a:solidFill>
                <a:latin typeface="Arial Narrow"/>
                <a:cs typeface="Arial Narrow"/>
              </a:rPr>
              <a:t>„Sovjetska</a:t>
            </a:r>
            <a:r>
              <a:rPr sz="3000" spc="-14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135" dirty="0">
                <a:solidFill>
                  <a:srgbClr val="2D384F"/>
                </a:solidFill>
                <a:latin typeface="Arial Narrow"/>
                <a:cs typeface="Arial Narrow"/>
              </a:rPr>
              <a:t>knjiga</a:t>
            </a:r>
            <a:r>
              <a:rPr sz="3000" spc="-15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160" dirty="0">
                <a:solidFill>
                  <a:srgbClr val="2D384F"/>
                </a:solidFill>
                <a:latin typeface="Arial Narrow"/>
                <a:cs typeface="Arial Narrow"/>
              </a:rPr>
              <a:t>u</a:t>
            </a:r>
            <a:r>
              <a:rPr sz="3000" spc="-14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114" dirty="0">
                <a:solidFill>
                  <a:srgbClr val="2D384F"/>
                </a:solidFill>
                <a:latin typeface="Arial Narrow"/>
                <a:cs typeface="Arial Narrow"/>
              </a:rPr>
              <a:t>našim</a:t>
            </a:r>
            <a:r>
              <a:rPr sz="3000" spc="-14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105" dirty="0">
                <a:solidFill>
                  <a:srgbClr val="2D384F"/>
                </a:solidFill>
                <a:latin typeface="Arial Narrow"/>
                <a:cs typeface="Arial Narrow"/>
              </a:rPr>
              <a:t>knjižarama“:</a:t>
            </a:r>
            <a:r>
              <a:rPr sz="3000" spc="-15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40" dirty="0">
                <a:solidFill>
                  <a:srgbClr val="2D384F"/>
                </a:solidFill>
                <a:latin typeface="Arial Narrow"/>
                <a:cs typeface="Arial Narrow"/>
              </a:rPr>
              <a:t>sovjetska </a:t>
            </a:r>
            <a:r>
              <a:rPr sz="3000" spc="135" dirty="0">
                <a:solidFill>
                  <a:srgbClr val="2D384F"/>
                </a:solidFill>
                <a:latin typeface="Arial Narrow"/>
                <a:cs typeface="Arial Narrow"/>
              </a:rPr>
              <a:t>literatura</a:t>
            </a:r>
            <a:r>
              <a:rPr sz="3000" spc="-17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85" dirty="0">
                <a:solidFill>
                  <a:srgbClr val="2D384F"/>
                </a:solidFill>
                <a:latin typeface="Arial Narrow"/>
                <a:cs typeface="Arial Narrow"/>
              </a:rPr>
              <a:t>kao</a:t>
            </a:r>
            <a:r>
              <a:rPr sz="3000" spc="-17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140" dirty="0">
                <a:solidFill>
                  <a:srgbClr val="2D384F"/>
                </a:solidFill>
                <a:latin typeface="Arial Narrow"/>
                <a:cs typeface="Arial Narrow"/>
              </a:rPr>
              <a:t>„prirodna“</a:t>
            </a:r>
            <a:r>
              <a:rPr sz="3000" spc="-17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155" dirty="0">
                <a:solidFill>
                  <a:srgbClr val="2D384F"/>
                </a:solidFill>
                <a:latin typeface="Arial Narrow"/>
                <a:cs typeface="Arial Narrow"/>
              </a:rPr>
              <a:t>kulturna</a:t>
            </a:r>
            <a:r>
              <a:rPr sz="3000" spc="-17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100" dirty="0">
                <a:solidFill>
                  <a:srgbClr val="2D384F"/>
                </a:solidFill>
                <a:latin typeface="Arial Narrow"/>
                <a:cs typeface="Arial Narrow"/>
              </a:rPr>
              <a:t>orijentacija.</a:t>
            </a:r>
            <a:endParaRPr sz="3000">
              <a:latin typeface="Arial Narrow"/>
              <a:cs typeface="Arial Narrow"/>
            </a:endParaRPr>
          </a:p>
          <a:p>
            <a:pPr marL="660400">
              <a:lnSpc>
                <a:spcPct val="100000"/>
              </a:lnSpc>
              <a:spcBef>
                <a:spcPts val="359"/>
              </a:spcBef>
            </a:pPr>
            <a:r>
              <a:rPr sz="3000" b="1" dirty="0">
                <a:solidFill>
                  <a:srgbClr val="2D384F"/>
                </a:solidFill>
                <a:latin typeface="Arial Narrow"/>
                <a:cs typeface="Arial Narrow"/>
              </a:rPr>
              <a:t>Tečajevi</a:t>
            </a:r>
            <a:r>
              <a:rPr sz="3000" b="1" spc="-204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b="1" spc="-10" dirty="0">
                <a:solidFill>
                  <a:srgbClr val="2D384F"/>
                </a:solidFill>
                <a:latin typeface="Arial Narrow"/>
                <a:cs typeface="Arial Narrow"/>
              </a:rPr>
              <a:t>ruskog</a:t>
            </a:r>
            <a:r>
              <a:rPr sz="3000" b="1" spc="-204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b="1" spc="80" dirty="0">
                <a:solidFill>
                  <a:srgbClr val="2D384F"/>
                </a:solidFill>
                <a:latin typeface="Arial Narrow"/>
                <a:cs typeface="Arial Narrow"/>
              </a:rPr>
              <a:t>jezika</a:t>
            </a:r>
            <a:r>
              <a:rPr sz="3000" b="1" spc="-16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155" dirty="0">
                <a:solidFill>
                  <a:srgbClr val="2D384F"/>
                </a:solidFill>
                <a:latin typeface="Arial Narrow"/>
                <a:cs typeface="Arial Narrow"/>
              </a:rPr>
              <a:t>(odlukom</a:t>
            </a:r>
            <a:r>
              <a:rPr sz="3000" spc="-15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105" dirty="0">
                <a:solidFill>
                  <a:srgbClr val="2D384F"/>
                </a:solidFill>
                <a:latin typeface="Arial Narrow"/>
                <a:cs typeface="Arial Narrow"/>
              </a:rPr>
              <a:t>Ministarstva)</a:t>
            </a:r>
            <a:r>
              <a:rPr sz="3000" spc="-16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-1470" dirty="0">
                <a:solidFill>
                  <a:srgbClr val="2D384F"/>
                </a:solidFill>
                <a:latin typeface="Arial Narrow"/>
                <a:cs typeface="Arial Narrow"/>
              </a:rPr>
              <a:t>→</a:t>
            </a:r>
            <a:r>
              <a:rPr sz="3000" spc="-15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110" dirty="0">
                <a:solidFill>
                  <a:srgbClr val="2D384F"/>
                </a:solidFill>
                <a:latin typeface="Arial Narrow"/>
                <a:cs typeface="Arial Narrow"/>
              </a:rPr>
              <a:t>jezik</a:t>
            </a:r>
            <a:r>
              <a:rPr sz="3000" spc="-15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dirty="0">
                <a:solidFill>
                  <a:srgbClr val="2D384F"/>
                </a:solidFill>
                <a:latin typeface="Arial Narrow"/>
                <a:cs typeface="Arial Narrow"/>
              </a:rPr>
              <a:t>+</a:t>
            </a:r>
            <a:r>
              <a:rPr sz="3000" spc="-16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135" dirty="0">
                <a:solidFill>
                  <a:srgbClr val="2D384F"/>
                </a:solidFill>
                <a:latin typeface="Arial Narrow"/>
                <a:cs typeface="Arial Narrow"/>
              </a:rPr>
              <a:t>knjiga</a:t>
            </a:r>
            <a:r>
              <a:rPr sz="3000" spc="-15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85" dirty="0">
                <a:solidFill>
                  <a:srgbClr val="2D384F"/>
                </a:solidFill>
                <a:latin typeface="Arial Narrow"/>
                <a:cs typeface="Arial Narrow"/>
              </a:rPr>
              <a:t>kao</a:t>
            </a:r>
            <a:r>
              <a:rPr sz="3000" spc="-15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120" dirty="0">
                <a:solidFill>
                  <a:srgbClr val="2D384F"/>
                </a:solidFill>
                <a:latin typeface="Arial Narrow"/>
                <a:cs typeface="Arial Narrow"/>
              </a:rPr>
              <a:t>dvostruki</a:t>
            </a:r>
            <a:r>
              <a:rPr sz="3000" spc="-16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105" dirty="0">
                <a:solidFill>
                  <a:srgbClr val="2D384F"/>
                </a:solidFill>
                <a:latin typeface="Arial Narrow"/>
                <a:cs typeface="Arial Narrow"/>
              </a:rPr>
              <a:t>kanal</a:t>
            </a:r>
            <a:r>
              <a:rPr sz="3000" spc="-15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65" dirty="0">
                <a:solidFill>
                  <a:srgbClr val="2D384F"/>
                </a:solidFill>
                <a:latin typeface="Arial Narrow"/>
                <a:cs typeface="Arial Narrow"/>
              </a:rPr>
              <a:t>sovjetizacije.</a:t>
            </a:r>
            <a:endParaRPr sz="3000">
              <a:latin typeface="Arial Narrow"/>
              <a:cs typeface="Arial Narrow"/>
            </a:endParaRPr>
          </a:p>
          <a:p>
            <a:pPr marL="12700">
              <a:lnSpc>
                <a:spcPct val="100000"/>
              </a:lnSpc>
              <a:spcBef>
                <a:spcPts val="1950"/>
              </a:spcBef>
            </a:pPr>
            <a:r>
              <a:rPr sz="3000" spc="130" dirty="0">
                <a:solidFill>
                  <a:srgbClr val="2D384F"/>
                </a:solidFill>
                <a:latin typeface="Arial Narrow"/>
                <a:cs typeface="Arial Narrow"/>
              </a:rPr>
              <a:t>Autori,</a:t>
            </a:r>
            <a:r>
              <a:rPr sz="3000" spc="-17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145" dirty="0">
                <a:solidFill>
                  <a:srgbClr val="2D384F"/>
                </a:solidFill>
                <a:latin typeface="Arial Narrow"/>
                <a:cs typeface="Arial Narrow"/>
              </a:rPr>
              <a:t>profili,</a:t>
            </a:r>
            <a:r>
              <a:rPr sz="3000" spc="-17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140" dirty="0">
                <a:solidFill>
                  <a:srgbClr val="2D384F"/>
                </a:solidFill>
                <a:latin typeface="Arial Narrow"/>
                <a:cs typeface="Arial Narrow"/>
              </a:rPr>
              <a:t>polemike</a:t>
            </a:r>
            <a:r>
              <a:rPr sz="3000" spc="-17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-10" dirty="0">
                <a:solidFill>
                  <a:srgbClr val="2D384F"/>
                </a:solidFill>
                <a:latin typeface="Arial Narrow"/>
                <a:cs typeface="Arial Narrow"/>
              </a:rPr>
              <a:t>(1946.–1947.)</a:t>
            </a:r>
            <a:endParaRPr sz="3000">
              <a:latin typeface="Arial Narrow"/>
              <a:cs typeface="Arial Narrow"/>
            </a:endParaRPr>
          </a:p>
          <a:p>
            <a:pPr marL="660400">
              <a:lnSpc>
                <a:spcPct val="100000"/>
              </a:lnSpc>
              <a:spcBef>
                <a:spcPts val="600"/>
              </a:spcBef>
            </a:pPr>
            <a:r>
              <a:rPr sz="3000" spc="70" dirty="0">
                <a:solidFill>
                  <a:srgbClr val="2D384F"/>
                </a:solidFill>
                <a:latin typeface="Arial Narrow"/>
                <a:cs typeface="Arial Narrow"/>
              </a:rPr>
              <a:t>Šolohov</a:t>
            </a:r>
            <a:r>
              <a:rPr sz="3000" spc="-14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50" dirty="0">
                <a:solidFill>
                  <a:srgbClr val="2D384F"/>
                </a:solidFill>
                <a:latin typeface="Arial Narrow"/>
                <a:cs typeface="Arial Narrow"/>
              </a:rPr>
              <a:t>–</a:t>
            </a:r>
            <a:r>
              <a:rPr sz="3000" spc="-14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75" dirty="0">
                <a:solidFill>
                  <a:srgbClr val="2D384F"/>
                </a:solidFill>
                <a:latin typeface="Arial Narrow"/>
                <a:cs typeface="Arial Narrow"/>
              </a:rPr>
              <a:t>Uzorana</a:t>
            </a:r>
            <a:r>
              <a:rPr sz="3000" spc="-14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125" dirty="0">
                <a:solidFill>
                  <a:srgbClr val="2D384F"/>
                </a:solidFill>
                <a:latin typeface="Arial Narrow"/>
                <a:cs typeface="Arial Narrow"/>
              </a:rPr>
              <a:t>ledina</a:t>
            </a:r>
            <a:r>
              <a:rPr sz="3000" spc="-14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55" dirty="0">
                <a:solidFill>
                  <a:srgbClr val="2D384F"/>
                </a:solidFill>
                <a:latin typeface="Arial Narrow"/>
                <a:cs typeface="Arial Narrow"/>
              </a:rPr>
              <a:t>(</a:t>
            </a:r>
            <a:r>
              <a:rPr sz="3000" b="1" spc="55" dirty="0">
                <a:solidFill>
                  <a:srgbClr val="2D384F"/>
                </a:solidFill>
                <a:latin typeface="Arial Narrow"/>
                <a:cs typeface="Arial Narrow"/>
              </a:rPr>
              <a:t>„malo</a:t>
            </a:r>
            <a:r>
              <a:rPr sz="3000" b="1" spc="-19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b="1" spc="70" dirty="0">
                <a:solidFill>
                  <a:srgbClr val="2D384F"/>
                </a:solidFill>
                <a:latin typeface="Arial Narrow"/>
                <a:cs typeface="Arial Narrow"/>
              </a:rPr>
              <a:t>koje</a:t>
            </a:r>
            <a:r>
              <a:rPr sz="3000" b="1" spc="-19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b="1" spc="65" dirty="0">
                <a:solidFill>
                  <a:srgbClr val="2D384F"/>
                </a:solidFill>
                <a:latin typeface="Arial Narrow"/>
                <a:cs typeface="Arial Narrow"/>
              </a:rPr>
              <a:t>djelo</a:t>
            </a:r>
            <a:r>
              <a:rPr sz="3000" b="1" spc="-19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b="1" dirty="0">
                <a:solidFill>
                  <a:srgbClr val="2D384F"/>
                </a:solidFill>
                <a:latin typeface="Arial Narrow"/>
                <a:cs typeface="Arial Narrow"/>
              </a:rPr>
              <a:t>posjeduje</a:t>
            </a:r>
            <a:r>
              <a:rPr sz="3000" b="1" spc="-19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b="1" spc="80" dirty="0">
                <a:solidFill>
                  <a:srgbClr val="2D384F"/>
                </a:solidFill>
                <a:latin typeface="Arial Narrow"/>
                <a:cs typeface="Arial Narrow"/>
              </a:rPr>
              <a:t>tako</a:t>
            </a:r>
            <a:r>
              <a:rPr sz="3000" b="1" spc="-19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b="1" spc="55" dirty="0">
                <a:solidFill>
                  <a:srgbClr val="2D384F"/>
                </a:solidFill>
                <a:latin typeface="Arial Narrow"/>
                <a:cs typeface="Arial Narrow"/>
              </a:rPr>
              <a:t>veliku</a:t>
            </a:r>
            <a:r>
              <a:rPr sz="3000" b="1" spc="-19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b="1" spc="85" dirty="0">
                <a:solidFill>
                  <a:srgbClr val="2D384F"/>
                </a:solidFill>
                <a:latin typeface="Arial Narrow"/>
                <a:cs typeface="Arial Narrow"/>
              </a:rPr>
              <a:t>i</a:t>
            </a:r>
            <a:r>
              <a:rPr sz="3000" b="1" spc="-19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b="1" dirty="0">
                <a:solidFill>
                  <a:srgbClr val="2D384F"/>
                </a:solidFill>
                <a:latin typeface="Arial Narrow"/>
                <a:cs typeface="Arial Narrow"/>
              </a:rPr>
              <a:t>živu</a:t>
            </a:r>
            <a:r>
              <a:rPr sz="3000" b="1" spc="-19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b="1" spc="55" dirty="0">
                <a:solidFill>
                  <a:srgbClr val="2D384F"/>
                </a:solidFill>
                <a:latin typeface="Arial Narrow"/>
                <a:cs typeface="Arial Narrow"/>
              </a:rPr>
              <a:t>aktuelanost</a:t>
            </a:r>
            <a:r>
              <a:rPr sz="3000" b="1" spc="-19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b="1" spc="50" dirty="0">
                <a:solidFill>
                  <a:srgbClr val="2D384F"/>
                </a:solidFill>
                <a:latin typeface="Arial Narrow"/>
                <a:cs typeface="Arial Narrow"/>
              </a:rPr>
              <a:t>za</a:t>
            </a:r>
            <a:r>
              <a:rPr sz="3000" b="1" spc="-19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b="1" spc="-10" dirty="0">
                <a:solidFill>
                  <a:srgbClr val="2D384F"/>
                </a:solidFill>
                <a:latin typeface="Arial Narrow"/>
                <a:cs typeface="Arial Narrow"/>
              </a:rPr>
              <a:t>naše</a:t>
            </a:r>
            <a:r>
              <a:rPr sz="3000" b="1" spc="-19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b="1" spc="40" dirty="0">
                <a:solidFill>
                  <a:srgbClr val="2D384F"/>
                </a:solidFill>
                <a:latin typeface="Arial Narrow"/>
                <a:cs typeface="Arial Narrow"/>
              </a:rPr>
              <a:t>prilike“</a:t>
            </a:r>
            <a:r>
              <a:rPr sz="3000" spc="40" dirty="0">
                <a:solidFill>
                  <a:srgbClr val="2D384F"/>
                </a:solidFill>
                <a:latin typeface="Arial Narrow"/>
                <a:cs typeface="Arial Narrow"/>
              </a:rPr>
              <a:t>).</a:t>
            </a:r>
            <a:endParaRPr sz="3000">
              <a:latin typeface="Arial Narrow"/>
              <a:cs typeface="Arial Narrow"/>
            </a:endParaRPr>
          </a:p>
          <a:p>
            <a:pPr marL="660400" marR="1466215">
              <a:lnSpc>
                <a:spcPts val="4200"/>
              </a:lnSpc>
              <a:spcBef>
                <a:spcPts val="240"/>
              </a:spcBef>
            </a:pPr>
            <a:r>
              <a:rPr sz="3000" dirty="0">
                <a:solidFill>
                  <a:srgbClr val="2D384F"/>
                </a:solidFill>
                <a:latin typeface="Arial Narrow"/>
                <a:cs typeface="Arial Narrow"/>
              </a:rPr>
              <a:t>A.</a:t>
            </a:r>
            <a:r>
              <a:rPr sz="3000" spc="-17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125" dirty="0">
                <a:solidFill>
                  <a:srgbClr val="2D384F"/>
                </a:solidFill>
                <a:latin typeface="Arial Narrow"/>
                <a:cs typeface="Arial Narrow"/>
              </a:rPr>
              <a:t>N.</a:t>
            </a:r>
            <a:r>
              <a:rPr sz="3000" spc="-17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105" dirty="0">
                <a:solidFill>
                  <a:srgbClr val="2D384F"/>
                </a:solidFill>
                <a:latin typeface="Arial Narrow"/>
                <a:cs typeface="Arial Narrow"/>
              </a:rPr>
              <a:t>Tolstoj</a:t>
            </a:r>
            <a:r>
              <a:rPr sz="3000" spc="-17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50" dirty="0">
                <a:solidFill>
                  <a:srgbClr val="2D384F"/>
                </a:solidFill>
                <a:latin typeface="Arial Narrow"/>
                <a:cs typeface="Arial Narrow"/>
              </a:rPr>
              <a:t>–</a:t>
            </a:r>
            <a:r>
              <a:rPr sz="3000" spc="-17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130" dirty="0">
                <a:solidFill>
                  <a:srgbClr val="2D384F"/>
                </a:solidFill>
                <a:latin typeface="Arial Narrow"/>
                <a:cs typeface="Arial Narrow"/>
              </a:rPr>
              <a:t>„Lenjin</a:t>
            </a:r>
            <a:r>
              <a:rPr sz="3000" spc="-17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100" dirty="0">
                <a:solidFill>
                  <a:srgbClr val="2D384F"/>
                </a:solidFill>
                <a:latin typeface="Arial Narrow"/>
                <a:cs typeface="Arial Narrow"/>
              </a:rPr>
              <a:t>govori“</a:t>
            </a:r>
            <a:r>
              <a:rPr sz="3000" spc="-17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140" dirty="0">
                <a:solidFill>
                  <a:srgbClr val="2D384F"/>
                </a:solidFill>
                <a:latin typeface="Arial Narrow"/>
                <a:cs typeface="Arial Narrow"/>
              </a:rPr>
              <a:t>(ulomak</a:t>
            </a:r>
            <a:r>
              <a:rPr sz="3000" spc="-17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85" dirty="0">
                <a:solidFill>
                  <a:srgbClr val="2D384F"/>
                </a:solidFill>
                <a:latin typeface="Arial Narrow"/>
                <a:cs typeface="Arial Narrow"/>
              </a:rPr>
              <a:t>iz</a:t>
            </a:r>
            <a:r>
              <a:rPr sz="3000" spc="-17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140" dirty="0">
                <a:solidFill>
                  <a:srgbClr val="2D384F"/>
                </a:solidFill>
                <a:latin typeface="Arial Narrow"/>
                <a:cs typeface="Arial Narrow"/>
              </a:rPr>
              <a:t>Hoda</a:t>
            </a:r>
            <a:r>
              <a:rPr sz="3000" spc="-17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135" dirty="0">
                <a:solidFill>
                  <a:srgbClr val="2D384F"/>
                </a:solidFill>
                <a:latin typeface="Arial Narrow"/>
                <a:cs typeface="Arial Narrow"/>
              </a:rPr>
              <a:t>po</a:t>
            </a:r>
            <a:r>
              <a:rPr sz="3000" spc="-17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135" dirty="0">
                <a:solidFill>
                  <a:srgbClr val="2D384F"/>
                </a:solidFill>
                <a:latin typeface="Arial Narrow"/>
                <a:cs typeface="Arial Narrow"/>
              </a:rPr>
              <a:t>mukama);</a:t>
            </a:r>
            <a:r>
              <a:rPr sz="3000" spc="-17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70" dirty="0">
                <a:solidFill>
                  <a:srgbClr val="2D384F"/>
                </a:solidFill>
                <a:latin typeface="Arial Narrow"/>
                <a:cs typeface="Arial Narrow"/>
              </a:rPr>
              <a:t>Šinko</a:t>
            </a:r>
            <a:r>
              <a:rPr sz="3000" spc="-17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140" dirty="0">
                <a:solidFill>
                  <a:srgbClr val="2D384F"/>
                </a:solidFill>
                <a:latin typeface="Arial Narrow"/>
                <a:cs typeface="Arial Narrow"/>
              </a:rPr>
              <a:t>„rehabilitira“</a:t>
            </a:r>
            <a:r>
              <a:rPr sz="3000" spc="-17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65" dirty="0">
                <a:solidFill>
                  <a:srgbClr val="2D384F"/>
                </a:solidFill>
                <a:latin typeface="Arial Narrow"/>
                <a:cs typeface="Arial Narrow"/>
              </a:rPr>
              <a:t>Dostojevskog. </a:t>
            </a:r>
            <a:r>
              <a:rPr sz="3000" spc="100" dirty="0">
                <a:solidFill>
                  <a:srgbClr val="2D384F"/>
                </a:solidFill>
                <a:latin typeface="Arial Narrow"/>
                <a:cs typeface="Arial Narrow"/>
              </a:rPr>
              <a:t>Jubileji</a:t>
            </a:r>
            <a:r>
              <a:rPr sz="3000" spc="-17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175" dirty="0">
                <a:solidFill>
                  <a:srgbClr val="2D384F"/>
                </a:solidFill>
                <a:latin typeface="Arial Narrow"/>
                <a:cs typeface="Arial Narrow"/>
              </a:rPr>
              <a:t>i</a:t>
            </a:r>
            <a:r>
              <a:rPr sz="3000" spc="-16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114" dirty="0">
                <a:solidFill>
                  <a:srgbClr val="2D384F"/>
                </a:solidFill>
                <a:latin typeface="Arial Narrow"/>
                <a:cs typeface="Arial Narrow"/>
              </a:rPr>
              <a:t>panteon:</a:t>
            </a:r>
            <a:r>
              <a:rPr sz="3000" spc="-16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95" dirty="0">
                <a:solidFill>
                  <a:srgbClr val="2D384F"/>
                </a:solidFill>
                <a:latin typeface="Arial Narrow"/>
                <a:cs typeface="Arial Narrow"/>
              </a:rPr>
              <a:t>Blok</a:t>
            </a:r>
            <a:r>
              <a:rPr sz="3000" spc="-16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175" dirty="0">
                <a:solidFill>
                  <a:srgbClr val="2D384F"/>
                </a:solidFill>
                <a:latin typeface="Arial Narrow"/>
                <a:cs typeface="Arial Narrow"/>
              </a:rPr>
              <a:t>(„ritam</a:t>
            </a:r>
            <a:r>
              <a:rPr sz="3000" spc="-16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100" dirty="0">
                <a:solidFill>
                  <a:srgbClr val="2D384F"/>
                </a:solidFill>
                <a:latin typeface="Arial Narrow"/>
                <a:cs typeface="Arial Narrow"/>
              </a:rPr>
              <a:t>revolucionarnog</a:t>
            </a:r>
            <a:r>
              <a:rPr sz="3000" spc="-16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65" dirty="0">
                <a:solidFill>
                  <a:srgbClr val="2D384F"/>
                </a:solidFill>
                <a:latin typeface="Arial Narrow"/>
                <a:cs typeface="Arial Narrow"/>
              </a:rPr>
              <a:t>marša“),</a:t>
            </a:r>
            <a:r>
              <a:rPr sz="3000" spc="-16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60" dirty="0">
                <a:solidFill>
                  <a:srgbClr val="2D384F"/>
                </a:solidFill>
                <a:latin typeface="Arial Narrow"/>
                <a:cs typeface="Arial Narrow"/>
              </a:rPr>
              <a:t>Puškin,</a:t>
            </a:r>
            <a:r>
              <a:rPr sz="3000" spc="-16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100" dirty="0">
                <a:solidFill>
                  <a:srgbClr val="2D384F"/>
                </a:solidFill>
                <a:latin typeface="Arial Narrow"/>
                <a:cs typeface="Arial Narrow"/>
              </a:rPr>
              <a:t>Majakovski</a:t>
            </a:r>
            <a:r>
              <a:rPr sz="3000" spc="-16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110" dirty="0">
                <a:solidFill>
                  <a:srgbClr val="2D384F"/>
                </a:solidFill>
                <a:latin typeface="Arial Narrow"/>
                <a:cs typeface="Arial Narrow"/>
              </a:rPr>
              <a:t>(„pjesnik–patriot“). </a:t>
            </a:r>
            <a:r>
              <a:rPr sz="3000" spc="90" dirty="0">
                <a:solidFill>
                  <a:srgbClr val="2D384F"/>
                </a:solidFill>
                <a:latin typeface="Arial Narrow"/>
                <a:cs typeface="Arial Narrow"/>
              </a:rPr>
              <a:t>Gorbatov</a:t>
            </a:r>
            <a:r>
              <a:rPr sz="3000" spc="-14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50" dirty="0">
                <a:solidFill>
                  <a:srgbClr val="2D384F"/>
                </a:solidFill>
                <a:latin typeface="Arial Narrow"/>
                <a:cs typeface="Arial Narrow"/>
              </a:rPr>
              <a:t>–</a:t>
            </a:r>
            <a:r>
              <a:rPr sz="3000" spc="-14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130" dirty="0">
                <a:solidFill>
                  <a:srgbClr val="2D384F"/>
                </a:solidFill>
                <a:latin typeface="Arial Narrow"/>
                <a:cs typeface="Arial Narrow"/>
              </a:rPr>
              <a:t>intervju,</a:t>
            </a:r>
            <a:r>
              <a:rPr sz="3000" spc="-14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b="1" spc="-10" dirty="0">
                <a:solidFill>
                  <a:srgbClr val="2D384F"/>
                </a:solidFill>
                <a:latin typeface="Arial Narrow"/>
                <a:cs typeface="Arial Narrow"/>
              </a:rPr>
              <a:t>slabost</a:t>
            </a:r>
            <a:r>
              <a:rPr sz="3000" b="1" spc="-19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b="1" spc="60" dirty="0">
                <a:solidFill>
                  <a:srgbClr val="2D384F"/>
                </a:solidFill>
                <a:latin typeface="Arial Narrow"/>
                <a:cs typeface="Arial Narrow"/>
              </a:rPr>
              <a:t>u</a:t>
            </a:r>
            <a:r>
              <a:rPr sz="3000" b="1" spc="-19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b="1" spc="55" dirty="0">
                <a:solidFill>
                  <a:srgbClr val="2D384F"/>
                </a:solidFill>
                <a:latin typeface="Arial Narrow"/>
                <a:cs typeface="Arial Narrow"/>
              </a:rPr>
              <a:t>kritici</a:t>
            </a:r>
            <a:r>
              <a:rPr sz="3000" b="1" spc="-19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b="1" spc="85" dirty="0">
                <a:solidFill>
                  <a:srgbClr val="2D384F"/>
                </a:solidFill>
                <a:latin typeface="Arial Narrow"/>
                <a:cs typeface="Arial Narrow"/>
              </a:rPr>
              <a:t>i</a:t>
            </a:r>
            <a:r>
              <a:rPr sz="3000" b="1" spc="-19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b="1" dirty="0">
                <a:solidFill>
                  <a:srgbClr val="2D384F"/>
                </a:solidFill>
                <a:latin typeface="Arial Narrow"/>
                <a:cs typeface="Arial Narrow"/>
              </a:rPr>
              <a:t>humoristici</a:t>
            </a:r>
            <a:r>
              <a:rPr sz="3000" dirty="0">
                <a:solidFill>
                  <a:srgbClr val="2D384F"/>
                </a:solidFill>
                <a:latin typeface="Arial Narrow"/>
                <a:cs typeface="Arial Narrow"/>
              </a:rPr>
              <a:t>:</a:t>
            </a:r>
            <a:r>
              <a:rPr sz="3000" spc="-14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150" dirty="0">
                <a:solidFill>
                  <a:srgbClr val="2D384F"/>
                </a:solidFill>
                <a:latin typeface="Arial Narrow"/>
                <a:cs typeface="Arial Narrow"/>
              </a:rPr>
              <a:t>„Mjesto</a:t>
            </a:r>
            <a:r>
              <a:rPr sz="3000" spc="-14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100" dirty="0">
                <a:solidFill>
                  <a:srgbClr val="2D384F"/>
                </a:solidFill>
                <a:latin typeface="Arial Narrow"/>
                <a:cs typeface="Arial Narrow"/>
              </a:rPr>
              <a:t>da</a:t>
            </a:r>
            <a:r>
              <a:rPr sz="3000" spc="-14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125" dirty="0">
                <a:solidFill>
                  <a:srgbClr val="2D384F"/>
                </a:solidFill>
                <a:latin typeface="Arial Narrow"/>
                <a:cs typeface="Arial Narrow"/>
              </a:rPr>
              <a:t>kritičari</a:t>
            </a:r>
            <a:r>
              <a:rPr sz="3000" spc="-14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110" dirty="0">
                <a:solidFill>
                  <a:srgbClr val="2D384F"/>
                </a:solidFill>
                <a:latin typeface="Arial Narrow"/>
                <a:cs typeface="Arial Narrow"/>
              </a:rPr>
              <a:t>grde</a:t>
            </a:r>
            <a:r>
              <a:rPr sz="3000" spc="-14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dirty="0">
                <a:solidFill>
                  <a:srgbClr val="2D384F"/>
                </a:solidFill>
                <a:latin typeface="Arial Narrow"/>
                <a:cs typeface="Arial Narrow"/>
              </a:rPr>
              <a:t>nas,</a:t>
            </a:r>
            <a:r>
              <a:rPr sz="3000" spc="-14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170" dirty="0">
                <a:solidFill>
                  <a:srgbClr val="2D384F"/>
                </a:solidFill>
                <a:latin typeface="Arial Narrow"/>
                <a:cs typeface="Arial Narrow"/>
              </a:rPr>
              <a:t>grdimo</a:t>
            </a:r>
            <a:r>
              <a:rPr sz="3000" spc="-14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260" dirty="0">
                <a:solidFill>
                  <a:srgbClr val="2D384F"/>
                </a:solidFill>
                <a:latin typeface="Arial Narrow"/>
                <a:cs typeface="Arial Narrow"/>
              </a:rPr>
              <a:t>mi</a:t>
            </a:r>
            <a:r>
              <a:rPr sz="3000" spc="-14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114" dirty="0">
                <a:solidFill>
                  <a:srgbClr val="2D384F"/>
                </a:solidFill>
                <a:latin typeface="Arial Narrow"/>
                <a:cs typeface="Arial Narrow"/>
              </a:rPr>
              <a:t>njih.“</a:t>
            </a:r>
            <a:endParaRPr sz="3000">
              <a:latin typeface="Arial Narrow"/>
              <a:cs typeface="Arial Narrow"/>
            </a:endParaRPr>
          </a:p>
          <a:p>
            <a:pPr marL="660400" marR="433070">
              <a:lnSpc>
                <a:spcPts val="4200"/>
              </a:lnSpc>
            </a:pPr>
            <a:r>
              <a:rPr sz="3000" spc="85" dirty="0">
                <a:solidFill>
                  <a:srgbClr val="2D384F"/>
                </a:solidFill>
                <a:latin typeface="Arial Narrow"/>
                <a:cs typeface="Arial Narrow"/>
              </a:rPr>
              <a:t>Erenburg</a:t>
            </a:r>
            <a:r>
              <a:rPr sz="3000" spc="-17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50" dirty="0">
                <a:solidFill>
                  <a:srgbClr val="2D384F"/>
                </a:solidFill>
                <a:latin typeface="Arial Narrow"/>
                <a:cs typeface="Arial Narrow"/>
              </a:rPr>
              <a:t>–</a:t>
            </a:r>
            <a:r>
              <a:rPr sz="3000" spc="-17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150" dirty="0">
                <a:solidFill>
                  <a:srgbClr val="2D384F"/>
                </a:solidFill>
                <a:latin typeface="Arial Narrow"/>
                <a:cs typeface="Arial Narrow"/>
              </a:rPr>
              <a:t>povodom</a:t>
            </a:r>
            <a:r>
              <a:rPr sz="3000" spc="-17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95" dirty="0">
                <a:solidFill>
                  <a:srgbClr val="2D384F"/>
                </a:solidFill>
                <a:latin typeface="Arial Narrow"/>
                <a:cs typeface="Arial Narrow"/>
              </a:rPr>
              <a:t>Staljinove</a:t>
            </a:r>
            <a:r>
              <a:rPr sz="3000" spc="-17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90" dirty="0">
                <a:solidFill>
                  <a:srgbClr val="2D384F"/>
                </a:solidFill>
                <a:latin typeface="Arial Narrow"/>
                <a:cs typeface="Arial Narrow"/>
              </a:rPr>
              <a:t>nagrade</a:t>
            </a:r>
            <a:r>
              <a:rPr sz="3000" spc="-17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-10" dirty="0">
                <a:solidFill>
                  <a:srgbClr val="2D384F"/>
                </a:solidFill>
                <a:latin typeface="Arial Narrow"/>
                <a:cs typeface="Arial Narrow"/>
              </a:rPr>
              <a:t>(1948.):</a:t>
            </a:r>
            <a:r>
              <a:rPr sz="3000" spc="-17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105" dirty="0">
                <a:solidFill>
                  <a:srgbClr val="2D384F"/>
                </a:solidFill>
                <a:latin typeface="Arial Narrow"/>
                <a:cs typeface="Arial Narrow"/>
              </a:rPr>
              <a:t>„Erenburg</a:t>
            </a:r>
            <a:r>
              <a:rPr sz="3000" spc="-17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125" dirty="0">
                <a:solidFill>
                  <a:srgbClr val="2D384F"/>
                </a:solidFill>
                <a:latin typeface="Arial Narrow"/>
                <a:cs typeface="Arial Narrow"/>
              </a:rPr>
              <a:t>je</a:t>
            </a:r>
            <a:r>
              <a:rPr sz="3000" spc="-17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65" dirty="0">
                <a:solidFill>
                  <a:srgbClr val="2D384F"/>
                </a:solidFill>
                <a:latin typeface="Arial Narrow"/>
                <a:cs typeface="Arial Narrow"/>
              </a:rPr>
              <a:t>pisao</a:t>
            </a:r>
            <a:r>
              <a:rPr sz="3000" spc="-17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105" dirty="0">
                <a:solidFill>
                  <a:srgbClr val="2D384F"/>
                </a:solidFill>
                <a:latin typeface="Arial Narrow"/>
                <a:cs typeface="Arial Narrow"/>
              </a:rPr>
              <a:t>o</a:t>
            </a:r>
            <a:r>
              <a:rPr sz="3000" spc="-17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125" dirty="0">
                <a:solidFill>
                  <a:srgbClr val="2D384F"/>
                </a:solidFill>
                <a:latin typeface="Arial Narrow"/>
                <a:cs typeface="Arial Narrow"/>
              </a:rPr>
              <a:t>onome,</a:t>
            </a:r>
            <a:r>
              <a:rPr sz="3000" spc="-17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80" dirty="0">
                <a:solidFill>
                  <a:srgbClr val="2D384F"/>
                </a:solidFill>
                <a:latin typeface="Arial Narrow"/>
                <a:cs typeface="Arial Narrow"/>
              </a:rPr>
              <a:t>što</a:t>
            </a:r>
            <a:r>
              <a:rPr sz="3000" spc="-17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125" dirty="0">
                <a:solidFill>
                  <a:srgbClr val="2D384F"/>
                </a:solidFill>
                <a:latin typeface="Arial Narrow"/>
                <a:cs typeface="Arial Narrow"/>
              </a:rPr>
              <a:t>je</a:t>
            </a:r>
            <a:r>
              <a:rPr sz="3000" spc="-17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160" dirty="0">
                <a:solidFill>
                  <a:srgbClr val="2D384F"/>
                </a:solidFill>
                <a:latin typeface="Arial Narrow"/>
                <a:cs typeface="Arial Narrow"/>
              </a:rPr>
              <a:t>bilo</a:t>
            </a:r>
            <a:r>
              <a:rPr sz="3000" spc="-17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114" dirty="0">
                <a:solidFill>
                  <a:srgbClr val="2D384F"/>
                </a:solidFill>
                <a:latin typeface="Arial Narrow"/>
                <a:cs typeface="Arial Narrow"/>
              </a:rPr>
              <a:t>aktuelno,</a:t>
            </a:r>
            <a:r>
              <a:rPr sz="3000" spc="-17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b="1" spc="-30" dirty="0">
                <a:solidFill>
                  <a:srgbClr val="2D384F"/>
                </a:solidFill>
                <a:latin typeface="Arial Narrow"/>
                <a:cs typeface="Arial Narrow"/>
              </a:rPr>
              <a:t>što</a:t>
            </a:r>
            <a:r>
              <a:rPr sz="3000" b="1" spc="-22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b="1" spc="35" dirty="0">
                <a:solidFill>
                  <a:srgbClr val="2D384F"/>
                </a:solidFill>
                <a:latin typeface="Arial Narrow"/>
                <a:cs typeface="Arial Narrow"/>
              </a:rPr>
              <a:t>je </a:t>
            </a:r>
            <a:r>
              <a:rPr sz="3000" b="1" dirty="0">
                <a:solidFill>
                  <a:srgbClr val="2D384F"/>
                </a:solidFill>
                <a:latin typeface="Arial Narrow"/>
                <a:cs typeface="Arial Narrow"/>
              </a:rPr>
              <a:t>najviše</a:t>
            </a:r>
            <a:r>
              <a:rPr sz="3000" b="1" spc="-17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b="1" spc="45" dirty="0">
                <a:solidFill>
                  <a:srgbClr val="2D384F"/>
                </a:solidFill>
                <a:latin typeface="Arial Narrow"/>
                <a:cs typeface="Arial Narrow"/>
              </a:rPr>
              <a:t>uzbuđivalo</a:t>
            </a:r>
            <a:r>
              <a:rPr sz="3000" b="1" spc="-16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b="1" spc="85" dirty="0">
                <a:solidFill>
                  <a:srgbClr val="2D384F"/>
                </a:solidFill>
                <a:latin typeface="Arial Narrow"/>
                <a:cs typeface="Arial Narrow"/>
              </a:rPr>
              <a:t>i</a:t>
            </a:r>
            <a:r>
              <a:rPr sz="3000" b="1" spc="-16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b="1" spc="75" dirty="0">
                <a:solidFill>
                  <a:srgbClr val="2D384F"/>
                </a:solidFill>
                <a:latin typeface="Arial Narrow"/>
                <a:cs typeface="Arial Narrow"/>
              </a:rPr>
              <a:t>zanimalo</a:t>
            </a:r>
            <a:r>
              <a:rPr sz="3000" b="1" spc="-17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b="1" spc="50" dirty="0">
                <a:solidFill>
                  <a:srgbClr val="2D384F"/>
                </a:solidFill>
                <a:latin typeface="Arial Narrow"/>
                <a:cs typeface="Arial Narrow"/>
              </a:rPr>
              <a:t>narod</a:t>
            </a:r>
            <a:r>
              <a:rPr sz="3000" b="1" spc="-16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b="1" spc="80" dirty="0">
                <a:solidFill>
                  <a:srgbClr val="2D384F"/>
                </a:solidFill>
                <a:latin typeface="Arial Narrow"/>
                <a:cs typeface="Arial Narrow"/>
              </a:rPr>
              <a:t>koji</a:t>
            </a:r>
            <a:r>
              <a:rPr sz="3000" b="1" spc="-16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b="1" spc="100" dirty="0">
                <a:solidFill>
                  <a:srgbClr val="2D384F"/>
                </a:solidFill>
                <a:latin typeface="Arial Narrow"/>
                <a:cs typeface="Arial Narrow"/>
              </a:rPr>
              <a:t>je</a:t>
            </a:r>
            <a:r>
              <a:rPr sz="3000" b="1" spc="-17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b="1" dirty="0">
                <a:solidFill>
                  <a:srgbClr val="2D384F"/>
                </a:solidFill>
                <a:latin typeface="Arial Narrow"/>
                <a:cs typeface="Arial Narrow"/>
              </a:rPr>
              <a:t>vodio</a:t>
            </a:r>
            <a:r>
              <a:rPr sz="3000" b="1" spc="-16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b="1" dirty="0">
                <a:solidFill>
                  <a:srgbClr val="2D384F"/>
                </a:solidFill>
                <a:latin typeface="Arial Narrow"/>
                <a:cs typeface="Arial Narrow"/>
              </a:rPr>
              <a:t>tešku</a:t>
            </a:r>
            <a:r>
              <a:rPr sz="3000" b="1" spc="-16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b="1" dirty="0">
                <a:solidFill>
                  <a:srgbClr val="2D384F"/>
                </a:solidFill>
                <a:latin typeface="Arial Narrow"/>
                <a:cs typeface="Arial Narrow"/>
              </a:rPr>
              <a:t>borbu</a:t>
            </a:r>
            <a:r>
              <a:rPr sz="3000" b="1" spc="-17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b="1" spc="50" dirty="0">
                <a:solidFill>
                  <a:srgbClr val="2D384F"/>
                </a:solidFill>
                <a:latin typeface="Arial Narrow"/>
                <a:cs typeface="Arial Narrow"/>
              </a:rPr>
              <a:t>protiv</a:t>
            </a:r>
            <a:r>
              <a:rPr sz="3000" b="1" spc="-16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b="1" spc="70" dirty="0">
                <a:solidFill>
                  <a:srgbClr val="2D384F"/>
                </a:solidFill>
                <a:latin typeface="Arial Narrow"/>
                <a:cs typeface="Arial Narrow"/>
              </a:rPr>
              <a:t>neprijatelja</a:t>
            </a:r>
            <a:r>
              <a:rPr sz="3000" spc="70" dirty="0">
                <a:solidFill>
                  <a:srgbClr val="2D384F"/>
                </a:solidFill>
                <a:latin typeface="Arial Narrow"/>
                <a:cs typeface="Arial Narrow"/>
              </a:rPr>
              <a:t>.“</a:t>
            </a:r>
            <a:endParaRPr sz="3000">
              <a:latin typeface="Arial Narrow"/>
              <a:cs typeface="Arial Narrow"/>
            </a:endParaRPr>
          </a:p>
          <a:p>
            <a:pPr marL="12700">
              <a:lnSpc>
                <a:spcPct val="100000"/>
              </a:lnSpc>
              <a:spcBef>
                <a:spcPts val="1710"/>
              </a:spcBef>
            </a:pPr>
            <a:r>
              <a:rPr sz="3000" spc="100" dirty="0">
                <a:solidFill>
                  <a:srgbClr val="2D384F"/>
                </a:solidFill>
                <a:latin typeface="Arial Narrow"/>
                <a:cs typeface="Arial Narrow"/>
              </a:rPr>
              <a:t>Brojke</a:t>
            </a:r>
            <a:r>
              <a:rPr sz="3000" spc="-17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120" dirty="0">
                <a:solidFill>
                  <a:srgbClr val="2D384F"/>
                </a:solidFill>
                <a:latin typeface="Arial Narrow"/>
                <a:cs typeface="Arial Narrow"/>
              </a:rPr>
              <a:t>koje</a:t>
            </a:r>
            <a:r>
              <a:rPr sz="3000" spc="-17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80" dirty="0">
                <a:solidFill>
                  <a:srgbClr val="2D384F"/>
                </a:solidFill>
                <a:latin typeface="Arial Narrow"/>
                <a:cs typeface="Arial Narrow"/>
              </a:rPr>
              <a:t>govore</a:t>
            </a:r>
            <a:r>
              <a:rPr sz="3000" spc="-17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-10" dirty="0">
                <a:solidFill>
                  <a:srgbClr val="2D384F"/>
                </a:solidFill>
                <a:latin typeface="Arial Narrow"/>
                <a:cs typeface="Arial Narrow"/>
              </a:rPr>
              <a:t>(1945.–1949.)</a:t>
            </a:r>
            <a:endParaRPr sz="3000">
              <a:latin typeface="Arial Narrow"/>
              <a:cs typeface="Arial Narrow"/>
            </a:endParaRPr>
          </a:p>
          <a:p>
            <a:pPr marL="660400">
              <a:lnSpc>
                <a:spcPct val="100000"/>
              </a:lnSpc>
              <a:spcBef>
                <a:spcPts val="600"/>
              </a:spcBef>
            </a:pPr>
            <a:r>
              <a:rPr sz="3000" spc="114" dirty="0">
                <a:solidFill>
                  <a:srgbClr val="2D384F"/>
                </a:solidFill>
                <a:latin typeface="Arial Narrow"/>
                <a:cs typeface="Arial Narrow"/>
              </a:rPr>
              <a:t>Naklada</a:t>
            </a:r>
            <a:r>
              <a:rPr sz="3000" spc="-16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90" dirty="0">
                <a:solidFill>
                  <a:srgbClr val="2D384F"/>
                </a:solidFill>
                <a:latin typeface="Arial Narrow"/>
                <a:cs typeface="Arial Narrow"/>
              </a:rPr>
              <a:t>sovjetskih</a:t>
            </a:r>
            <a:r>
              <a:rPr sz="3000" spc="-16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135" dirty="0">
                <a:solidFill>
                  <a:srgbClr val="2D384F"/>
                </a:solidFill>
                <a:latin typeface="Arial Narrow"/>
                <a:cs typeface="Arial Narrow"/>
              </a:rPr>
              <a:t>knjiga</a:t>
            </a:r>
            <a:r>
              <a:rPr sz="3000" spc="-15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160" dirty="0">
                <a:solidFill>
                  <a:srgbClr val="2D384F"/>
                </a:solidFill>
                <a:latin typeface="Arial Narrow"/>
                <a:cs typeface="Arial Narrow"/>
              </a:rPr>
              <a:t>u</a:t>
            </a:r>
            <a:r>
              <a:rPr sz="3000" spc="-16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70" dirty="0">
                <a:solidFill>
                  <a:srgbClr val="2D384F"/>
                </a:solidFill>
                <a:latin typeface="Arial Narrow"/>
                <a:cs typeface="Arial Narrow"/>
              </a:rPr>
              <a:t>HR</a:t>
            </a:r>
            <a:r>
              <a:rPr sz="3000" spc="-15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-35" dirty="0">
                <a:solidFill>
                  <a:srgbClr val="2D384F"/>
                </a:solidFill>
                <a:latin typeface="Arial Narrow"/>
                <a:cs typeface="Arial Narrow"/>
              </a:rPr>
              <a:t>(1945.–22.</a:t>
            </a:r>
            <a:r>
              <a:rPr sz="3000" spc="-16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-50" dirty="0">
                <a:solidFill>
                  <a:srgbClr val="2D384F"/>
                </a:solidFill>
                <a:latin typeface="Arial Narrow"/>
                <a:cs typeface="Arial Narrow"/>
              </a:rPr>
              <a:t>10.</a:t>
            </a:r>
            <a:r>
              <a:rPr sz="3000" spc="-16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-20" dirty="0">
                <a:solidFill>
                  <a:srgbClr val="2D384F"/>
                </a:solidFill>
                <a:latin typeface="Arial Narrow"/>
                <a:cs typeface="Arial Narrow"/>
              </a:rPr>
              <a:t>1948.):</a:t>
            </a:r>
            <a:r>
              <a:rPr sz="3000" spc="-15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-85" dirty="0">
                <a:solidFill>
                  <a:srgbClr val="2D384F"/>
                </a:solidFill>
                <a:latin typeface="Arial Narrow"/>
                <a:cs typeface="Arial Narrow"/>
              </a:rPr>
              <a:t>2.168.163</a:t>
            </a:r>
            <a:r>
              <a:rPr sz="3000" spc="-16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110" dirty="0">
                <a:solidFill>
                  <a:srgbClr val="2D384F"/>
                </a:solidFill>
                <a:latin typeface="Arial Narrow"/>
                <a:cs typeface="Arial Narrow"/>
              </a:rPr>
              <a:t>primjeraka.</a:t>
            </a:r>
            <a:endParaRPr sz="3000">
              <a:latin typeface="Arial Narrow"/>
              <a:cs typeface="Arial Narrow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016000" y="996778"/>
            <a:ext cx="13531215" cy="1943100"/>
          </a:xfrm>
          <a:prstGeom prst="rect">
            <a:avLst/>
          </a:prstGeom>
        </p:spPr>
        <p:txBody>
          <a:bodyPr vert="horz" wrap="square" lIns="0" tIns="38100" rIns="0" bIns="0" rtlCol="0">
            <a:spAutoFit/>
          </a:bodyPr>
          <a:lstStyle/>
          <a:p>
            <a:pPr marL="12700" marR="5080">
              <a:lnSpc>
                <a:spcPts val="7500"/>
              </a:lnSpc>
              <a:spcBef>
                <a:spcPts val="300"/>
              </a:spcBef>
            </a:pPr>
            <a:r>
              <a:rPr spc="-380" dirty="0"/>
              <a:t>IZ</a:t>
            </a:r>
            <a:r>
              <a:rPr spc="-45" dirty="0"/>
              <a:t> </a:t>
            </a:r>
            <a:r>
              <a:rPr spc="-695" dirty="0"/>
              <a:t>BRATSKOG</a:t>
            </a:r>
            <a:r>
              <a:rPr spc="-45" dirty="0"/>
              <a:t> </a:t>
            </a:r>
            <a:r>
              <a:rPr spc="-705" dirty="0"/>
              <a:t>SOVJETSKOG</a:t>
            </a:r>
            <a:r>
              <a:rPr spc="-45" dirty="0"/>
              <a:t> </a:t>
            </a:r>
            <a:r>
              <a:rPr spc="-670" dirty="0"/>
              <a:t>SAVEZA</a:t>
            </a:r>
            <a:r>
              <a:rPr spc="-45" dirty="0"/>
              <a:t> </a:t>
            </a:r>
            <a:r>
              <a:rPr spc="-50" dirty="0"/>
              <a:t>– </a:t>
            </a:r>
            <a:r>
              <a:rPr spc="-610" dirty="0"/>
              <a:t>KULTURNE</a:t>
            </a:r>
            <a:r>
              <a:rPr spc="-65" dirty="0"/>
              <a:t> </a:t>
            </a:r>
            <a:r>
              <a:rPr spc="-570" dirty="0"/>
              <a:t>CRTICE</a:t>
            </a:r>
            <a:r>
              <a:rPr spc="-65" dirty="0"/>
              <a:t> </a:t>
            </a:r>
            <a:r>
              <a:rPr spc="-785" dirty="0"/>
              <a:t>U</a:t>
            </a:r>
            <a:r>
              <a:rPr spc="-65" dirty="0"/>
              <a:t> </a:t>
            </a:r>
            <a:r>
              <a:rPr spc="-630" dirty="0"/>
              <a:t>VJESNIKU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016000" y="3390116"/>
            <a:ext cx="16297910" cy="51689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35560">
              <a:lnSpc>
                <a:spcPct val="116700"/>
              </a:lnSpc>
              <a:spcBef>
                <a:spcPts val="95"/>
              </a:spcBef>
            </a:pPr>
            <a:r>
              <a:rPr sz="3000" i="1" spc="-25" dirty="0">
                <a:solidFill>
                  <a:srgbClr val="2D384F"/>
                </a:solidFill>
                <a:latin typeface="Arial Narrow"/>
                <a:cs typeface="Arial Narrow"/>
              </a:rPr>
              <a:t>Vjesnik</a:t>
            </a:r>
            <a:r>
              <a:rPr sz="3000" i="1" spc="-204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130" dirty="0">
                <a:solidFill>
                  <a:srgbClr val="2D384F"/>
                </a:solidFill>
                <a:latin typeface="Arial Narrow"/>
                <a:cs typeface="Arial Narrow"/>
              </a:rPr>
              <a:t>redovito</a:t>
            </a:r>
            <a:r>
              <a:rPr sz="3000" spc="-14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b="1" dirty="0">
                <a:solidFill>
                  <a:srgbClr val="2D384F"/>
                </a:solidFill>
                <a:latin typeface="Arial Narrow"/>
                <a:cs typeface="Arial Narrow"/>
              </a:rPr>
              <a:t>prenosi</a:t>
            </a:r>
            <a:r>
              <a:rPr sz="3000" b="1" spc="-19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b="1" dirty="0">
                <a:solidFill>
                  <a:srgbClr val="2D384F"/>
                </a:solidFill>
                <a:latin typeface="Arial Narrow"/>
                <a:cs typeface="Arial Narrow"/>
              </a:rPr>
              <a:t>vijesti</a:t>
            </a:r>
            <a:r>
              <a:rPr sz="3000" b="1" spc="-19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b="1" spc="60" dirty="0">
                <a:solidFill>
                  <a:srgbClr val="2D384F"/>
                </a:solidFill>
                <a:latin typeface="Arial Narrow"/>
                <a:cs typeface="Arial Narrow"/>
              </a:rPr>
              <a:t>iz</a:t>
            </a:r>
            <a:r>
              <a:rPr sz="3000" b="1" spc="-19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b="1" spc="-85" dirty="0">
                <a:solidFill>
                  <a:srgbClr val="2D384F"/>
                </a:solidFill>
                <a:latin typeface="Arial Narrow"/>
                <a:cs typeface="Arial Narrow"/>
              </a:rPr>
              <a:t>SSSR-</a:t>
            </a:r>
            <a:r>
              <a:rPr sz="3000" b="1" dirty="0">
                <a:solidFill>
                  <a:srgbClr val="2D384F"/>
                </a:solidFill>
                <a:latin typeface="Arial Narrow"/>
                <a:cs typeface="Arial Narrow"/>
              </a:rPr>
              <a:t>a</a:t>
            </a:r>
            <a:r>
              <a:rPr sz="3000" dirty="0">
                <a:solidFill>
                  <a:srgbClr val="2D384F"/>
                </a:solidFill>
                <a:latin typeface="Arial Narrow"/>
                <a:cs typeface="Arial Narrow"/>
              </a:rPr>
              <a:t>,</a:t>
            </a:r>
            <a:r>
              <a:rPr sz="3000" spc="-14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85" dirty="0">
                <a:solidFill>
                  <a:srgbClr val="2D384F"/>
                </a:solidFill>
                <a:latin typeface="Arial Narrow"/>
                <a:cs typeface="Arial Narrow"/>
              </a:rPr>
              <a:t>stvarajući</a:t>
            </a:r>
            <a:r>
              <a:rPr sz="3000" spc="-14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105" dirty="0">
                <a:solidFill>
                  <a:srgbClr val="2D384F"/>
                </a:solidFill>
                <a:latin typeface="Arial Narrow"/>
                <a:cs typeface="Arial Narrow"/>
              </a:rPr>
              <a:t>sliku</a:t>
            </a:r>
            <a:r>
              <a:rPr sz="3000" spc="-14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105" dirty="0">
                <a:solidFill>
                  <a:srgbClr val="2D384F"/>
                </a:solidFill>
                <a:latin typeface="Arial Narrow"/>
                <a:cs typeface="Arial Narrow"/>
              </a:rPr>
              <a:t>o</a:t>
            </a:r>
            <a:r>
              <a:rPr sz="3000" spc="-14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125" dirty="0">
                <a:solidFill>
                  <a:srgbClr val="2D384F"/>
                </a:solidFill>
                <a:latin typeface="Arial Narrow"/>
                <a:cs typeface="Arial Narrow"/>
              </a:rPr>
              <a:t>njegovoj</a:t>
            </a:r>
            <a:r>
              <a:rPr sz="3000" spc="-14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175" dirty="0">
                <a:solidFill>
                  <a:srgbClr val="2D384F"/>
                </a:solidFill>
                <a:latin typeface="Arial Narrow"/>
                <a:cs typeface="Arial Narrow"/>
              </a:rPr>
              <a:t>kulturnoj</a:t>
            </a:r>
            <a:r>
              <a:rPr sz="3000" spc="-14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175" dirty="0">
                <a:solidFill>
                  <a:srgbClr val="2D384F"/>
                </a:solidFill>
                <a:latin typeface="Arial Narrow"/>
                <a:cs typeface="Arial Narrow"/>
              </a:rPr>
              <a:t>i</a:t>
            </a:r>
            <a:r>
              <a:rPr sz="3000" spc="-14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95" dirty="0">
                <a:solidFill>
                  <a:srgbClr val="2D384F"/>
                </a:solidFill>
                <a:latin typeface="Arial Narrow"/>
                <a:cs typeface="Arial Narrow"/>
              </a:rPr>
              <a:t>znanstvenoj</a:t>
            </a:r>
            <a:r>
              <a:rPr sz="3000" spc="-14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114" dirty="0">
                <a:solidFill>
                  <a:srgbClr val="2D384F"/>
                </a:solidFill>
                <a:latin typeface="Arial Narrow"/>
                <a:cs typeface="Arial Narrow"/>
              </a:rPr>
              <a:t>nadmoći.</a:t>
            </a:r>
            <a:r>
              <a:rPr sz="3000" spc="-14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-10" dirty="0">
                <a:solidFill>
                  <a:srgbClr val="2D384F"/>
                </a:solidFill>
                <a:latin typeface="Arial Narrow"/>
                <a:cs typeface="Arial Narrow"/>
              </a:rPr>
              <a:t>Već</a:t>
            </a:r>
            <a:r>
              <a:rPr sz="3000" spc="-14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-20" dirty="0">
                <a:solidFill>
                  <a:srgbClr val="2D384F"/>
                </a:solidFill>
                <a:latin typeface="Arial Narrow"/>
                <a:cs typeface="Arial Narrow"/>
              </a:rPr>
              <a:t>1945. </a:t>
            </a:r>
            <a:r>
              <a:rPr sz="3000" spc="140" dirty="0">
                <a:solidFill>
                  <a:srgbClr val="2D384F"/>
                </a:solidFill>
                <a:latin typeface="Arial Narrow"/>
                <a:cs typeface="Arial Narrow"/>
              </a:rPr>
              <a:t>čitamo</a:t>
            </a:r>
            <a:r>
              <a:rPr sz="3000" spc="-17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100" dirty="0">
                <a:solidFill>
                  <a:srgbClr val="2D384F"/>
                </a:solidFill>
                <a:latin typeface="Arial Narrow"/>
                <a:cs typeface="Arial Narrow"/>
              </a:rPr>
              <a:t>da</a:t>
            </a:r>
            <a:r>
              <a:rPr sz="3000" spc="-17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60" dirty="0">
                <a:solidFill>
                  <a:srgbClr val="2D384F"/>
                </a:solidFill>
                <a:latin typeface="Arial Narrow"/>
                <a:cs typeface="Arial Narrow"/>
              </a:rPr>
              <a:t>sovjetska</a:t>
            </a:r>
            <a:r>
              <a:rPr sz="3000" spc="-17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140" dirty="0">
                <a:solidFill>
                  <a:srgbClr val="2D384F"/>
                </a:solidFill>
                <a:latin typeface="Arial Narrow"/>
                <a:cs typeface="Arial Narrow"/>
              </a:rPr>
              <a:t>komanda</a:t>
            </a:r>
            <a:r>
              <a:rPr sz="3000" spc="-17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160" dirty="0">
                <a:solidFill>
                  <a:srgbClr val="2D384F"/>
                </a:solidFill>
                <a:latin typeface="Arial Narrow"/>
                <a:cs typeface="Arial Narrow"/>
              </a:rPr>
              <a:t>u</a:t>
            </a:r>
            <a:r>
              <a:rPr sz="3000" spc="-17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114" dirty="0">
                <a:solidFill>
                  <a:srgbClr val="2D384F"/>
                </a:solidFill>
                <a:latin typeface="Arial Narrow"/>
                <a:cs typeface="Arial Narrow"/>
              </a:rPr>
              <a:t>Berlinu</a:t>
            </a:r>
            <a:r>
              <a:rPr sz="3000" spc="-17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100" dirty="0">
                <a:solidFill>
                  <a:srgbClr val="2D384F"/>
                </a:solidFill>
                <a:latin typeface="Arial Narrow"/>
                <a:cs typeface="Arial Narrow"/>
              </a:rPr>
              <a:t>organizira</a:t>
            </a:r>
            <a:r>
              <a:rPr sz="3000" spc="-17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80" dirty="0">
                <a:solidFill>
                  <a:srgbClr val="2D384F"/>
                </a:solidFill>
                <a:latin typeface="Arial Narrow"/>
                <a:cs typeface="Arial Narrow"/>
              </a:rPr>
              <a:t>kazališnu</a:t>
            </a:r>
            <a:r>
              <a:rPr sz="3000" spc="-17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55" dirty="0">
                <a:solidFill>
                  <a:srgbClr val="2D384F"/>
                </a:solidFill>
                <a:latin typeface="Arial Narrow"/>
                <a:cs typeface="Arial Narrow"/>
              </a:rPr>
              <a:t>sezonu</a:t>
            </a:r>
            <a:r>
              <a:rPr sz="3000" spc="-17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175" dirty="0">
                <a:solidFill>
                  <a:srgbClr val="2D384F"/>
                </a:solidFill>
                <a:latin typeface="Arial Narrow"/>
                <a:cs typeface="Arial Narrow"/>
              </a:rPr>
              <a:t>ili</a:t>
            </a:r>
            <a:r>
              <a:rPr sz="3000" spc="-17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100" dirty="0">
                <a:solidFill>
                  <a:srgbClr val="2D384F"/>
                </a:solidFill>
                <a:latin typeface="Arial Narrow"/>
                <a:cs typeface="Arial Narrow"/>
              </a:rPr>
              <a:t>da</a:t>
            </a:r>
            <a:r>
              <a:rPr sz="3000" spc="-17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65" dirty="0">
                <a:solidFill>
                  <a:srgbClr val="2D384F"/>
                </a:solidFill>
                <a:latin typeface="Arial Narrow"/>
                <a:cs typeface="Arial Narrow"/>
              </a:rPr>
              <a:t>moskovska</a:t>
            </a:r>
            <a:r>
              <a:rPr sz="3000" spc="-17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140" dirty="0">
                <a:solidFill>
                  <a:srgbClr val="2D384F"/>
                </a:solidFill>
                <a:latin typeface="Arial Narrow"/>
                <a:cs typeface="Arial Narrow"/>
              </a:rPr>
              <a:t>kinematografija</a:t>
            </a:r>
            <a:r>
              <a:rPr sz="3000" spc="-17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110" dirty="0">
                <a:solidFill>
                  <a:srgbClr val="2D384F"/>
                </a:solidFill>
                <a:latin typeface="Arial Narrow"/>
                <a:cs typeface="Arial Narrow"/>
              </a:rPr>
              <a:t>u </a:t>
            </a:r>
            <a:r>
              <a:rPr sz="3000" spc="150" dirty="0">
                <a:solidFill>
                  <a:srgbClr val="2D384F"/>
                </a:solidFill>
                <a:latin typeface="Arial Narrow"/>
                <a:cs typeface="Arial Narrow"/>
              </a:rPr>
              <a:t>rekordnom</a:t>
            </a:r>
            <a:r>
              <a:rPr sz="3000" spc="-18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135" dirty="0">
                <a:solidFill>
                  <a:srgbClr val="2D384F"/>
                </a:solidFill>
                <a:latin typeface="Arial Narrow"/>
                <a:cs typeface="Arial Narrow"/>
              </a:rPr>
              <a:t>roku</a:t>
            </a:r>
            <a:r>
              <a:rPr sz="3000" spc="-17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114" dirty="0">
                <a:solidFill>
                  <a:srgbClr val="2D384F"/>
                </a:solidFill>
                <a:latin typeface="Arial Narrow"/>
                <a:cs typeface="Arial Narrow"/>
              </a:rPr>
              <a:t>prikazuje</a:t>
            </a:r>
            <a:r>
              <a:rPr sz="3000" spc="-18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229" dirty="0">
                <a:solidFill>
                  <a:srgbClr val="2D384F"/>
                </a:solidFill>
                <a:latin typeface="Arial Narrow"/>
                <a:cs typeface="Arial Narrow"/>
              </a:rPr>
              <a:t>film</a:t>
            </a:r>
            <a:r>
              <a:rPr sz="3000" spc="-17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105" dirty="0">
                <a:solidFill>
                  <a:srgbClr val="2D384F"/>
                </a:solidFill>
                <a:latin typeface="Arial Narrow"/>
                <a:cs typeface="Arial Narrow"/>
              </a:rPr>
              <a:t>o</a:t>
            </a:r>
            <a:r>
              <a:rPr sz="3000" spc="-18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90" dirty="0">
                <a:solidFill>
                  <a:srgbClr val="2D384F"/>
                </a:solidFill>
                <a:latin typeface="Arial Narrow"/>
                <a:cs typeface="Arial Narrow"/>
              </a:rPr>
              <a:t>zasjedanju</a:t>
            </a:r>
            <a:r>
              <a:rPr sz="3000" spc="-17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145" dirty="0">
                <a:solidFill>
                  <a:srgbClr val="2D384F"/>
                </a:solidFill>
                <a:latin typeface="Arial Narrow"/>
                <a:cs typeface="Arial Narrow"/>
              </a:rPr>
              <a:t>UN-</a:t>
            </a:r>
            <a:r>
              <a:rPr sz="3000" dirty="0">
                <a:solidFill>
                  <a:srgbClr val="2D384F"/>
                </a:solidFill>
                <a:latin typeface="Arial Narrow"/>
                <a:cs typeface="Arial Narrow"/>
              </a:rPr>
              <a:t>a.</a:t>
            </a:r>
            <a:r>
              <a:rPr sz="3000" spc="-18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85" dirty="0">
                <a:solidFill>
                  <a:srgbClr val="2D384F"/>
                </a:solidFill>
                <a:latin typeface="Arial Narrow"/>
                <a:cs typeface="Arial Narrow"/>
              </a:rPr>
              <a:t>U</a:t>
            </a:r>
            <a:r>
              <a:rPr sz="3000" spc="-17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165" dirty="0">
                <a:solidFill>
                  <a:srgbClr val="2D384F"/>
                </a:solidFill>
                <a:latin typeface="Arial Narrow"/>
                <a:cs typeface="Arial Narrow"/>
              </a:rPr>
              <a:t>istim</a:t>
            </a:r>
            <a:r>
              <a:rPr sz="3000" spc="-17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145" dirty="0">
                <a:solidFill>
                  <a:srgbClr val="2D384F"/>
                </a:solidFill>
                <a:latin typeface="Arial Narrow"/>
                <a:cs typeface="Arial Narrow"/>
              </a:rPr>
              <a:t>rubrikama</a:t>
            </a:r>
            <a:r>
              <a:rPr sz="3000" spc="-18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155" dirty="0">
                <a:solidFill>
                  <a:srgbClr val="2D384F"/>
                </a:solidFill>
                <a:latin typeface="Arial Narrow"/>
                <a:cs typeface="Arial Narrow"/>
              </a:rPr>
              <a:t>pojavljuju</a:t>
            </a:r>
            <a:r>
              <a:rPr sz="3000" spc="-17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-60" dirty="0">
                <a:solidFill>
                  <a:srgbClr val="2D384F"/>
                </a:solidFill>
                <a:latin typeface="Arial Narrow"/>
                <a:cs typeface="Arial Narrow"/>
              </a:rPr>
              <a:t>se</a:t>
            </a:r>
            <a:r>
              <a:rPr sz="3000" spc="-18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110" dirty="0">
                <a:solidFill>
                  <a:srgbClr val="2D384F"/>
                </a:solidFill>
                <a:latin typeface="Arial Narrow"/>
                <a:cs typeface="Arial Narrow"/>
              </a:rPr>
              <a:t>vijesti</a:t>
            </a:r>
            <a:r>
              <a:rPr sz="3000" spc="-17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105" dirty="0">
                <a:solidFill>
                  <a:srgbClr val="2D384F"/>
                </a:solidFill>
                <a:latin typeface="Arial Narrow"/>
                <a:cs typeface="Arial Narrow"/>
              </a:rPr>
              <a:t>o</a:t>
            </a:r>
            <a:r>
              <a:rPr sz="3000" spc="-18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114" dirty="0">
                <a:solidFill>
                  <a:srgbClr val="2D384F"/>
                </a:solidFill>
                <a:latin typeface="Arial Narrow"/>
                <a:cs typeface="Arial Narrow"/>
              </a:rPr>
              <a:t>izložbi</a:t>
            </a:r>
            <a:r>
              <a:rPr sz="3000" spc="-17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125" dirty="0">
                <a:solidFill>
                  <a:srgbClr val="2D384F"/>
                </a:solidFill>
                <a:latin typeface="Arial Narrow"/>
                <a:cs typeface="Arial Narrow"/>
              </a:rPr>
              <a:t>„Tolstoj</a:t>
            </a:r>
            <a:r>
              <a:rPr sz="3000" spc="-17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110" dirty="0">
                <a:solidFill>
                  <a:srgbClr val="2D384F"/>
                </a:solidFill>
                <a:latin typeface="Arial Narrow"/>
                <a:cs typeface="Arial Narrow"/>
              </a:rPr>
              <a:t>u </a:t>
            </a:r>
            <a:r>
              <a:rPr sz="3000" spc="140" dirty="0">
                <a:solidFill>
                  <a:srgbClr val="2D384F"/>
                </a:solidFill>
                <a:latin typeface="Arial Narrow"/>
                <a:cs typeface="Arial Narrow"/>
              </a:rPr>
              <a:t>umjetnosti“,</a:t>
            </a:r>
            <a:r>
              <a:rPr sz="3000" spc="-17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145" dirty="0">
                <a:solidFill>
                  <a:srgbClr val="2D384F"/>
                </a:solidFill>
                <a:latin typeface="Arial Narrow"/>
                <a:cs typeface="Arial Narrow"/>
              </a:rPr>
              <a:t>izdanjima</a:t>
            </a:r>
            <a:r>
              <a:rPr sz="3000" spc="-17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130" dirty="0">
                <a:solidFill>
                  <a:srgbClr val="2D384F"/>
                </a:solidFill>
                <a:latin typeface="Arial Narrow"/>
                <a:cs typeface="Arial Narrow"/>
              </a:rPr>
              <a:t>Akademije</a:t>
            </a:r>
            <a:r>
              <a:rPr sz="3000" spc="-17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100" dirty="0">
                <a:solidFill>
                  <a:srgbClr val="2D384F"/>
                </a:solidFill>
                <a:latin typeface="Arial Narrow"/>
                <a:cs typeface="Arial Narrow"/>
              </a:rPr>
              <a:t>nauka</a:t>
            </a:r>
            <a:r>
              <a:rPr sz="3000" spc="-17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175" dirty="0">
                <a:solidFill>
                  <a:srgbClr val="2D384F"/>
                </a:solidFill>
                <a:latin typeface="Arial Narrow"/>
                <a:cs typeface="Arial Narrow"/>
              </a:rPr>
              <a:t>i</a:t>
            </a:r>
            <a:r>
              <a:rPr sz="3000" spc="-17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105" dirty="0">
                <a:solidFill>
                  <a:srgbClr val="2D384F"/>
                </a:solidFill>
                <a:latin typeface="Arial Narrow"/>
                <a:cs typeface="Arial Narrow"/>
              </a:rPr>
              <a:t>sovjetskim</a:t>
            </a:r>
            <a:r>
              <a:rPr sz="3000" spc="-17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95" dirty="0">
                <a:solidFill>
                  <a:srgbClr val="2D384F"/>
                </a:solidFill>
                <a:latin typeface="Arial Narrow"/>
                <a:cs typeface="Arial Narrow"/>
              </a:rPr>
              <a:t>piscima</a:t>
            </a:r>
            <a:r>
              <a:rPr sz="3000" spc="-17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95" dirty="0">
                <a:solidFill>
                  <a:srgbClr val="2D384F"/>
                </a:solidFill>
                <a:latin typeface="Arial Narrow"/>
                <a:cs typeface="Arial Narrow"/>
              </a:rPr>
              <a:t>na</a:t>
            </a:r>
            <a:r>
              <a:rPr sz="3000" spc="-17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140" dirty="0">
                <a:solidFill>
                  <a:srgbClr val="2D384F"/>
                </a:solidFill>
                <a:latin typeface="Arial Narrow"/>
                <a:cs typeface="Arial Narrow"/>
              </a:rPr>
              <a:t>stranim</a:t>
            </a:r>
            <a:r>
              <a:rPr sz="3000" spc="-17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85" dirty="0">
                <a:solidFill>
                  <a:srgbClr val="2D384F"/>
                </a:solidFill>
                <a:latin typeface="Arial Narrow"/>
                <a:cs typeface="Arial Narrow"/>
              </a:rPr>
              <a:t>jezicima.</a:t>
            </a:r>
            <a:endParaRPr sz="3000">
              <a:latin typeface="Arial Narrow"/>
              <a:cs typeface="Arial Narrow"/>
            </a:endParaRPr>
          </a:p>
          <a:p>
            <a:pPr marL="12700" marR="131445">
              <a:lnSpc>
                <a:spcPct val="116700"/>
              </a:lnSpc>
              <a:spcBef>
                <a:spcPts val="1350"/>
              </a:spcBef>
            </a:pPr>
            <a:r>
              <a:rPr sz="3000" spc="85" dirty="0">
                <a:solidFill>
                  <a:srgbClr val="2D384F"/>
                </a:solidFill>
                <a:latin typeface="Arial Narrow"/>
                <a:cs typeface="Arial Narrow"/>
              </a:rPr>
              <a:t>Od</a:t>
            </a:r>
            <a:r>
              <a:rPr sz="3000" spc="-16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110" dirty="0">
                <a:solidFill>
                  <a:srgbClr val="2D384F"/>
                </a:solidFill>
                <a:latin typeface="Arial Narrow"/>
                <a:cs typeface="Arial Narrow"/>
              </a:rPr>
              <a:t>listopada</a:t>
            </a:r>
            <a:r>
              <a:rPr sz="3000" spc="-15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-45" dirty="0">
                <a:solidFill>
                  <a:srgbClr val="2D384F"/>
                </a:solidFill>
                <a:latin typeface="Arial Narrow"/>
                <a:cs typeface="Arial Narrow"/>
              </a:rPr>
              <a:t>1946.</a:t>
            </a:r>
            <a:r>
              <a:rPr sz="3000" spc="-16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135" dirty="0">
                <a:solidFill>
                  <a:srgbClr val="2D384F"/>
                </a:solidFill>
                <a:latin typeface="Arial Narrow"/>
                <a:cs typeface="Arial Narrow"/>
              </a:rPr>
              <a:t>uvodi</a:t>
            </a:r>
            <a:r>
              <a:rPr sz="3000" spc="-15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-60" dirty="0">
                <a:solidFill>
                  <a:srgbClr val="2D384F"/>
                </a:solidFill>
                <a:latin typeface="Arial Narrow"/>
                <a:cs typeface="Arial Narrow"/>
              </a:rPr>
              <a:t>se</a:t>
            </a:r>
            <a:r>
              <a:rPr sz="3000" spc="-15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85" dirty="0">
                <a:solidFill>
                  <a:srgbClr val="2D384F"/>
                </a:solidFill>
                <a:latin typeface="Arial Narrow"/>
                <a:cs typeface="Arial Narrow"/>
              </a:rPr>
              <a:t>stalna</a:t>
            </a:r>
            <a:r>
              <a:rPr sz="3000" spc="-16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135" dirty="0">
                <a:solidFill>
                  <a:srgbClr val="2D384F"/>
                </a:solidFill>
                <a:latin typeface="Arial Narrow"/>
                <a:cs typeface="Arial Narrow"/>
              </a:rPr>
              <a:t>rubrika</a:t>
            </a:r>
            <a:r>
              <a:rPr sz="3000" spc="-15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b="1" spc="60" dirty="0">
                <a:solidFill>
                  <a:srgbClr val="2D384F"/>
                </a:solidFill>
                <a:latin typeface="Arial Narrow"/>
                <a:cs typeface="Arial Narrow"/>
              </a:rPr>
              <a:t>„Iz</a:t>
            </a:r>
            <a:r>
              <a:rPr sz="3000" b="1" spc="-204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b="1" dirty="0">
                <a:solidFill>
                  <a:srgbClr val="2D384F"/>
                </a:solidFill>
                <a:latin typeface="Arial Narrow"/>
                <a:cs typeface="Arial Narrow"/>
              </a:rPr>
              <a:t>bratskog</a:t>
            </a:r>
            <a:r>
              <a:rPr sz="3000" b="1" spc="-204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b="1" dirty="0">
                <a:solidFill>
                  <a:srgbClr val="2D384F"/>
                </a:solidFill>
                <a:latin typeface="Arial Narrow"/>
                <a:cs typeface="Arial Narrow"/>
              </a:rPr>
              <a:t>Sovjetskog</a:t>
            </a:r>
            <a:r>
              <a:rPr sz="3000" b="1" spc="-204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b="1" spc="-20" dirty="0">
                <a:solidFill>
                  <a:srgbClr val="2D384F"/>
                </a:solidFill>
                <a:latin typeface="Arial Narrow"/>
                <a:cs typeface="Arial Narrow"/>
              </a:rPr>
              <a:t>Saveza“</a:t>
            </a:r>
            <a:r>
              <a:rPr sz="3000" b="1" spc="-15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-130" dirty="0">
                <a:solidFill>
                  <a:srgbClr val="2D384F"/>
                </a:solidFill>
                <a:latin typeface="Arial Narrow"/>
                <a:cs typeface="Arial Narrow"/>
              </a:rPr>
              <a:t>s</a:t>
            </a:r>
            <a:r>
              <a:rPr sz="3000" spc="-16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114" dirty="0">
                <a:solidFill>
                  <a:srgbClr val="2D384F"/>
                </a:solidFill>
                <a:latin typeface="Arial Narrow"/>
                <a:cs typeface="Arial Narrow"/>
              </a:rPr>
              <a:t>izvještajima</a:t>
            </a:r>
            <a:r>
              <a:rPr sz="3000" spc="-15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105" dirty="0">
                <a:solidFill>
                  <a:srgbClr val="2D384F"/>
                </a:solidFill>
                <a:latin typeface="Arial Narrow"/>
                <a:cs typeface="Arial Narrow"/>
              </a:rPr>
              <a:t>o</a:t>
            </a:r>
            <a:r>
              <a:rPr sz="3000" spc="-15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140" dirty="0">
                <a:solidFill>
                  <a:srgbClr val="2D384F"/>
                </a:solidFill>
                <a:latin typeface="Arial Narrow"/>
                <a:cs typeface="Arial Narrow"/>
              </a:rPr>
              <a:t>muzejima,</a:t>
            </a:r>
            <a:r>
              <a:rPr sz="3000" spc="-16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140" dirty="0">
                <a:solidFill>
                  <a:srgbClr val="2D384F"/>
                </a:solidFill>
                <a:latin typeface="Arial Narrow"/>
                <a:cs typeface="Arial Narrow"/>
              </a:rPr>
              <a:t>dječjim </a:t>
            </a:r>
            <a:r>
              <a:rPr sz="3000" spc="100" dirty="0">
                <a:solidFill>
                  <a:srgbClr val="2D384F"/>
                </a:solidFill>
                <a:latin typeface="Arial Narrow"/>
                <a:cs typeface="Arial Narrow"/>
              </a:rPr>
              <a:t>kazalištima,</a:t>
            </a:r>
            <a:r>
              <a:rPr sz="3000" spc="-18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165" dirty="0">
                <a:solidFill>
                  <a:srgbClr val="2D384F"/>
                </a:solidFill>
                <a:latin typeface="Arial Narrow"/>
                <a:cs typeface="Arial Narrow"/>
              </a:rPr>
              <a:t>novim</a:t>
            </a:r>
            <a:r>
              <a:rPr sz="3000" spc="-17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110" dirty="0">
                <a:solidFill>
                  <a:srgbClr val="2D384F"/>
                </a:solidFill>
                <a:latin typeface="Arial Narrow"/>
                <a:cs typeface="Arial Narrow"/>
              </a:rPr>
              <a:t>operama</a:t>
            </a:r>
            <a:r>
              <a:rPr sz="3000" spc="-17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175" dirty="0">
                <a:solidFill>
                  <a:srgbClr val="2D384F"/>
                </a:solidFill>
                <a:latin typeface="Arial Narrow"/>
                <a:cs typeface="Arial Narrow"/>
              </a:rPr>
              <a:t>i</a:t>
            </a:r>
            <a:r>
              <a:rPr sz="3000" spc="-17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114" dirty="0">
                <a:solidFill>
                  <a:srgbClr val="2D384F"/>
                </a:solidFill>
                <a:latin typeface="Arial Narrow"/>
                <a:cs typeface="Arial Narrow"/>
              </a:rPr>
              <a:t>arheološkim</a:t>
            </a:r>
            <a:r>
              <a:rPr sz="3000" spc="-17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90" dirty="0">
                <a:solidFill>
                  <a:srgbClr val="2D384F"/>
                </a:solidFill>
                <a:latin typeface="Arial Narrow"/>
                <a:cs typeface="Arial Narrow"/>
              </a:rPr>
              <a:t>ekspedicijama.</a:t>
            </a:r>
            <a:r>
              <a:rPr sz="3000" spc="-17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50" dirty="0">
                <a:solidFill>
                  <a:srgbClr val="2D384F"/>
                </a:solidFill>
                <a:latin typeface="Arial Narrow"/>
                <a:cs typeface="Arial Narrow"/>
              </a:rPr>
              <a:t>Posebno</a:t>
            </a:r>
            <a:r>
              <a:rPr sz="3000" spc="-17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-60" dirty="0">
                <a:solidFill>
                  <a:srgbClr val="2D384F"/>
                </a:solidFill>
                <a:latin typeface="Arial Narrow"/>
                <a:cs typeface="Arial Narrow"/>
              </a:rPr>
              <a:t>se</a:t>
            </a:r>
            <a:r>
              <a:rPr sz="3000" spc="-17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75" dirty="0">
                <a:solidFill>
                  <a:srgbClr val="2D384F"/>
                </a:solidFill>
                <a:latin typeface="Arial Narrow"/>
                <a:cs typeface="Arial Narrow"/>
              </a:rPr>
              <a:t>naglašavaju</a:t>
            </a:r>
            <a:r>
              <a:rPr sz="3000" spc="-17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110" dirty="0">
                <a:solidFill>
                  <a:srgbClr val="2D384F"/>
                </a:solidFill>
                <a:latin typeface="Arial Narrow"/>
                <a:cs typeface="Arial Narrow"/>
              </a:rPr>
              <a:t>staljinove</a:t>
            </a:r>
            <a:r>
              <a:rPr sz="3000" spc="-17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65" dirty="0">
                <a:solidFill>
                  <a:srgbClr val="2D384F"/>
                </a:solidFill>
                <a:latin typeface="Arial Narrow"/>
                <a:cs typeface="Arial Narrow"/>
              </a:rPr>
              <a:t>nagrade:</a:t>
            </a:r>
            <a:endParaRPr sz="3000">
              <a:latin typeface="Arial Narrow"/>
              <a:cs typeface="Arial Narrow"/>
            </a:endParaRPr>
          </a:p>
          <a:p>
            <a:pPr marL="12700">
              <a:lnSpc>
                <a:spcPct val="100000"/>
              </a:lnSpc>
              <a:spcBef>
                <a:spcPts val="600"/>
              </a:spcBef>
            </a:pPr>
            <a:r>
              <a:rPr sz="3000" b="1" dirty="0">
                <a:solidFill>
                  <a:srgbClr val="2D384F"/>
                </a:solidFill>
                <a:latin typeface="Arial Narrow"/>
                <a:cs typeface="Arial Narrow"/>
              </a:rPr>
              <a:t>„Sovjetski</a:t>
            </a:r>
            <a:r>
              <a:rPr sz="3000" b="1" spc="-17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b="1" spc="-50" dirty="0">
                <a:solidFill>
                  <a:srgbClr val="2D384F"/>
                </a:solidFill>
                <a:latin typeface="Arial Narrow"/>
                <a:cs typeface="Arial Narrow"/>
              </a:rPr>
              <a:t>pisci</a:t>
            </a:r>
            <a:r>
              <a:rPr sz="3000" b="1" spc="-17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b="1" dirty="0">
                <a:solidFill>
                  <a:srgbClr val="2D384F"/>
                </a:solidFill>
                <a:latin typeface="Arial Narrow"/>
                <a:cs typeface="Arial Narrow"/>
              </a:rPr>
              <a:t>vide</a:t>
            </a:r>
            <a:r>
              <a:rPr sz="3000" b="1" spc="-17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b="1" spc="-20" dirty="0">
                <a:solidFill>
                  <a:srgbClr val="2D384F"/>
                </a:solidFill>
                <a:latin typeface="Arial Narrow"/>
                <a:cs typeface="Arial Narrow"/>
              </a:rPr>
              <a:t>svoju</a:t>
            </a:r>
            <a:r>
              <a:rPr sz="3000" b="1" spc="-17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b="1" dirty="0">
                <a:solidFill>
                  <a:srgbClr val="2D384F"/>
                </a:solidFill>
                <a:latin typeface="Arial Narrow"/>
                <a:cs typeface="Arial Narrow"/>
              </a:rPr>
              <a:t>glavnu</a:t>
            </a:r>
            <a:r>
              <a:rPr sz="3000" b="1" spc="-17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b="1" dirty="0">
                <a:solidFill>
                  <a:srgbClr val="2D384F"/>
                </a:solidFill>
                <a:latin typeface="Arial Narrow"/>
                <a:cs typeface="Arial Narrow"/>
              </a:rPr>
              <a:t>zadaću</a:t>
            </a:r>
            <a:r>
              <a:rPr sz="3000" b="1" spc="-17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b="1" spc="60" dirty="0">
                <a:solidFill>
                  <a:srgbClr val="2D384F"/>
                </a:solidFill>
                <a:latin typeface="Arial Narrow"/>
                <a:cs typeface="Arial Narrow"/>
              </a:rPr>
              <a:t>u</a:t>
            </a:r>
            <a:r>
              <a:rPr sz="3000" b="1" spc="-17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b="1" spc="100" dirty="0">
                <a:solidFill>
                  <a:srgbClr val="2D384F"/>
                </a:solidFill>
                <a:latin typeface="Arial Narrow"/>
                <a:cs typeface="Arial Narrow"/>
              </a:rPr>
              <a:t>tome</a:t>
            </a:r>
            <a:r>
              <a:rPr sz="3000" b="1" spc="-16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b="1" spc="70" dirty="0">
                <a:solidFill>
                  <a:srgbClr val="2D384F"/>
                </a:solidFill>
                <a:latin typeface="Arial Narrow"/>
                <a:cs typeface="Arial Narrow"/>
              </a:rPr>
              <a:t>da</a:t>
            </a:r>
            <a:r>
              <a:rPr sz="3000" b="1" spc="-17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b="1" spc="65" dirty="0">
                <a:solidFill>
                  <a:srgbClr val="2D384F"/>
                </a:solidFill>
                <a:latin typeface="Arial Narrow"/>
                <a:cs typeface="Arial Narrow"/>
              </a:rPr>
              <a:t>prikažu</a:t>
            </a:r>
            <a:r>
              <a:rPr sz="3000" b="1" spc="-17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b="1" spc="-10" dirty="0">
                <a:solidFill>
                  <a:srgbClr val="2D384F"/>
                </a:solidFill>
                <a:latin typeface="Arial Narrow"/>
                <a:cs typeface="Arial Narrow"/>
              </a:rPr>
              <a:t>sovjetskog</a:t>
            </a:r>
            <a:r>
              <a:rPr sz="3000" b="1" spc="-17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b="1" dirty="0">
                <a:solidFill>
                  <a:srgbClr val="2D384F"/>
                </a:solidFill>
                <a:latin typeface="Arial Narrow"/>
                <a:cs typeface="Arial Narrow"/>
              </a:rPr>
              <a:t>čovjeka</a:t>
            </a:r>
            <a:r>
              <a:rPr sz="3000" b="1" spc="-17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b="1" spc="85" dirty="0">
                <a:solidFill>
                  <a:srgbClr val="2D384F"/>
                </a:solidFill>
                <a:latin typeface="Arial Narrow"/>
                <a:cs typeface="Arial Narrow"/>
              </a:rPr>
              <a:t>i</a:t>
            </a:r>
            <a:r>
              <a:rPr sz="3000" b="1" spc="-17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b="1" spc="-20" dirty="0">
                <a:solidFill>
                  <a:srgbClr val="2D384F"/>
                </a:solidFill>
                <a:latin typeface="Arial Narrow"/>
                <a:cs typeface="Arial Narrow"/>
              </a:rPr>
              <a:t>učvršćivanje</a:t>
            </a:r>
            <a:r>
              <a:rPr sz="3000" b="1" spc="-17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b="1" spc="-10" dirty="0">
                <a:solidFill>
                  <a:srgbClr val="2D384F"/>
                </a:solidFill>
                <a:latin typeface="Arial Narrow"/>
                <a:cs typeface="Arial Narrow"/>
              </a:rPr>
              <a:t>novog</a:t>
            </a:r>
            <a:r>
              <a:rPr sz="3000" b="1" spc="-17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b="1" spc="35" dirty="0">
                <a:solidFill>
                  <a:srgbClr val="2D384F"/>
                </a:solidFill>
                <a:latin typeface="Arial Narrow"/>
                <a:cs typeface="Arial Narrow"/>
              </a:rPr>
              <a:t>morala.“</a:t>
            </a:r>
            <a:endParaRPr sz="3000">
              <a:latin typeface="Arial Narrow"/>
              <a:cs typeface="Arial Narrow"/>
            </a:endParaRPr>
          </a:p>
          <a:p>
            <a:pPr marL="12700" marR="586105">
              <a:lnSpc>
                <a:spcPct val="116700"/>
              </a:lnSpc>
              <a:spcBef>
                <a:spcPts val="1350"/>
              </a:spcBef>
            </a:pPr>
            <a:r>
              <a:rPr sz="3000" spc="135" dirty="0">
                <a:solidFill>
                  <a:srgbClr val="2D384F"/>
                </a:solidFill>
                <a:latin typeface="Arial Narrow"/>
                <a:cs typeface="Arial Narrow"/>
              </a:rPr>
              <a:t>Na</a:t>
            </a:r>
            <a:r>
              <a:rPr sz="3000" spc="-16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170" dirty="0">
                <a:solidFill>
                  <a:srgbClr val="2D384F"/>
                </a:solidFill>
                <a:latin typeface="Arial Narrow"/>
                <a:cs typeface="Arial Narrow"/>
              </a:rPr>
              <a:t>taj</a:t>
            </a:r>
            <a:r>
              <a:rPr sz="3000" spc="-15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90" dirty="0">
                <a:solidFill>
                  <a:srgbClr val="2D384F"/>
                </a:solidFill>
                <a:latin typeface="Arial Narrow"/>
                <a:cs typeface="Arial Narrow"/>
              </a:rPr>
              <a:t>način</a:t>
            </a:r>
            <a:r>
              <a:rPr sz="3000" spc="-15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b="1" dirty="0">
                <a:solidFill>
                  <a:srgbClr val="2D384F"/>
                </a:solidFill>
                <a:latin typeface="Arial Narrow"/>
                <a:cs typeface="Arial Narrow"/>
              </a:rPr>
              <a:t>Sovjetski</a:t>
            </a:r>
            <a:r>
              <a:rPr sz="3000" b="1" spc="-20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b="1" spc="-10" dirty="0">
                <a:solidFill>
                  <a:srgbClr val="2D384F"/>
                </a:solidFill>
                <a:latin typeface="Arial Narrow"/>
                <a:cs typeface="Arial Narrow"/>
              </a:rPr>
              <a:t>Savez</a:t>
            </a:r>
            <a:r>
              <a:rPr sz="3000" b="1" spc="-204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100" dirty="0">
                <a:solidFill>
                  <a:srgbClr val="2D384F"/>
                </a:solidFill>
                <a:latin typeface="Arial Narrow"/>
                <a:cs typeface="Arial Narrow"/>
              </a:rPr>
              <a:t>prikazan</a:t>
            </a:r>
            <a:r>
              <a:rPr sz="3000" spc="-15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125" dirty="0">
                <a:solidFill>
                  <a:srgbClr val="2D384F"/>
                </a:solidFill>
                <a:latin typeface="Arial Narrow"/>
                <a:cs typeface="Arial Narrow"/>
              </a:rPr>
              <a:t>je</a:t>
            </a:r>
            <a:r>
              <a:rPr sz="3000" spc="-15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85" dirty="0">
                <a:solidFill>
                  <a:srgbClr val="2D384F"/>
                </a:solidFill>
                <a:latin typeface="Arial Narrow"/>
                <a:cs typeface="Arial Narrow"/>
              </a:rPr>
              <a:t>kao</a:t>
            </a:r>
            <a:r>
              <a:rPr sz="3000" spc="-15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b="1" dirty="0">
                <a:solidFill>
                  <a:srgbClr val="2D384F"/>
                </a:solidFill>
                <a:latin typeface="Arial Narrow"/>
                <a:cs typeface="Arial Narrow"/>
              </a:rPr>
              <a:t>sveprisutan</a:t>
            </a:r>
            <a:r>
              <a:rPr sz="3000" b="1" spc="-204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b="1" spc="90" dirty="0">
                <a:solidFill>
                  <a:srgbClr val="2D384F"/>
                </a:solidFill>
                <a:latin typeface="Arial Narrow"/>
                <a:cs typeface="Arial Narrow"/>
              </a:rPr>
              <a:t>kulturni</a:t>
            </a:r>
            <a:r>
              <a:rPr sz="3000" b="1" spc="-20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b="1" spc="65" dirty="0">
                <a:solidFill>
                  <a:srgbClr val="2D384F"/>
                </a:solidFill>
                <a:latin typeface="Arial Narrow"/>
                <a:cs typeface="Arial Narrow"/>
              </a:rPr>
              <a:t>model</a:t>
            </a:r>
            <a:r>
              <a:rPr sz="3000" spc="65" dirty="0">
                <a:solidFill>
                  <a:srgbClr val="2D384F"/>
                </a:solidFill>
                <a:latin typeface="Arial Narrow"/>
                <a:cs typeface="Arial Narrow"/>
              </a:rPr>
              <a:t>,</a:t>
            </a:r>
            <a:r>
              <a:rPr sz="3000" spc="-15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dirty="0">
                <a:solidFill>
                  <a:srgbClr val="2D384F"/>
                </a:solidFill>
                <a:latin typeface="Arial Narrow"/>
                <a:cs typeface="Arial Narrow"/>
              </a:rPr>
              <a:t>a</a:t>
            </a:r>
            <a:r>
              <a:rPr sz="3000" spc="-15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75" dirty="0">
                <a:solidFill>
                  <a:srgbClr val="2D384F"/>
                </a:solidFill>
                <a:latin typeface="Arial Narrow"/>
                <a:cs typeface="Arial Narrow"/>
              </a:rPr>
              <a:t>Moskva</a:t>
            </a:r>
            <a:r>
              <a:rPr sz="3000" spc="-15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85" dirty="0">
                <a:solidFill>
                  <a:srgbClr val="2D384F"/>
                </a:solidFill>
                <a:latin typeface="Arial Narrow"/>
                <a:cs typeface="Arial Narrow"/>
              </a:rPr>
              <a:t>kao</a:t>
            </a:r>
            <a:r>
              <a:rPr sz="3000" spc="-15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65" dirty="0">
                <a:solidFill>
                  <a:srgbClr val="2D384F"/>
                </a:solidFill>
                <a:latin typeface="Arial Narrow"/>
                <a:cs typeface="Arial Narrow"/>
              </a:rPr>
              <a:t>središte</a:t>
            </a:r>
            <a:r>
              <a:rPr sz="3000" spc="-15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155" dirty="0">
                <a:solidFill>
                  <a:srgbClr val="2D384F"/>
                </a:solidFill>
                <a:latin typeface="Arial Narrow"/>
                <a:cs typeface="Arial Narrow"/>
              </a:rPr>
              <a:t>kulturnog</a:t>
            </a:r>
            <a:r>
              <a:rPr sz="3000" spc="-15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55" dirty="0">
                <a:solidFill>
                  <a:srgbClr val="2D384F"/>
                </a:solidFill>
                <a:latin typeface="Arial Narrow"/>
                <a:cs typeface="Arial Narrow"/>
              </a:rPr>
              <a:t>i </a:t>
            </a:r>
            <a:r>
              <a:rPr sz="3000" spc="130" dirty="0">
                <a:solidFill>
                  <a:srgbClr val="2D384F"/>
                </a:solidFill>
                <a:latin typeface="Arial Narrow"/>
                <a:cs typeface="Arial Narrow"/>
              </a:rPr>
              <a:t>političkog</a:t>
            </a:r>
            <a:r>
              <a:rPr sz="3000" spc="-14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000" spc="75" dirty="0">
                <a:solidFill>
                  <a:srgbClr val="2D384F"/>
                </a:solidFill>
                <a:latin typeface="Arial Narrow"/>
                <a:cs typeface="Arial Narrow"/>
              </a:rPr>
              <a:t>života.</a:t>
            </a:r>
            <a:endParaRPr sz="3000">
              <a:latin typeface="Arial Narrow"/>
              <a:cs typeface="Arial Narrow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pc="-630" dirty="0"/>
              <a:t>ZAKLJUČAK</a:t>
            </a: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476375" y="3741419"/>
            <a:ext cx="114300" cy="114300"/>
          </a:xfrm>
          <a:prstGeom prst="rect">
            <a:avLst/>
          </a:prstGeom>
        </p:spPr>
      </p:pic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476375" y="4941569"/>
            <a:ext cx="114300" cy="114300"/>
          </a:xfrm>
          <a:prstGeom prst="rect">
            <a:avLst/>
          </a:prstGeom>
        </p:spPr>
      </p:pic>
      <p:pic>
        <p:nvPicPr>
          <p:cNvPr id="5" name="object 5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476375" y="6141719"/>
            <a:ext cx="114300" cy="114300"/>
          </a:xfrm>
          <a:prstGeom prst="rect">
            <a:avLst/>
          </a:prstGeom>
        </p:spPr>
      </p:pic>
      <p:pic>
        <p:nvPicPr>
          <p:cNvPr id="6" name="object 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476375" y="7341869"/>
            <a:ext cx="114300" cy="114300"/>
          </a:xfrm>
          <a:prstGeom prst="rect">
            <a:avLst/>
          </a:prstGeom>
        </p:spPr>
      </p:pic>
      <p:sp>
        <p:nvSpPr>
          <p:cNvPr id="7" name="object 7"/>
          <p:cNvSpPr txBox="1"/>
          <p:nvPr/>
        </p:nvSpPr>
        <p:spPr>
          <a:xfrm>
            <a:off x="1016000" y="2176773"/>
            <a:ext cx="16528415" cy="7397750"/>
          </a:xfrm>
          <a:prstGeom prst="rect">
            <a:avLst/>
          </a:prstGeom>
        </p:spPr>
        <p:txBody>
          <a:bodyPr vert="horz" wrap="square" lIns="0" tIns="9461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745"/>
              </a:spcBef>
            </a:pPr>
            <a:r>
              <a:rPr sz="3400" spc="100" dirty="0">
                <a:solidFill>
                  <a:srgbClr val="2D384F"/>
                </a:solidFill>
                <a:latin typeface="Arial Narrow"/>
                <a:cs typeface="Arial Narrow"/>
              </a:rPr>
              <a:t>Analiza</a:t>
            </a:r>
            <a:r>
              <a:rPr sz="3400" spc="-19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400" i="1" spc="-40" dirty="0">
                <a:solidFill>
                  <a:srgbClr val="2D384F"/>
                </a:solidFill>
                <a:latin typeface="Arial Narrow"/>
                <a:cs typeface="Arial Narrow"/>
              </a:rPr>
              <a:t>Vjesnika</a:t>
            </a:r>
            <a:r>
              <a:rPr sz="3400" i="1" spc="-254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400" spc="-40" dirty="0">
                <a:solidFill>
                  <a:srgbClr val="2D384F"/>
                </a:solidFill>
                <a:latin typeface="Arial Narrow"/>
                <a:cs typeface="Arial Narrow"/>
              </a:rPr>
              <a:t>(1945.–1948.)</a:t>
            </a:r>
            <a:r>
              <a:rPr sz="3400" spc="-19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400" spc="105" dirty="0">
                <a:solidFill>
                  <a:srgbClr val="2D384F"/>
                </a:solidFill>
                <a:latin typeface="Arial Narrow"/>
                <a:cs typeface="Arial Narrow"/>
              </a:rPr>
              <a:t>pokazuje</a:t>
            </a:r>
            <a:r>
              <a:rPr sz="3400" spc="-19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400" spc="105" dirty="0">
                <a:solidFill>
                  <a:srgbClr val="2D384F"/>
                </a:solidFill>
                <a:latin typeface="Arial Narrow"/>
                <a:cs typeface="Arial Narrow"/>
              </a:rPr>
              <a:t>da</a:t>
            </a:r>
            <a:r>
              <a:rPr sz="3400" spc="-19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400" spc="135" dirty="0">
                <a:solidFill>
                  <a:srgbClr val="2D384F"/>
                </a:solidFill>
                <a:latin typeface="Arial Narrow"/>
                <a:cs typeface="Arial Narrow"/>
              </a:rPr>
              <a:t>list</a:t>
            </a:r>
            <a:r>
              <a:rPr sz="3400" spc="-19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400" spc="170" dirty="0">
                <a:solidFill>
                  <a:srgbClr val="2D384F"/>
                </a:solidFill>
                <a:latin typeface="Arial Narrow"/>
                <a:cs typeface="Arial Narrow"/>
              </a:rPr>
              <a:t>nije</a:t>
            </a:r>
            <a:r>
              <a:rPr sz="3400" spc="-19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400" spc="160" dirty="0">
                <a:solidFill>
                  <a:srgbClr val="2D384F"/>
                </a:solidFill>
                <a:latin typeface="Arial Narrow"/>
                <a:cs typeface="Arial Narrow"/>
              </a:rPr>
              <a:t>bio</a:t>
            </a:r>
            <a:r>
              <a:rPr sz="3400" spc="-19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400" spc="80" dirty="0">
                <a:solidFill>
                  <a:srgbClr val="2D384F"/>
                </a:solidFill>
                <a:latin typeface="Arial Narrow"/>
                <a:cs typeface="Arial Narrow"/>
              </a:rPr>
              <a:t>samo</a:t>
            </a:r>
            <a:r>
              <a:rPr sz="3400" spc="-19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400" spc="105" dirty="0">
                <a:solidFill>
                  <a:srgbClr val="2D384F"/>
                </a:solidFill>
                <a:latin typeface="Arial Narrow"/>
                <a:cs typeface="Arial Narrow"/>
              </a:rPr>
              <a:t>kroničar</a:t>
            </a:r>
            <a:r>
              <a:rPr sz="3400" spc="-19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400" spc="190" dirty="0">
                <a:solidFill>
                  <a:srgbClr val="2D384F"/>
                </a:solidFill>
                <a:latin typeface="Arial Narrow"/>
                <a:cs typeface="Arial Narrow"/>
              </a:rPr>
              <a:t>kulturnih</a:t>
            </a:r>
            <a:r>
              <a:rPr sz="3400" spc="-19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400" spc="95" dirty="0">
                <a:solidFill>
                  <a:srgbClr val="2D384F"/>
                </a:solidFill>
                <a:latin typeface="Arial Narrow"/>
                <a:cs typeface="Arial Narrow"/>
              </a:rPr>
              <a:t>zbivanja,</a:t>
            </a:r>
            <a:r>
              <a:rPr sz="3400" spc="-19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400" spc="-30" dirty="0">
                <a:solidFill>
                  <a:srgbClr val="2D384F"/>
                </a:solidFill>
                <a:latin typeface="Arial Narrow"/>
                <a:cs typeface="Arial Narrow"/>
              </a:rPr>
              <a:t>već</a:t>
            </a:r>
            <a:r>
              <a:rPr sz="3400" spc="-19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400" spc="140" dirty="0">
                <a:solidFill>
                  <a:srgbClr val="2D384F"/>
                </a:solidFill>
                <a:latin typeface="Arial Narrow"/>
                <a:cs typeface="Arial Narrow"/>
              </a:rPr>
              <a:t>ključni</a:t>
            </a:r>
            <a:endParaRPr sz="3400">
              <a:latin typeface="Arial Narrow"/>
              <a:cs typeface="Arial Narrow"/>
            </a:endParaRPr>
          </a:p>
          <a:p>
            <a:pPr marL="12700">
              <a:lnSpc>
                <a:spcPct val="100000"/>
              </a:lnSpc>
              <a:spcBef>
                <a:spcPts val="645"/>
              </a:spcBef>
            </a:pPr>
            <a:r>
              <a:rPr sz="3400" b="1" spc="70" dirty="0">
                <a:solidFill>
                  <a:srgbClr val="2D384F"/>
                </a:solidFill>
                <a:latin typeface="Arial Narrow"/>
                <a:cs typeface="Arial Narrow"/>
              </a:rPr>
              <a:t>promotor</a:t>
            </a:r>
            <a:r>
              <a:rPr sz="3400" b="1" spc="-21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400" b="1" dirty="0">
                <a:solidFill>
                  <a:srgbClr val="2D384F"/>
                </a:solidFill>
                <a:latin typeface="Arial Narrow"/>
                <a:cs typeface="Arial Narrow"/>
              </a:rPr>
              <a:t>ideološkog</a:t>
            </a:r>
            <a:r>
              <a:rPr sz="3400" b="1" spc="-21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400" b="1" spc="105" dirty="0">
                <a:solidFill>
                  <a:srgbClr val="2D384F"/>
                </a:solidFill>
                <a:latin typeface="Arial Narrow"/>
                <a:cs typeface="Arial Narrow"/>
              </a:rPr>
              <a:t>i</a:t>
            </a:r>
            <a:r>
              <a:rPr sz="3400" b="1" spc="-21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400" b="1" dirty="0">
                <a:solidFill>
                  <a:srgbClr val="2D384F"/>
                </a:solidFill>
                <a:latin typeface="Arial Narrow"/>
                <a:cs typeface="Arial Narrow"/>
              </a:rPr>
              <a:t>estetskog</a:t>
            </a:r>
            <a:r>
              <a:rPr sz="3400" b="1" spc="-21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400" b="1" spc="50" dirty="0">
                <a:solidFill>
                  <a:srgbClr val="2D384F"/>
                </a:solidFill>
                <a:latin typeface="Arial Narrow"/>
                <a:cs typeface="Arial Narrow"/>
              </a:rPr>
              <a:t>okvira</a:t>
            </a:r>
            <a:r>
              <a:rPr sz="3400" b="1" spc="-21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400" b="1" spc="-10" dirty="0">
                <a:solidFill>
                  <a:srgbClr val="2D384F"/>
                </a:solidFill>
                <a:latin typeface="Arial Narrow"/>
                <a:cs typeface="Arial Narrow"/>
              </a:rPr>
              <a:t>socijalističkog</a:t>
            </a:r>
            <a:r>
              <a:rPr sz="3400" b="1" spc="-21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400" b="1" spc="-10" dirty="0">
                <a:solidFill>
                  <a:srgbClr val="2D384F"/>
                </a:solidFill>
                <a:latin typeface="Arial Narrow"/>
                <a:cs typeface="Arial Narrow"/>
              </a:rPr>
              <a:t>društva</a:t>
            </a:r>
            <a:r>
              <a:rPr sz="3400" spc="-10" dirty="0">
                <a:solidFill>
                  <a:srgbClr val="2D384F"/>
                </a:solidFill>
                <a:latin typeface="Arial Narrow"/>
                <a:cs typeface="Arial Narrow"/>
              </a:rPr>
              <a:t>.</a:t>
            </a:r>
            <a:endParaRPr sz="3400">
              <a:latin typeface="Arial Narrow"/>
              <a:cs typeface="Arial Narrow"/>
            </a:endParaRPr>
          </a:p>
          <a:p>
            <a:pPr marL="746125" marR="5080">
              <a:lnSpc>
                <a:spcPct val="115799"/>
              </a:lnSpc>
            </a:pPr>
            <a:r>
              <a:rPr sz="3400" b="1" dirty="0">
                <a:solidFill>
                  <a:srgbClr val="2D384F"/>
                </a:solidFill>
                <a:latin typeface="Arial Narrow"/>
                <a:cs typeface="Arial Narrow"/>
              </a:rPr>
              <a:t>Sustavnim</a:t>
            </a:r>
            <a:r>
              <a:rPr sz="3400" b="1" spc="-229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400" b="1" spc="70" dirty="0">
                <a:solidFill>
                  <a:srgbClr val="2D384F"/>
                </a:solidFill>
                <a:latin typeface="Arial Narrow"/>
                <a:cs typeface="Arial Narrow"/>
              </a:rPr>
              <a:t>izvještajima,</a:t>
            </a:r>
            <a:r>
              <a:rPr sz="3400" b="1" spc="-22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400" b="1" spc="125" dirty="0">
                <a:solidFill>
                  <a:srgbClr val="2D384F"/>
                </a:solidFill>
                <a:latin typeface="Arial Narrow"/>
                <a:cs typeface="Arial Narrow"/>
              </a:rPr>
              <a:t>kritikama</a:t>
            </a:r>
            <a:r>
              <a:rPr sz="3400" b="1" spc="-22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400" b="1" spc="105" dirty="0">
                <a:solidFill>
                  <a:srgbClr val="2D384F"/>
                </a:solidFill>
                <a:latin typeface="Arial Narrow"/>
                <a:cs typeface="Arial Narrow"/>
              </a:rPr>
              <a:t>i</a:t>
            </a:r>
            <a:r>
              <a:rPr sz="3400" b="1" spc="-22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400" b="1" spc="105" dirty="0">
                <a:solidFill>
                  <a:srgbClr val="2D384F"/>
                </a:solidFill>
                <a:latin typeface="Arial Narrow"/>
                <a:cs typeface="Arial Narrow"/>
              </a:rPr>
              <a:t>intervjuima</a:t>
            </a:r>
            <a:r>
              <a:rPr sz="3400" b="1" spc="-17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400" spc="114" dirty="0">
                <a:solidFill>
                  <a:srgbClr val="2D384F"/>
                </a:solidFill>
                <a:latin typeface="Arial Narrow"/>
                <a:cs typeface="Arial Narrow"/>
              </a:rPr>
              <a:t>oblikovao</a:t>
            </a:r>
            <a:r>
              <a:rPr sz="3400" spc="-17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400" spc="145" dirty="0">
                <a:solidFill>
                  <a:srgbClr val="2D384F"/>
                </a:solidFill>
                <a:latin typeface="Arial Narrow"/>
                <a:cs typeface="Arial Narrow"/>
              </a:rPr>
              <a:t>je</a:t>
            </a:r>
            <a:r>
              <a:rPr sz="3400" spc="-17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400" spc="95" dirty="0">
                <a:solidFill>
                  <a:srgbClr val="2D384F"/>
                </a:solidFill>
                <a:latin typeface="Arial Narrow"/>
                <a:cs typeface="Arial Narrow"/>
              </a:rPr>
              <a:t>percepciju</a:t>
            </a:r>
            <a:r>
              <a:rPr sz="3400" spc="-17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400" spc="165" dirty="0">
                <a:solidFill>
                  <a:srgbClr val="2D384F"/>
                </a:solidFill>
                <a:latin typeface="Arial Narrow"/>
                <a:cs typeface="Arial Narrow"/>
              </a:rPr>
              <a:t>kulture</a:t>
            </a:r>
            <a:r>
              <a:rPr sz="3400" spc="-17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400" spc="190" dirty="0">
                <a:solidFill>
                  <a:srgbClr val="2D384F"/>
                </a:solidFill>
                <a:latin typeface="Arial Narrow"/>
                <a:cs typeface="Arial Narrow"/>
              </a:rPr>
              <a:t>i</a:t>
            </a:r>
            <a:r>
              <a:rPr sz="3400" spc="-17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400" spc="155" dirty="0">
                <a:solidFill>
                  <a:srgbClr val="2D384F"/>
                </a:solidFill>
                <a:latin typeface="Arial Narrow"/>
                <a:cs typeface="Arial Narrow"/>
              </a:rPr>
              <a:t>politički</a:t>
            </a:r>
            <a:r>
              <a:rPr sz="3400" spc="-17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400" spc="-20" dirty="0">
                <a:solidFill>
                  <a:srgbClr val="2D384F"/>
                </a:solidFill>
                <a:latin typeface="Arial Narrow"/>
                <a:cs typeface="Arial Narrow"/>
              </a:rPr>
              <a:t>stav </a:t>
            </a:r>
            <a:r>
              <a:rPr sz="3400" spc="110" dirty="0">
                <a:solidFill>
                  <a:srgbClr val="2D384F"/>
                </a:solidFill>
                <a:latin typeface="Arial Narrow"/>
                <a:cs typeface="Arial Narrow"/>
              </a:rPr>
              <a:t>čitatelja.</a:t>
            </a:r>
            <a:endParaRPr sz="3400">
              <a:latin typeface="Arial Narrow"/>
              <a:cs typeface="Arial Narrow"/>
            </a:endParaRPr>
          </a:p>
          <a:p>
            <a:pPr marL="746125" marR="440055">
              <a:lnSpc>
                <a:spcPct val="115799"/>
              </a:lnSpc>
            </a:pPr>
            <a:r>
              <a:rPr sz="3400" b="1" dirty="0">
                <a:solidFill>
                  <a:srgbClr val="2D384F"/>
                </a:solidFill>
                <a:latin typeface="Arial Narrow"/>
                <a:cs typeface="Arial Narrow"/>
              </a:rPr>
              <a:t>Sovjetska</a:t>
            </a:r>
            <a:r>
              <a:rPr sz="3400" b="1" spc="-22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400" b="1" spc="105" dirty="0">
                <a:solidFill>
                  <a:srgbClr val="2D384F"/>
                </a:solidFill>
                <a:latin typeface="Arial Narrow"/>
                <a:cs typeface="Arial Narrow"/>
              </a:rPr>
              <a:t>kultura</a:t>
            </a:r>
            <a:r>
              <a:rPr sz="3400" b="1" spc="-22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400" b="1" spc="120" dirty="0">
                <a:solidFill>
                  <a:srgbClr val="2D384F"/>
                </a:solidFill>
                <a:latin typeface="Arial Narrow"/>
                <a:cs typeface="Arial Narrow"/>
              </a:rPr>
              <a:t>imala</a:t>
            </a:r>
            <a:r>
              <a:rPr sz="3400" b="1" spc="-22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400" b="1" spc="120" dirty="0">
                <a:solidFill>
                  <a:srgbClr val="2D384F"/>
                </a:solidFill>
                <a:latin typeface="Arial Narrow"/>
                <a:cs typeface="Arial Narrow"/>
              </a:rPr>
              <a:t>je</a:t>
            </a:r>
            <a:r>
              <a:rPr sz="3400" b="1" spc="-22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400" b="1" spc="95" dirty="0">
                <a:solidFill>
                  <a:srgbClr val="2D384F"/>
                </a:solidFill>
                <a:latin typeface="Arial Narrow"/>
                <a:cs typeface="Arial Narrow"/>
              </a:rPr>
              <a:t>dominantnu</a:t>
            </a:r>
            <a:r>
              <a:rPr sz="3400" b="1" spc="-22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400" b="1" dirty="0">
                <a:solidFill>
                  <a:srgbClr val="2D384F"/>
                </a:solidFill>
                <a:latin typeface="Arial Narrow"/>
                <a:cs typeface="Arial Narrow"/>
              </a:rPr>
              <a:t>poziciju</a:t>
            </a:r>
            <a:r>
              <a:rPr sz="3400" dirty="0">
                <a:solidFill>
                  <a:srgbClr val="2D384F"/>
                </a:solidFill>
                <a:latin typeface="Arial Narrow"/>
                <a:cs typeface="Arial Narrow"/>
              </a:rPr>
              <a:t>,</a:t>
            </a:r>
            <a:r>
              <a:rPr sz="3400" spc="-17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400" spc="145" dirty="0">
                <a:solidFill>
                  <a:srgbClr val="2D384F"/>
                </a:solidFill>
                <a:latin typeface="Arial Narrow"/>
                <a:cs typeface="Arial Narrow"/>
              </a:rPr>
              <a:t>dok</a:t>
            </a:r>
            <a:r>
              <a:rPr sz="3400" spc="-17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400" dirty="0">
                <a:solidFill>
                  <a:srgbClr val="2D384F"/>
                </a:solidFill>
                <a:latin typeface="Arial Narrow"/>
                <a:cs typeface="Arial Narrow"/>
              </a:rPr>
              <a:t>su</a:t>
            </a:r>
            <a:r>
              <a:rPr sz="3400" spc="-16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400" spc="125" dirty="0">
                <a:solidFill>
                  <a:srgbClr val="2D384F"/>
                </a:solidFill>
                <a:latin typeface="Arial Narrow"/>
                <a:cs typeface="Arial Narrow"/>
              </a:rPr>
              <a:t>domaći</a:t>
            </a:r>
            <a:r>
              <a:rPr sz="3400" spc="-17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400" spc="85" dirty="0">
                <a:solidFill>
                  <a:srgbClr val="2D384F"/>
                </a:solidFill>
                <a:latin typeface="Arial Narrow"/>
                <a:cs typeface="Arial Narrow"/>
              </a:rPr>
              <a:t>sadržaji</a:t>
            </a:r>
            <a:r>
              <a:rPr sz="3400" spc="-17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400" spc="114" dirty="0">
                <a:solidFill>
                  <a:srgbClr val="2D384F"/>
                </a:solidFill>
                <a:latin typeface="Arial Narrow"/>
                <a:cs typeface="Arial Narrow"/>
              </a:rPr>
              <a:t>stavljeni</a:t>
            </a:r>
            <a:r>
              <a:rPr sz="3400" spc="-17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400" spc="170" dirty="0">
                <a:solidFill>
                  <a:srgbClr val="2D384F"/>
                </a:solidFill>
                <a:latin typeface="Arial Narrow"/>
                <a:cs typeface="Arial Narrow"/>
              </a:rPr>
              <a:t>u</a:t>
            </a:r>
            <a:r>
              <a:rPr sz="3400" spc="-17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400" spc="150" dirty="0">
                <a:solidFill>
                  <a:srgbClr val="2D384F"/>
                </a:solidFill>
                <a:latin typeface="Arial Narrow"/>
                <a:cs typeface="Arial Narrow"/>
              </a:rPr>
              <a:t>funkciju </a:t>
            </a:r>
            <a:r>
              <a:rPr sz="3400" spc="135" dirty="0">
                <a:solidFill>
                  <a:srgbClr val="2D384F"/>
                </a:solidFill>
                <a:latin typeface="Arial Narrow"/>
                <a:cs typeface="Arial Narrow"/>
              </a:rPr>
              <a:t>afirmacije</a:t>
            </a:r>
            <a:r>
              <a:rPr sz="3400" spc="-20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400" spc="100" dirty="0">
                <a:solidFill>
                  <a:srgbClr val="2D384F"/>
                </a:solidFill>
                <a:latin typeface="Arial Narrow"/>
                <a:cs typeface="Arial Narrow"/>
              </a:rPr>
              <a:t>socijalističkih</a:t>
            </a:r>
            <a:r>
              <a:rPr sz="3400" spc="-20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400" spc="114" dirty="0">
                <a:solidFill>
                  <a:srgbClr val="2D384F"/>
                </a:solidFill>
                <a:latin typeface="Arial Narrow"/>
                <a:cs typeface="Arial Narrow"/>
              </a:rPr>
              <a:t>vrijednosti.</a:t>
            </a:r>
            <a:endParaRPr sz="3400">
              <a:latin typeface="Arial Narrow"/>
              <a:cs typeface="Arial Narrow"/>
            </a:endParaRPr>
          </a:p>
          <a:p>
            <a:pPr marL="746125" marR="300355">
              <a:lnSpc>
                <a:spcPct val="115799"/>
              </a:lnSpc>
            </a:pPr>
            <a:r>
              <a:rPr sz="3400" b="1" spc="80" dirty="0">
                <a:solidFill>
                  <a:srgbClr val="2D384F"/>
                </a:solidFill>
                <a:latin typeface="Arial Narrow"/>
                <a:cs typeface="Arial Narrow"/>
              </a:rPr>
              <a:t>Kultura</a:t>
            </a:r>
            <a:r>
              <a:rPr sz="3400" b="1" spc="-21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400" spc="145" dirty="0">
                <a:solidFill>
                  <a:srgbClr val="2D384F"/>
                </a:solidFill>
                <a:latin typeface="Arial Narrow"/>
                <a:cs typeface="Arial Narrow"/>
              </a:rPr>
              <a:t>je</a:t>
            </a:r>
            <a:r>
              <a:rPr sz="3400" spc="-15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400" spc="100" dirty="0">
                <a:solidFill>
                  <a:srgbClr val="2D384F"/>
                </a:solidFill>
                <a:latin typeface="Arial Narrow"/>
                <a:cs typeface="Arial Narrow"/>
              </a:rPr>
              <a:t>prikazivana</a:t>
            </a:r>
            <a:r>
              <a:rPr sz="3400" spc="-14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400" spc="80" dirty="0">
                <a:solidFill>
                  <a:srgbClr val="2D384F"/>
                </a:solidFill>
                <a:latin typeface="Arial Narrow"/>
                <a:cs typeface="Arial Narrow"/>
              </a:rPr>
              <a:t>kao</a:t>
            </a:r>
            <a:r>
              <a:rPr sz="3400" spc="-15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400" b="1" dirty="0">
                <a:solidFill>
                  <a:srgbClr val="2D384F"/>
                </a:solidFill>
                <a:latin typeface="Arial Narrow"/>
                <a:cs typeface="Arial Narrow"/>
              </a:rPr>
              <a:t>oruđe</a:t>
            </a:r>
            <a:r>
              <a:rPr sz="3400" b="1" spc="-204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400" b="1" dirty="0">
                <a:solidFill>
                  <a:srgbClr val="2D384F"/>
                </a:solidFill>
                <a:latin typeface="Arial Narrow"/>
                <a:cs typeface="Arial Narrow"/>
              </a:rPr>
              <a:t>društvene</a:t>
            </a:r>
            <a:r>
              <a:rPr sz="3400" b="1" spc="-21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400" b="1" spc="60" dirty="0">
                <a:solidFill>
                  <a:srgbClr val="2D384F"/>
                </a:solidFill>
                <a:latin typeface="Arial Narrow"/>
                <a:cs typeface="Arial Narrow"/>
              </a:rPr>
              <a:t>transformacije</a:t>
            </a:r>
            <a:r>
              <a:rPr sz="3400" b="1" spc="-14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400" spc="60" dirty="0">
                <a:solidFill>
                  <a:srgbClr val="2D384F"/>
                </a:solidFill>
                <a:latin typeface="Arial Narrow"/>
                <a:cs typeface="Arial Narrow"/>
              </a:rPr>
              <a:t>–</a:t>
            </a:r>
            <a:r>
              <a:rPr sz="3400" spc="-15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400" spc="100" dirty="0">
                <a:solidFill>
                  <a:srgbClr val="2D384F"/>
                </a:solidFill>
                <a:latin typeface="Arial Narrow"/>
                <a:cs typeface="Arial Narrow"/>
              </a:rPr>
              <a:t>kroz</a:t>
            </a:r>
            <a:r>
              <a:rPr sz="3400" spc="-15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400" spc="90" dirty="0">
                <a:solidFill>
                  <a:srgbClr val="2D384F"/>
                </a:solidFill>
                <a:latin typeface="Arial Narrow"/>
                <a:cs typeface="Arial Narrow"/>
              </a:rPr>
              <a:t>masovno</a:t>
            </a:r>
            <a:r>
              <a:rPr sz="3400" spc="-15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400" spc="100" dirty="0">
                <a:solidFill>
                  <a:srgbClr val="2D384F"/>
                </a:solidFill>
                <a:latin typeface="Arial Narrow"/>
                <a:cs typeface="Arial Narrow"/>
              </a:rPr>
              <a:t>opismenjavanje, </a:t>
            </a:r>
            <a:r>
              <a:rPr sz="3400" spc="145" dirty="0">
                <a:solidFill>
                  <a:srgbClr val="2D384F"/>
                </a:solidFill>
                <a:latin typeface="Arial Narrow"/>
                <a:cs typeface="Arial Narrow"/>
              </a:rPr>
              <a:t>mobilizaciju</a:t>
            </a:r>
            <a:r>
              <a:rPr sz="3400" spc="-19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400" spc="190" dirty="0">
                <a:solidFill>
                  <a:srgbClr val="2D384F"/>
                </a:solidFill>
                <a:latin typeface="Arial Narrow"/>
                <a:cs typeface="Arial Narrow"/>
              </a:rPr>
              <a:t>kulturnih</a:t>
            </a:r>
            <a:r>
              <a:rPr sz="3400" spc="-18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400" spc="130" dirty="0">
                <a:solidFill>
                  <a:srgbClr val="2D384F"/>
                </a:solidFill>
                <a:latin typeface="Arial Narrow"/>
                <a:cs typeface="Arial Narrow"/>
              </a:rPr>
              <a:t>radnika</a:t>
            </a:r>
            <a:r>
              <a:rPr sz="3400" spc="-18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400" spc="190" dirty="0">
                <a:solidFill>
                  <a:srgbClr val="2D384F"/>
                </a:solidFill>
                <a:latin typeface="Arial Narrow"/>
                <a:cs typeface="Arial Narrow"/>
              </a:rPr>
              <a:t>i</a:t>
            </a:r>
            <a:r>
              <a:rPr sz="3400" spc="-18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400" spc="100" dirty="0">
                <a:solidFill>
                  <a:srgbClr val="2D384F"/>
                </a:solidFill>
                <a:latin typeface="Arial Narrow"/>
                <a:cs typeface="Arial Narrow"/>
              </a:rPr>
              <a:t>isticanje</a:t>
            </a:r>
            <a:r>
              <a:rPr sz="3400" spc="-18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400" spc="90" dirty="0">
                <a:solidFill>
                  <a:srgbClr val="2D384F"/>
                </a:solidFill>
                <a:latin typeface="Arial Narrow"/>
                <a:cs typeface="Arial Narrow"/>
              </a:rPr>
              <a:t>sovjetskih</a:t>
            </a:r>
            <a:r>
              <a:rPr sz="3400" spc="-18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400" spc="60" dirty="0">
                <a:solidFill>
                  <a:srgbClr val="2D384F"/>
                </a:solidFill>
                <a:latin typeface="Arial Narrow"/>
                <a:cs typeface="Arial Narrow"/>
              </a:rPr>
              <a:t>uzora.</a:t>
            </a:r>
            <a:endParaRPr sz="3400">
              <a:latin typeface="Arial Narrow"/>
              <a:cs typeface="Arial Narrow"/>
            </a:endParaRPr>
          </a:p>
          <a:p>
            <a:pPr marL="746125" marR="254000">
              <a:lnSpc>
                <a:spcPct val="115799"/>
              </a:lnSpc>
            </a:pPr>
            <a:r>
              <a:rPr sz="3400" spc="95" dirty="0">
                <a:solidFill>
                  <a:srgbClr val="2D384F"/>
                </a:solidFill>
                <a:latin typeface="Arial Narrow"/>
                <a:cs typeface="Arial Narrow"/>
              </a:rPr>
              <a:t>Vjesnik</a:t>
            </a:r>
            <a:r>
              <a:rPr sz="3400" spc="-20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400" spc="145" dirty="0">
                <a:solidFill>
                  <a:srgbClr val="2D384F"/>
                </a:solidFill>
                <a:latin typeface="Arial Narrow"/>
                <a:cs typeface="Arial Narrow"/>
              </a:rPr>
              <a:t>je</a:t>
            </a:r>
            <a:r>
              <a:rPr sz="3400" spc="-19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400" spc="85" dirty="0">
                <a:solidFill>
                  <a:srgbClr val="2D384F"/>
                </a:solidFill>
                <a:latin typeface="Arial Narrow"/>
                <a:cs typeface="Arial Narrow"/>
              </a:rPr>
              <a:t>postao</a:t>
            </a:r>
            <a:r>
              <a:rPr sz="3400" spc="-20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400" spc="170" dirty="0">
                <a:solidFill>
                  <a:srgbClr val="2D384F"/>
                </a:solidFill>
                <a:latin typeface="Arial Narrow"/>
                <a:cs typeface="Arial Narrow"/>
              </a:rPr>
              <a:t>instrument</a:t>
            </a:r>
            <a:r>
              <a:rPr sz="3400" spc="-19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400" spc="-170" dirty="0">
                <a:solidFill>
                  <a:srgbClr val="2D384F"/>
                </a:solidFill>
                <a:latin typeface="Arial Narrow"/>
                <a:cs typeface="Arial Narrow"/>
              </a:rPr>
              <a:t>KPJ</a:t>
            </a:r>
            <a:r>
              <a:rPr sz="3400" spc="-20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400" dirty="0">
                <a:solidFill>
                  <a:srgbClr val="2D384F"/>
                </a:solidFill>
                <a:latin typeface="Arial Narrow"/>
                <a:cs typeface="Arial Narrow"/>
              </a:rPr>
              <a:t>za</a:t>
            </a:r>
            <a:r>
              <a:rPr sz="3400" spc="-19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400" spc="170" dirty="0">
                <a:solidFill>
                  <a:srgbClr val="2D384F"/>
                </a:solidFill>
                <a:latin typeface="Arial Narrow"/>
                <a:cs typeface="Arial Narrow"/>
              </a:rPr>
              <a:t>kontrolu</a:t>
            </a:r>
            <a:r>
              <a:rPr sz="3400" spc="-20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400" spc="165" dirty="0">
                <a:solidFill>
                  <a:srgbClr val="2D384F"/>
                </a:solidFill>
                <a:latin typeface="Arial Narrow"/>
                <a:cs typeface="Arial Narrow"/>
              </a:rPr>
              <a:t>kulturne</a:t>
            </a:r>
            <a:r>
              <a:rPr sz="3400" spc="-19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400" spc="165" dirty="0">
                <a:solidFill>
                  <a:srgbClr val="2D384F"/>
                </a:solidFill>
                <a:latin typeface="Arial Narrow"/>
                <a:cs typeface="Arial Narrow"/>
              </a:rPr>
              <a:t>politike</a:t>
            </a:r>
            <a:r>
              <a:rPr sz="3400" spc="-20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400" spc="190" dirty="0">
                <a:solidFill>
                  <a:srgbClr val="2D384F"/>
                </a:solidFill>
                <a:latin typeface="Arial Narrow"/>
                <a:cs typeface="Arial Narrow"/>
              </a:rPr>
              <a:t>i</a:t>
            </a:r>
            <a:r>
              <a:rPr sz="3400" spc="-19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400" spc="114" dirty="0">
                <a:solidFill>
                  <a:srgbClr val="2D384F"/>
                </a:solidFill>
                <a:latin typeface="Arial Narrow"/>
                <a:cs typeface="Arial Narrow"/>
              </a:rPr>
              <a:t>javnog</a:t>
            </a:r>
            <a:r>
              <a:rPr sz="3400" spc="-20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400" spc="60" dirty="0">
                <a:solidFill>
                  <a:srgbClr val="2D384F"/>
                </a:solidFill>
                <a:latin typeface="Arial Narrow"/>
                <a:cs typeface="Arial Narrow"/>
              </a:rPr>
              <a:t>diskursa,</a:t>
            </a:r>
            <a:r>
              <a:rPr sz="3400" spc="-19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400" b="1" spc="80" dirty="0">
                <a:solidFill>
                  <a:srgbClr val="2D384F"/>
                </a:solidFill>
                <a:latin typeface="Arial Narrow"/>
                <a:cs typeface="Arial Narrow"/>
              </a:rPr>
              <a:t>definirao</a:t>
            </a:r>
            <a:r>
              <a:rPr sz="3400" b="1" spc="-25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400" b="1" spc="-25" dirty="0">
                <a:solidFill>
                  <a:srgbClr val="2D384F"/>
                </a:solidFill>
                <a:latin typeface="Arial Narrow"/>
                <a:cs typeface="Arial Narrow"/>
              </a:rPr>
              <a:t>što </a:t>
            </a:r>
            <a:r>
              <a:rPr sz="3400" b="1" spc="120" dirty="0">
                <a:solidFill>
                  <a:srgbClr val="2D384F"/>
                </a:solidFill>
                <a:latin typeface="Arial Narrow"/>
                <a:cs typeface="Arial Narrow"/>
              </a:rPr>
              <a:t>je</a:t>
            </a:r>
            <a:r>
              <a:rPr sz="3400" b="1" spc="-22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400" b="1" dirty="0">
                <a:solidFill>
                  <a:srgbClr val="2D384F"/>
                </a:solidFill>
                <a:latin typeface="Arial Narrow"/>
                <a:cs typeface="Arial Narrow"/>
              </a:rPr>
              <a:t>dopušteno</a:t>
            </a:r>
            <a:r>
              <a:rPr sz="3400" b="1" spc="-21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400" b="1" spc="105" dirty="0">
                <a:solidFill>
                  <a:srgbClr val="2D384F"/>
                </a:solidFill>
                <a:latin typeface="Arial Narrow"/>
                <a:cs typeface="Arial Narrow"/>
              </a:rPr>
              <a:t>i</a:t>
            </a:r>
            <a:r>
              <a:rPr sz="3400" b="1" spc="-22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400" b="1" spc="50" dirty="0">
                <a:solidFill>
                  <a:srgbClr val="2D384F"/>
                </a:solidFill>
                <a:latin typeface="Arial Narrow"/>
                <a:cs typeface="Arial Narrow"/>
              </a:rPr>
              <a:t>poželjno</a:t>
            </a:r>
            <a:r>
              <a:rPr sz="3400" b="1" spc="-21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400" b="1" spc="65" dirty="0">
                <a:solidFill>
                  <a:srgbClr val="2D384F"/>
                </a:solidFill>
                <a:latin typeface="Arial Narrow"/>
                <a:cs typeface="Arial Narrow"/>
              </a:rPr>
              <a:t>u</a:t>
            </a:r>
            <a:r>
              <a:rPr sz="3400" b="1" spc="-21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400" b="1" spc="70" dirty="0">
                <a:solidFill>
                  <a:srgbClr val="2D384F"/>
                </a:solidFill>
                <a:latin typeface="Arial Narrow"/>
                <a:cs typeface="Arial Narrow"/>
              </a:rPr>
              <a:t>umjetnosti</a:t>
            </a:r>
            <a:r>
              <a:rPr sz="3400" spc="70" dirty="0">
                <a:solidFill>
                  <a:srgbClr val="2D384F"/>
                </a:solidFill>
                <a:latin typeface="Arial Narrow"/>
                <a:cs typeface="Arial Narrow"/>
              </a:rPr>
              <a:t>.</a:t>
            </a:r>
            <a:endParaRPr sz="3400">
              <a:latin typeface="Arial Narrow"/>
              <a:cs typeface="Arial Narrow"/>
            </a:endParaRPr>
          </a:p>
          <a:p>
            <a:pPr marL="12700" marR="241935">
              <a:lnSpc>
                <a:spcPct val="115799"/>
              </a:lnSpc>
              <a:spcBef>
                <a:spcPts val="1350"/>
              </a:spcBef>
            </a:pPr>
            <a:r>
              <a:rPr sz="3400" i="1" spc="-40" dirty="0">
                <a:solidFill>
                  <a:srgbClr val="2D384F"/>
                </a:solidFill>
                <a:latin typeface="Arial Narrow"/>
                <a:cs typeface="Arial Narrow"/>
              </a:rPr>
              <a:t>Vjesnik</a:t>
            </a:r>
            <a:r>
              <a:rPr sz="3400" i="1" spc="-254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400" spc="145" dirty="0">
                <a:solidFill>
                  <a:srgbClr val="2D384F"/>
                </a:solidFill>
                <a:latin typeface="Arial Narrow"/>
                <a:cs typeface="Arial Narrow"/>
              </a:rPr>
              <a:t>je</a:t>
            </a:r>
            <a:r>
              <a:rPr sz="3400" spc="-19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400" spc="160" dirty="0">
                <a:solidFill>
                  <a:srgbClr val="2D384F"/>
                </a:solidFill>
                <a:latin typeface="Arial Narrow"/>
                <a:cs typeface="Arial Narrow"/>
              </a:rPr>
              <a:t>bio</a:t>
            </a:r>
            <a:r>
              <a:rPr sz="3400" spc="-19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400" dirty="0">
                <a:solidFill>
                  <a:srgbClr val="2D384F"/>
                </a:solidFill>
                <a:latin typeface="Arial Narrow"/>
                <a:cs typeface="Arial Narrow"/>
              </a:rPr>
              <a:t>više</a:t>
            </a:r>
            <a:r>
              <a:rPr sz="3400" spc="-19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400" spc="150" dirty="0">
                <a:solidFill>
                  <a:srgbClr val="2D384F"/>
                </a:solidFill>
                <a:latin typeface="Arial Narrow"/>
                <a:cs typeface="Arial Narrow"/>
              </a:rPr>
              <a:t>od</a:t>
            </a:r>
            <a:r>
              <a:rPr sz="3400" spc="-19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400" spc="120" dirty="0">
                <a:solidFill>
                  <a:srgbClr val="2D384F"/>
                </a:solidFill>
                <a:latin typeface="Arial Narrow"/>
                <a:cs typeface="Arial Narrow"/>
              </a:rPr>
              <a:t>novina</a:t>
            </a:r>
            <a:r>
              <a:rPr sz="3400" spc="-19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400" spc="60" dirty="0">
                <a:solidFill>
                  <a:srgbClr val="2D384F"/>
                </a:solidFill>
                <a:latin typeface="Arial Narrow"/>
                <a:cs typeface="Arial Narrow"/>
              </a:rPr>
              <a:t>–</a:t>
            </a:r>
            <a:r>
              <a:rPr sz="3400" spc="-19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400" spc="135" dirty="0">
                <a:solidFill>
                  <a:srgbClr val="2D384F"/>
                </a:solidFill>
                <a:latin typeface="Arial Narrow"/>
                <a:cs typeface="Arial Narrow"/>
              </a:rPr>
              <a:t>propagandni</a:t>
            </a:r>
            <a:r>
              <a:rPr sz="3400" spc="-18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400" spc="130" dirty="0">
                <a:solidFill>
                  <a:srgbClr val="2D384F"/>
                </a:solidFill>
                <a:latin typeface="Arial Narrow"/>
                <a:cs typeface="Arial Narrow"/>
              </a:rPr>
              <a:t>alat</a:t>
            </a:r>
            <a:r>
              <a:rPr sz="3400" spc="-19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400" spc="190" dirty="0">
                <a:solidFill>
                  <a:srgbClr val="2D384F"/>
                </a:solidFill>
                <a:latin typeface="Arial Narrow"/>
                <a:cs typeface="Arial Narrow"/>
              </a:rPr>
              <a:t>i</a:t>
            </a:r>
            <a:r>
              <a:rPr sz="3400" spc="-19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400" spc="80" dirty="0">
                <a:solidFill>
                  <a:srgbClr val="2D384F"/>
                </a:solidFill>
                <a:latin typeface="Arial Narrow"/>
                <a:cs typeface="Arial Narrow"/>
              </a:rPr>
              <a:t>tvorac</a:t>
            </a:r>
            <a:r>
              <a:rPr sz="3400" spc="-19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400" spc="165" dirty="0">
                <a:solidFill>
                  <a:srgbClr val="2D384F"/>
                </a:solidFill>
                <a:latin typeface="Arial Narrow"/>
                <a:cs typeface="Arial Narrow"/>
              </a:rPr>
              <a:t>kulturne</a:t>
            </a:r>
            <a:r>
              <a:rPr sz="3400" spc="-19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400" spc="130" dirty="0">
                <a:solidFill>
                  <a:srgbClr val="2D384F"/>
                </a:solidFill>
                <a:latin typeface="Arial Narrow"/>
                <a:cs typeface="Arial Narrow"/>
              </a:rPr>
              <a:t>paradigme</a:t>
            </a:r>
            <a:r>
              <a:rPr sz="3400" spc="-19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400" spc="120" dirty="0">
                <a:solidFill>
                  <a:srgbClr val="2D384F"/>
                </a:solidFill>
                <a:latin typeface="Arial Narrow"/>
                <a:cs typeface="Arial Narrow"/>
              </a:rPr>
              <a:t>poslijeratne</a:t>
            </a:r>
            <a:r>
              <a:rPr sz="3400" spc="-19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400" spc="75" dirty="0">
                <a:solidFill>
                  <a:srgbClr val="2D384F"/>
                </a:solidFill>
                <a:latin typeface="Arial Narrow"/>
                <a:cs typeface="Arial Narrow"/>
              </a:rPr>
              <a:t>Hrvatske, </a:t>
            </a:r>
            <a:r>
              <a:rPr sz="3400" spc="100" dirty="0">
                <a:solidFill>
                  <a:srgbClr val="2D384F"/>
                </a:solidFill>
                <a:latin typeface="Arial Narrow"/>
                <a:cs typeface="Arial Narrow"/>
              </a:rPr>
              <a:t>kroz</a:t>
            </a:r>
            <a:r>
              <a:rPr sz="3400" spc="-204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400" spc="175" dirty="0">
                <a:solidFill>
                  <a:srgbClr val="2D384F"/>
                </a:solidFill>
                <a:latin typeface="Arial Narrow"/>
                <a:cs typeface="Arial Narrow"/>
              </a:rPr>
              <a:t>koji</a:t>
            </a:r>
            <a:r>
              <a:rPr sz="3400" spc="-204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400" spc="145" dirty="0">
                <a:solidFill>
                  <a:srgbClr val="2D384F"/>
                </a:solidFill>
                <a:latin typeface="Arial Narrow"/>
                <a:cs typeface="Arial Narrow"/>
              </a:rPr>
              <a:t>je</a:t>
            </a:r>
            <a:r>
              <a:rPr sz="3400" spc="-204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400" spc="85" dirty="0">
                <a:solidFill>
                  <a:srgbClr val="2D384F"/>
                </a:solidFill>
                <a:latin typeface="Arial Narrow"/>
                <a:cs typeface="Arial Narrow"/>
              </a:rPr>
              <a:t>sovjetizacija</a:t>
            </a:r>
            <a:r>
              <a:rPr sz="3400" spc="-20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400" spc="165" dirty="0">
                <a:solidFill>
                  <a:srgbClr val="2D384F"/>
                </a:solidFill>
                <a:latin typeface="Arial Narrow"/>
                <a:cs typeface="Arial Narrow"/>
              </a:rPr>
              <a:t>kulture</a:t>
            </a:r>
            <a:r>
              <a:rPr sz="3400" spc="-204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400" spc="90" dirty="0">
                <a:solidFill>
                  <a:srgbClr val="2D384F"/>
                </a:solidFill>
                <a:latin typeface="Arial Narrow"/>
                <a:cs typeface="Arial Narrow"/>
              </a:rPr>
              <a:t>postala</a:t>
            </a:r>
            <a:r>
              <a:rPr sz="3400" spc="-204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400" spc="165" dirty="0">
                <a:solidFill>
                  <a:srgbClr val="2D384F"/>
                </a:solidFill>
                <a:latin typeface="Arial Narrow"/>
                <a:cs typeface="Arial Narrow"/>
              </a:rPr>
              <a:t>dio</a:t>
            </a:r>
            <a:r>
              <a:rPr sz="3400" spc="-20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400" spc="35" dirty="0">
                <a:solidFill>
                  <a:srgbClr val="2D384F"/>
                </a:solidFill>
                <a:latin typeface="Arial Narrow"/>
                <a:cs typeface="Arial Narrow"/>
              </a:rPr>
              <a:t>svakodnevice.</a:t>
            </a:r>
            <a:endParaRPr sz="3400">
              <a:latin typeface="Arial Narrow"/>
              <a:cs typeface="Arial Narrow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pc="-465" dirty="0"/>
              <a:t>BIBLIOGRAFIJA</a:t>
            </a:r>
          </a:p>
        </p:txBody>
      </p:sp>
      <p:sp>
        <p:nvSpPr>
          <p:cNvPr id="3" name="object 3"/>
          <p:cNvSpPr/>
          <p:nvPr/>
        </p:nvSpPr>
        <p:spPr>
          <a:xfrm>
            <a:off x="17017776" y="8763000"/>
            <a:ext cx="50165" cy="28575"/>
          </a:xfrm>
          <a:custGeom>
            <a:avLst/>
            <a:gdLst/>
            <a:ahLst/>
            <a:cxnLst/>
            <a:rect l="l" t="t" r="r" b="b"/>
            <a:pathLst>
              <a:path w="50165" h="28575">
                <a:moveTo>
                  <a:pt x="49842" y="28575"/>
                </a:moveTo>
                <a:lnTo>
                  <a:pt x="0" y="28575"/>
                </a:lnTo>
                <a:lnTo>
                  <a:pt x="0" y="0"/>
                </a:lnTo>
                <a:lnTo>
                  <a:pt x="49842" y="0"/>
                </a:lnTo>
                <a:lnTo>
                  <a:pt x="49842" y="28575"/>
                </a:lnTo>
                <a:close/>
              </a:path>
            </a:pathLst>
          </a:custGeom>
          <a:solidFill>
            <a:srgbClr val="2D384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1016000" y="2222493"/>
            <a:ext cx="16510000" cy="7035800"/>
          </a:xfrm>
          <a:prstGeom prst="rect">
            <a:avLst/>
          </a:prstGeom>
        </p:spPr>
        <p:txBody>
          <a:bodyPr vert="horz" wrap="square" lIns="0" tIns="69850" rIns="0" bIns="0" rtlCol="0">
            <a:spAutoFit/>
          </a:bodyPr>
          <a:lstStyle/>
          <a:p>
            <a:pPr marL="403860" indent="-391160">
              <a:lnSpc>
                <a:spcPct val="100000"/>
              </a:lnSpc>
              <a:spcBef>
                <a:spcPts val="550"/>
              </a:spcBef>
              <a:buSzPct val="94000"/>
              <a:buAutoNum type="arabicPeriod"/>
              <a:tabLst>
                <a:tab pos="403860" algn="l"/>
              </a:tabLst>
            </a:pPr>
            <a:r>
              <a:rPr sz="2500" spc="65" dirty="0">
                <a:solidFill>
                  <a:srgbClr val="2D384F"/>
                </a:solidFill>
                <a:latin typeface="Arial Narrow"/>
                <a:cs typeface="Arial Narrow"/>
              </a:rPr>
              <a:t>Vjesnik.</a:t>
            </a:r>
            <a:r>
              <a:rPr sz="2500" spc="-14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2500" spc="55" dirty="0">
                <a:solidFill>
                  <a:srgbClr val="2D384F"/>
                </a:solidFill>
                <a:latin typeface="Arial Narrow"/>
                <a:cs typeface="Arial Narrow"/>
              </a:rPr>
              <a:t>Zagreb,</a:t>
            </a:r>
            <a:r>
              <a:rPr sz="2500" spc="-14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2500" spc="80" dirty="0">
                <a:solidFill>
                  <a:srgbClr val="2D384F"/>
                </a:solidFill>
                <a:latin typeface="Arial Narrow"/>
                <a:cs typeface="Arial Narrow"/>
              </a:rPr>
              <a:t>svibanj</a:t>
            </a:r>
            <a:r>
              <a:rPr sz="2500" spc="-14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2500" spc="-70" dirty="0">
                <a:solidFill>
                  <a:srgbClr val="2D384F"/>
                </a:solidFill>
                <a:latin typeface="Arial Narrow"/>
                <a:cs typeface="Arial Narrow"/>
              </a:rPr>
              <a:t>1945.</a:t>
            </a:r>
            <a:r>
              <a:rPr sz="2500" spc="-14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2500" dirty="0">
                <a:solidFill>
                  <a:srgbClr val="2D384F"/>
                </a:solidFill>
                <a:latin typeface="Arial Narrow"/>
                <a:cs typeface="Arial Narrow"/>
              </a:rPr>
              <a:t>–</a:t>
            </a:r>
            <a:r>
              <a:rPr sz="2500" spc="-14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2500" spc="80" dirty="0">
                <a:solidFill>
                  <a:srgbClr val="2D384F"/>
                </a:solidFill>
                <a:latin typeface="Arial Narrow"/>
                <a:cs typeface="Arial Narrow"/>
              </a:rPr>
              <a:t>svibanj</a:t>
            </a:r>
            <a:r>
              <a:rPr sz="2500" spc="-14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2500" spc="-10" dirty="0">
                <a:solidFill>
                  <a:srgbClr val="2D384F"/>
                </a:solidFill>
                <a:latin typeface="Arial Narrow"/>
                <a:cs typeface="Arial Narrow"/>
              </a:rPr>
              <a:t>1948.</a:t>
            </a:r>
            <a:endParaRPr sz="2500">
              <a:latin typeface="Arial Narrow"/>
              <a:cs typeface="Arial Narrow"/>
            </a:endParaRPr>
          </a:p>
          <a:p>
            <a:pPr marL="438784" indent="-426084">
              <a:lnSpc>
                <a:spcPct val="100000"/>
              </a:lnSpc>
              <a:spcBef>
                <a:spcPts val="450"/>
              </a:spcBef>
              <a:buSzPct val="94000"/>
              <a:buAutoNum type="arabicPeriod"/>
              <a:tabLst>
                <a:tab pos="438784" algn="l"/>
              </a:tabLst>
            </a:pPr>
            <a:r>
              <a:rPr sz="2500" spc="55" dirty="0">
                <a:solidFill>
                  <a:srgbClr val="2D384F"/>
                </a:solidFill>
                <a:latin typeface="Arial Narrow"/>
                <a:cs typeface="Arial Narrow"/>
              </a:rPr>
              <a:t>Anić,</a:t>
            </a:r>
            <a:r>
              <a:rPr sz="2500" spc="-12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2500" spc="60" dirty="0">
                <a:solidFill>
                  <a:srgbClr val="2D384F"/>
                </a:solidFill>
                <a:latin typeface="Arial Narrow"/>
                <a:cs typeface="Arial Narrow"/>
              </a:rPr>
              <a:t>Tomislav.</a:t>
            </a:r>
            <a:r>
              <a:rPr sz="2500" spc="-12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2500" spc="65" dirty="0">
                <a:solidFill>
                  <a:srgbClr val="2D384F"/>
                </a:solidFill>
                <a:latin typeface="Arial Narrow"/>
                <a:cs typeface="Arial Narrow"/>
              </a:rPr>
              <a:t>Da</a:t>
            </a:r>
            <a:r>
              <a:rPr sz="2500" spc="-12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2500" spc="140" dirty="0">
                <a:solidFill>
                  <a:srgbClr val="2D384F"/>
                </a:solidFill>
                <a:latin typeface="Arial Narrow"/>
                <a:cs typeface="Arial Narrow"/>
              </a:rPr>
              <a:t>nam</a:t>
            </a:r>
            <a:r>
              <a:rPr sz="2500" spc="-12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2500" spc="60" dirty="0">
                <a:solidFill>
                  <a:srgbClr val="2D384F"/>
                </a:solidFill>
                <a:latin typeface="Arial Narrow"/>
                <a:cs typeface="Arial Narrow"/>
              </a:rPr>
              <a:t>živi,</a:t>
            </a:r>
            <a:r>
              <a:rPr sz="2500" spc="-12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2500" spc="80" dirty="0">
                <a:solidFill>
                  <a:srgbClr val="2D384F"/>
                </a:solidFill>
                <a:latin typeface="Arial Narrow"/>
                <a:cs typeface="Arial Narrow"/>
              </a:rPr>
              <a:t>živi</a:t>
            </a:r>
            <a:r>
              <a:rPr sz="2500" spc="-12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2500" spc="65" dirty="0">
                <a:solidFill>
                  <a:srgbClr val="2D384F"/>
                </a:solidFill>
                <a:latin typeface="Arial Narrow"/>
                <a:cs typeface="Arial Narrow"/>
              </a:rPr>
              <a:t>rad.</a:t>
            </a:r>
            <a:r>
              <a:rPr sz="2500" spc="-12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2500" spc="55" dirty="0">
                <a:solidFill>
                  <a:srgbClr val="2D384F"/>
                </a:solidFill>
                <a:latin typeface="Arial Narrow"/>
                <a:cs typeface="Arial Narrow"/>
              </a:rPr>
              <a:t>Zagreb:</a:t>
            </a:r>
            <a:r>
              <a:rPr sz="2500" spc="-12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2500" spc="60" dirty="0">
                <a:solidFill>
                  <a:srgbClr val="2D384F"/>
                </a:solidFill>
                <a:latin typeface="Arial Narrow"/>
                <a:cs typeface="Arial Narrow"/>
              </a:rPr>
              <a:t>Srednja</a:t>
            </a:r>
            <a:r>
              <a:rPr sz="2500" spc="-12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2500" dirty="0">
                <a:solidFill>
                  <a:srgbClr val="2D384F"/>
                </a:solidFill>
                <a:latin typeface="Arial Narrow"/>
                <a:cs typeface="Arial Narrow"/>
              </a:rPr>
              <a:t>Europa,</a:t>
            </a:r>
            <a:r>
              <a:rPr sz="2500" spc="-12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2500" spc="-10" dirty="0">
                <a:solidFill>
                  <a:srgbClr val="2D384F"/>
                </a:solidFill>
                <a:latin typeface="Arial Narrow"/>
                <a:cs typeface="Arial Narrow"/>
              </a:rPr>
              <a:t>2024.</a:t>
            </a:r>
            <a:endParaRPr sz="2500">
              <a:latin typeface="Arial Narrow"/>
              <a:cs typeface="Arial Narrow"/>
            </a:endParaRPr>
          </a:p>
          <a:p>
            <a:pPr marL="425450" indent="-412750">
              <a:lnSpc>
                <a:spcPct val="100000"/>
              </a:lnSpc>
              <a:spcBef>
                <a:spcPts val="450"/>
              </a:spcBef>
              <a:buSzPct val="94000"/>
              <a:buAutoNum type="arabicPeriod"/>
              <a:tabLst>
                <a:tab pos="425450" algn="l"/>
              </a:tabLst>
            </a:pPr>
            <a:r>
              <a:rPr sz="2500" dirty="0">
                <a:solidFill>
                  <a:srgbClr val="2D384F"/>
                </a:solidFill>
                <a:latin typeface="Arial Narrow"/>
                <a:cs typeface="Arial Narrow"/>
              </a:rPr>
              <a:t>Banac,</a:t>
            </a:r>
            <a:r>
              <a:rPr sz="2500" spc="-9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2500" dirty="0">
                <a:solidFill>
                  <a:srgbClr val="2D384F"/>
                </a:solidFill>
                <a:latin typeface="Arial Narrow"/>
                <a:cs typeface="Arial Narrow"/>
              </a:rPr>
              <a:t>Ivo.</a:t>
            </a:r>
            <a:r>
              <a:rPr sz="2500" spc="-9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2500" spc="-100" dirty="0">
                <a:solidFill>
                  <a:srgbClr val="2D384F"/>
                </a:solidFill>
                <a:latin typeface="Arial Narrow"/>
                <a:cs typeface="Arial Narrow"/>
              </a:rPr>
              <a:t>Sa</a:t>
            </a:r>
            <a:r>
              <a:rPr sz="2500" spc="-8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2500" spc="114" dirty="0">
                <a:solidFill>
                  <a:srgbClr val="2D384F"/>
                </a:solidFill>
                <a:latin typeface="Arial Narrow"/>
                <a:cs typeface="Arial Narrow"/>
              </a:rPr>
              <a:t>Staljinom</a:t>
            </a:r>
            <a:r>
              <a:rPr sz="2500" spc="-9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2500" spc="114" dirty="0">
                <a:solidFill>
                  <a:srgbClr val="2D384F"/>
                </a:solidFill>
                <a:latin typeface="Arial Narrow"/>
                <a:cs typeface="Arial Narrow"/>
              </a:rPr>
              <a:t>protiv</a:t>
            </a:r>
            <a:r>
              <a:rPr sz="2500" spc="-8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2500" spc="65" dirty="0">
                <a:solidFill>
                  <a:srgbClr val="2D384F"/>
                </a:solidFill>
                <a:latin typeface="Arial Narrow"/>
                <a:cs typeface="Arial Narrow"/>
              </a:rPr>
              <a:t>Tita.</a:t>
            </a:r>
            <a:r>
              <a:rPr sz="2500" spc="-9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2500" spc="55" dirty="0">
                <a:solidFill>
                  <a:srgbClr val="2D384F"/>
                </a:solidFill>
                <a:latin typeface="Arial Narrow"/>
                <a:cs typeface="Arial Narrow"/>
              </a:rPr>
              <a:t>Zagreb:</a:t>
            </a:r>
            <a:r>
              <a:rPr sz="2500" spc="-8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2500" dirty="0">
                <a:solidFill>
                  <a:srgbClr val="2D384F"/>
                </a:solidFill>
                <a:latin typeface="Arial Narrow"/>
                <a:cs typeface="Arial Narrow"/>
              </a:rPr>
              <a:t>Globus,</a:t>
            </a:r>
            <a:r>
              <a:rPr sz="2500" spc="-9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2500" spc="-10" dirty="0">
                <a:solidFill>
                  <a:srgbClr val="2D384F"/>
                </a:solidFill>
                <a:latin typeface="Arial Narrow"/>
                <a:cs typeface="Arial Narrow"/>
              </a:rPr>
              <a:t>1990.</a:t>
            </a:r>
            <a:endParaRPr sz="2500">
              <a:latin typeface="Arial Narrow"/>
              <a:cs typeface="Arial Narrow"/>
            </a:endParaRPr>
          </a:p>
          <a:p>
            <a:pPr marL="447040" indent="-434340">
              <a:lnSpc>
                <a:spcPct val="100000"/>
              </a:lnSpc>
              <a:spcBef>
                <a:spcPts val="450"/>
              </a:spcBef>
              <a:buSzPct val="94000"/>
              <a:buAutoNum type="arabicPeriod"/>
              <a:tabLst>
                <a:tab pos="447040" algn="l"/>
              </a:tabLst>
            </a:pPr>
            <a:r>
              <a:rPr sz="2500" dirty="0">
                <a:solidFill>
                  <a:srgbClr val="2D384F"/>
                </a:solidFill>
                <a:latin typeface="Arial Narrow"/>
                <a:cs typeface="Arial Narrow"/>
              </a:rPr>
              <a:t>Barthes,</a:t>
            </a:r>
            <a:r>
              <a:rPr sz="2500" spc="-8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2500" spc="60" dirty="0">
                <a:solidFill>
                  <a:srgbClr val="2D384F"/>
                </a:solidFill>
                <a:latin typeface="Arial Narrow"/>
                <a:cs typeface="Arial Narrow"/>
              </a:rPr>
              <a:t>Roland.</a:t>
            </a:r>
            <a:r>
              <a:rPr sz="2500" spc="-8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2500" spc="90" dirty="0">
                <a:solidFill>
                  <a:srgbClr val="2D384F"/>
                </a:solidFill>
                <a:latin typeface="Arial Narrow"/>
                <a:cs typeface="Arial Narrow"/>
              </a:rPr>
              <a:t>Mythologies.</a:t>
            </a:r>
            <a:r>
              <a:rPr sz="2500" spc="-8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2500" spc="140" dirty="0">
                <a:solidFill>
                  <a:srgbClr val="2D384F"/>
                </a:solidFill>
                <a:latin typeface="Arial Narrow"/>
                <a:cs typeface="Arial Narrow"/>
              </a:rPr>
              <a:t>New</a:t>
            </a:r>
            <a:r>
              <a:rPr sz="2500" spc="-8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2500" dirty="0">
                <a:solidFill>
                  <a:srgbClr val="2D384F"/>
                </a:solidFill>
                <a:latin typeface="Arial Narrow"/>
                <a:cs typeface="Arial Narrow"/>
              </a:rPr>
              <a:t>York:</a:t>
            </a:r>
            <a:r>
              <a:rPr sz="2500" spc="-7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2500" spc="175" dirty="0">
                <a:solidFill>
                  <a:srgbClr val="2D384F"/>
                </a:solidFill>
                <a:latin typeface="Arial Narrow"/>
                <a:cs typeface="Arial Narrow"/>
              </a:rPr>
              <a:t>Hill</a:t>
            </a:r>
            <a:r>
              <a:rPr sz="2500" spc="-8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2500" spc="95" dirty="0">
                <a:solidFill>
                  <a:srgbClr val="2D384F"/>
                </a:solidFill>
                <a:latin typeface="Arial Narrow"/>
                <a:cs typeface="Arial Narrow"/>
              </a:rPr>
              <a:t>and</a:t>
            </a:r>
            <a:r>
              <a:rPr sz="2500" spc="-8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2500" spc="100" dirty="0">
                <a:solidFill>
                  <a:srgbClr val="2D384F"/>
                </a:solidFill>
                <a:latin typeface="Arial Narrow"/>
                <a:cs typeface="Arial Narrow"/>
              </a:rPr>
              <a:t>Wang,</a:t>
            </a:r>
            <a:r>
              <a:rPr sz="2500" spc="-8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2500" spc="-10" dirty="0">
                <a:solidFill>
                  <a:srgbClr val="2D384F"/>
                </a:solidFill>
                <a:latin typeface="Arial Narrow"/>
                <a:cs typeface="Arial Narrow"/>
              </a:rPr>
              <a:t>1972.</a:t>
            </a:r>
            <a:endParaRPr sz="2500">
              <a:latin typeface="Arial Narrow"/>
              <a:cs typeface="Arial Narrow"/>
            </a:endParaRPr>
          </a:p>
          <a:p>
            <a:pPr marL="427355" indent="-414655">
              <a:lnSpc>
                <a:spcPct val="100000"/>
              </a:lnSpc>
              <a:spcBef>
                <a:spcPts val="450"/>
              </a:spcBef>
              <a:buSzPct val="94000"/>
              <a:buAutoNum type="arabicPeriod"/>
              <a:tabLst>
                <a:tab pos="427355" algn="l"/>
              </a:tabLst>
            </a:pPr>
            <a:r>
              <a:rPr sz="2500" spc="100" dirty="0">
                <a:solidFill>
                  <a:srgbClr val="2D384F"/>
                </a:solidFill>
                <a:latin typeface="Arial Narrow"/>
                <a:cs typeface="Arial Narrow"/>
              </a:rPr>
              <a:t>Dimić,</a:t>
            </a:r>
            <a:r>
              <a:rPr sz="2500" spc="-12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2500" spc="75" dirty="0">
                <a:solidFill>
                  <a:srgbClr val="2D384F"/>
                </a:solidFill>
                <a:latin typeface="Arial Narrow"/>
                <a:cs typeface="Arial Narrow"/>
              </a:rPr>
              <a:t>Ljubodrag.</a:t>
            </a:r>
            <a:r>
              <a:rPr sz="2500" spc="-12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2500" spc="110" dirty="0">
                <a:solidFill>
                  <a:srgbClr val="2D384F"/>
                </a:solidFill>
                <a:latin typeface="Arial Narrow"/>
                <a:cs typeface="Arial Narrow"/>
              </a:rPr>
              <a:t>Agitprop</a:t>
            </a:r>
            <a:r>
              <a:rPr sz="2500" spc="-12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2500" spc="105" dirty="0">
                <a:solidFill>
                  <a:srgbClr val="2D384F"/>
                </a:solidFill>
                <a:latin typeface="Arial Narrow"/>
                <a:cs typeface="Arial Narrow"/>
              </a:rPr>
              <a:t>kultura.</a:t>
            </a:r>
            <a:r>
              <a:rPr sz="2500" spc="-12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2500" spc="45" dirty="0">
                <a:solidFill>
                  <a:srgbClr val="2D384F"/>
                </a:solidFill>
                <a:latin typeface="Arial Narrow"/>
                <a:cs typeface="Arial Narrow"/>
              </a:rPr>
              <a:t>Beograd:</a:t>
            </a:r>
            <a:r>
              <a:rPr sz="2500" spc="-12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2500" dirty="0">
                <a:solidFill>
                  <a:srgbClr val="2D384F"/>
                </a:solidFill>
                <a:latin typeface="Arial Narrow"/>
                <a:cs typeface="Arial Narrow"/>
              </a:rPr>
              <a:t>Rad,</a:t>
            </a:r>
            <a:r>
              <a:rPr sz="2500" spc="-12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2500" spc="-10" dirty="0">
                <a:solidFill>
                  <a:srgbClr val="2D384F"/>
                </a:solidFill>
                <a:latin typeface="Arial Narrow"/>
                <a:cs typeface="Arial Narrow"/>
              </a:rPr>
              <a:t>1988.</a:t>
            </a:r>
            <a:endParaRPr sz="2500">
              <a:latin typeface="Arial Narrow"/>
              <a:cs typeface="Arial Narrow"/>
            </a:endParaRPr>
          </a:p>
          <a:p>
            <a:pPr marL="12700" marR="187325" indent="431165">
              <a:lnSpc>
                <a:spcPct val="114999"/>
              </a:lnSpc>
              <a:buSzPct val="94000"/>
              <a:buAutoNum type="arabicPeriod"/>
              <a:tabLst>
                <a:tab pos="443865" algn="l"/>
              </a:tabLst>
            </a:pPr>
            <a:r>
              <a:rPr sz="2500" dirty="0">
                <a:solidFill>
                  <a:srgbClr val="2D384F"/>
                </a:solidFill>
                <a:latin typeface="Arial Narrow"/>
                <a:cs typeface="Arial Narrow"/>
              </a:rPr>
              <a:t>Grbac,</a:t>
            </a:r>
            <a:r>
              <a:rPr sz="2500" spc="-12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2500" spc="85" dirty="0">
                <a:solidFill>
                  <a:srgbClr val="2D384F"/>
                </a:solidFill>
                <a:latin typeface="Arial Narrow"/>
                <a:cs typeface="Arial Narrow"/>
              </a:rPr>
              <a:t>Željko.</a:t>
            </a:r>
            <a:r>
              <a:rPr sz="2500" spc="-12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2500" spc="110" dirty="0">
                <a:solidFill>
                  <a:srgbClr val="2D384F"/>
                </a:solidFill>
                <a:latin typeface="Arial Narrow"/>
                <a:cs typeface="Arial Narrow"/>
              </a:rPr>
              <a:t>Kultura</a:t>
            </a:r>
            <a:r>
              <a:rPr sz="2500" spc="-12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2500" spc="75" dirty="0">
                <a:solidFill>
                  <a:srgbClr val="2D384F"/>
                </a:solidFill>
                <a:latin typeface="Arial Narrow"/>
                <a:cs typeface="Arial Narrow"/>
              </a:rPr>
              <a:t>na</a:t>
            </a:r>
            <a:r>
              <a:rPr sz="2500" spc="-12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2500" spc="95" dirty="0">
                <a:solidFill>
                  <a:srgbClr val="2D384F"/>
                </a:solidFill>
                <a:latin typeface="Arial Narrow"/>
                <a:cs typeface="Arial Narrow"/>
              </a:rPr>
              <a:t>društvenoj</a:t>
            </a:r>
            <a:r>
              <a:rPr sz="2500" spc="-12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2500" spc="70" dirty="0">
                <a:solidFill>
                  <a:srgbClr val="2D384F"/>
                </a:solidFill>
                <a:latin typeface="Arial Narrow"/>
                <a:cs typeface="Arial Narrow"/>
              </a:rPr>
              <a:t>pozornici:</a:t>
            </a:r>
            <a:r>
              <a:rPr sz="2500" spc="-12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2500" spc="60" dirty="0">
                <a:solidFill>
                  <a:srgbClr val="2D384F"/>
                </a:solidFill>
                <a:latin typeface="Arial Narrow"/>
                <a:cs typeface="Arial Narrow"/>
              </a:rPr>
              <a:t>Rasprostranjenost</a:t>
            </a:r>
            <a:r>
              <a:rPr sz="2500" spc="-12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2500" spc="150" dirty="0">
                <a:solidFill>
                  <a:srgbClr val="2D384F"/>
                </a:solidFill>
                <a:latin typeface="Arial Narrow"/>
                <a:cs typeface="Arial Narrow"/>
              </a:rPr>
              <a:t>i</a:t>
            </a:r>
            <a:r>
              <a:rPr sz="2500" spc="-12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2500" spc="75" dirty="0">
                <a:solidFill>
                  <a:srgbClr val="2D384F"/>
                </a:solidFill>
                <a:latin typeface="Arial Narrow"/>
                <a:cs typeface="Arial Narrow"/>
              </a:rPr>
              <a:t>ograničenja</a:t>
            </a:r>
            <a:r>
              <a:rPr sz="2500" spc="-12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2500" spc="125" dirty="0">
                <a:solidFill>
                  <a:srgbClr val="2D384F"/>
                </a:solidFill>
                <a:latin typeface="Arial Narrow"/>
                <a:cs typeface="Arial Narrow"/>
              </a:rPr>
              <a:t>kulturne</a:t>
            </a:r>
            <a:r>
              <a:rPr sz="2500" spc="-12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2500" spc="110" dirty="0">
                <a:solidFill>
                  <a:srgbClr val="2D384F"/>
                </a:solidFill>
                <a:latin typeface="Arial Narrow"/>
                <a:cs typeface="Arial Narrow"/>
              </a:rPr>
              <a:t>politike.</a:t>
            </a:r>
            <a:r>
              <a:rPr sz="2500" spc="-12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2500" spc="55" dirty="0">
                <a:solidFill>
                  <a:srgbClr val="2D384F"/>
                </a:solidFill>
                <a:latin typeface="Arial Narrow"/>
                <a:cs typeface="Arial Narrow"/>
              </a:rPr>
              <a:t>Zagreb:</a:t>
            </a:r>
            <a:r>
              <a:rPr sz="2500" spc="-12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2500" spc="60" dirty="0">
                <a:solidFill>
                  <a:srgbClr val="2D384F"/>
                </a:solidFill>
                <a:latin typeface="Arial Narrow"/>
                <a:cs typeface="Arial Narrow"/>
              </a:rPr>
              <a:t>Grafički</a:t>
            </a:r>
            <a:r>
              <a:rPr sz="2500" spc="-12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2500" dirty="0">
                <a:solidFill>
                  <a:srgbClr val="2D384F"/>
                </a:solidFill>
                <a:latin typeface="Arial Narrow"/>
                <a:cs typeface="Arial Narrow"/>
              </a:rPr>
              <a:t>zavod</a:t>
            </a:r>
            <a:r>
              <a:rPr sz="2500" spc="-12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2500" spc="55" dirty="0">
                <a:solidFill>
                  <a:srgbClr val="2D384F"/>
                </a:solidFill>
                <a:latin typeface="Arial Narrow"/>
                <a:cs typeface="Arial Narrow"/>
              </a:rPr>
              <a:t>Hrvatske, </a:t>
            </a:r>
            <a:r>
              <a:rPr sz="2500" spc="-10" dirty="0">
                <a:solidFill>
                  <a:srgbClr val="2D384F"/>
                </a:solidFill>
                <a:latin typeface="Arial Narrow"/>
                <a:cs typeface="Arial Narrow"/>
              </a:rPr>
              <a:t>1987.</a:t>
            </a:r>
            <a:endParaRPr sz="2500">
              <a:latin typeface="Arial Narrow"/>
              <a:cs typeface="Arial Narrow"/>
            </a:endParaRPr>
          </a:p>
          <a:p>
            <a:pPr marL="12700" marR="35560" indent="414020">
              <a:lnSpc>
                <a:spcPct val="114999"/>
              </a:lnSpc>
              <a:buSzPct val="94000"/>
              <a:buAutoNum type="arabicPeriod"/>
              <a:tabLst>
                <a:tab pos="426720" algn="l"/>
              </a:tabLst>
            </a:pPr>
            <a:r>
              <a:rPr sz="2500" dirty="0">
                <a:solidFill>
                  <a:srgbClr val="2D384F"/>
                </a:solidFill>
                <a:latin typeface="Arial Narrow"/>
                <a:cs typeface="Arial Narrow"/>
              </a:rPr>
              <a:t>Grahek</a:t>
            </a:r>
            <a:r>
              <a:rPr sz="2500" spc="-12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2500" dirty="0">
                <a:solidFill>
                  <a:srgbClr val="2D384F"/>
                </a:solidFill>
                <a:latin typeface="Arial Narrow"/>
                <a:cs typeface="Arial Narrow"/>
              </a:rPr>
              <a:t>Ravančić,</a:t>
            </a:r>
            <a:r>
              <a:rPr sz="2500" spc="-12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2500" spc="110" dirty="0">
                <a:solidFill>
                  <a:srgbClr val="2D384F"/>
                </a:solidFill>
                <a:latin typeface="Arial Narrow"/>
                <a:cs typeface="Arial Narrow"/>
              </a:rPr>
              <a:t>Martina.</a:t>
            </a:r>
            <a:r>
              <a:rPr sz="2500" spc="-12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2500" spc="90" dirty="0">
                <a:solidFill>
                  <a:srgbClr val="2D384F"/>
                </a:solidFill>
                <a:latin typeface="Arial Narrow"/>
                <a:cs typeface="Arial Narrow"/>
              </a:rPr>
              <a:t>Bleiburg</a:t>
            </a:r>
            <a:r>
              <a:rPr sz="2500" spc="-12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2500" spc="150" dirty="0">
                <a:solidFill>
                  <a:srgbClr val="2D384F"/>
                </a:solidFill>
                <a:latin typeface="Arial Narrow"/>
                <a:cs typeface="Arial Narrow"/>
              </a:rPr>
              <a:t>i</a:t>
            </a:r>
            <a:r>
              <a:rPr sz="2500" spc="-12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2500" spc="110" dirty="0">
                <a:solidFill>
                  <a:srgbClr val="2D384F"/>
                </a:solidFill>
                <a:latin typeface="Arial Narrow"/>
                <a:cs typeface="Arial Narrow"/>
              </a:rPr>
              <a:t>križni</a:t>
            </a:r>
            <a:r>
              <a:rPr sz="2500" spc="-12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2500" spc="155" dirty="0">
                <a:solidFill>
                  <a:srgbClr val="2D384F"/>
                </a:solidFill>
                <a:latin typeface="Arial Narrow"/>
                <a:cs typeface="Arial Narrow"/>
              </a:rPr>
              <a:t>put</a:t>
            </a:r>
            <a:r>
              <a:rPr sz="2500" spc="-12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2500" spc="-70" dirty="0">
                <a:solidFill>
                  <a:srgbClr val="2D384F"/>
                </a:solidFill>
                <a:latin typeface="Arial Narrow"/>
                <a:cs typeface="Arial Narrow"/>
              </a:rPr>
              <a:t>1945:</a:t>
            </a:r>
            <a:r>
              <a:rPr sz="2500" spc="-12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2500" spc="95" dirty="0">
                <a:solidFill>
                  <a:srgbClr val="2D384F"/>
                </a:solidFill>
                <a:latin typeface="Arial Narrow"/>
                <a:cs typeface="Arial Narrow"/>
              </a:rPr>
              <a:t>historiografija,</a:t>
            </a:r>
            <a:r>
              <a:rPr sz="2500" spc="-12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2500" spc="95" dirty="0">
                <a:solidFill>
                  <a:srgbClr val="2D384F"/>
                </a:solidFill>
                <a:latin typeface="Arial Narrow"/>
                <a:cs typeface="Arial Narrow"/>
              </a:rPr>
              <a:t>publicistika</a:t>
            </a:r>
            <a:r>
              <a:rPr sz="2500" spc="-12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2500" spc="150" dirty="0">
                <a:solidFill>
                  <a:srgbClr val="2D384F"/>
                </a:solidFill>
                <a:latin typeface="Arial Narrow"/>
                <a:cs typeface="Arial Narrow"/>
              </a:rPr>
              <a:t>i</a:t>
            </a:r>
            <a:r>
              <a:rPr sz="2500" spc="-12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2500" spc="80" dirty="0">
                <a:solidFill>
                  <a:srgbClr val="2D384F"/>
                </a:solidFill>
                <a:latin typeface="Arial Narrow"/>
                <a:cs typeface="Arial Narrow"/>
              </a:rPr>
              <a:t>memoarska</a:t>
            </a:r>
            <a:r>
              <a:rPr sz="2500" spc="-12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2500" spc="100" dirty="0">
                <a:solidFill>
                  <a:srgbClr val="2D384F"/>
                </a:solidFill>
                <a:latin typeface="Arial Narrow"/>
                <a:cs typeface="Arial Narrow"/>
              </a:rPr>
              <a:t>literatura.</a:t>
            </a:r>
            <a:r>
              <a:rPr sz="2500" spc="-12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2500" spc="50" dirty="0">
                <a:solidFill>
                  <a:srgbClr val="2D384F"/>
                </a:solidFill>
                <a:latin typeface="Arial Narrow"/>
                <a:cs typeface="Arial Narrow"/>
              </a:rPr>
              <a:t>Zagreb:</a:t>
            </a:r>
            <a:r>
              <a:rPr sz="2500" spc="-12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2500" spc="90" dirty="0">
                <a:solidFill>
                  <a:srgbClr val="2D384F"/>
                </a:solidFill>
                <a:latin typeface="Arial Narrow"/>
                <a:cs typeface="Arial Narrow"/>
              </a:rPr>
              <a:t>Hrvatski</a:t>
            </a:r>
            <a:r>
              <a:rPr sz="2500" spc="-12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2500" spc="140" dirty="0">
                <a:solidFill>
                  <a:srgbClr val="2D384F"/>
                </a:solidFill>
                <a:latin typeface="Arial Narrow"/>
                <a:cs typeface="Arial Narrow"/>
              </a:rPr>
              <a:t>institut</a:t>
            </a:r>
            <a:r>
              <a:rPr sz="2500" spc="-12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2500" spc="-25" dirty="0">
                <a:solidFill>
                  <a:srgbClr val="2D384F"/>
                </a:solidFill>
                <a:latin typeface="Arial Narrow"/>
                <a:cs typeface="Arial Narrow"/>
              </a:rPr>
              <a:t>za </a:t>
            </a:r>
            <a:r>
              <a:rPr sz="2500" spc="75" dirty="0">
                <a:solidFill>
                  <a:srgbClr val="2D384F"/>
                </a:solidFill>
                <a:latin typeface="Arial Narrow"/>
                <a:cs typeface="Arial Narrow"/>
              </a:rPr>
              <a:t>povijest,</a:t>
            </a:r>
            <a:r>
              <a:rPr sz="2500" spc="-14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2500" spc="50" dirty="0">
                <a:solidFill>
                  <a:srgbClr val="2D384F"/>
                </a:solidFill>
                <a:latin typeface="Arial Narrow"/>
                <a:cs typeface="Arial Narrow"/>
              </a:rPr>
              <a:t>2009.</a:t>
            </a:r>
            <a:endParaRPr sz="2500">
              <a:latin typeface="Arial Narrow"/>
              <a:cs typeface="Arial Narrow"/>
            </a:endParaRPr>
          </a:p>
          <a:p>
            <a:pPr marL="445134" indent="-432434">
              <a:lnSpc>
                <a:spcPct val="100000"/>
              </a:lnSpc>
              <a:spcBef>
                <a:spcPts val="450"/>
              </a:spcBef>
              <a:buSzPct val="94000"/>
              <a:buAutoNum type="arabicPeriod"/>
              <a:tabLst>
                <a:tab pos="445134" algn="l"/>
              </a:tabLst>
            </a:pPr>
            <a:r>
              <a:rPr sz="2500" spc="60" dirty="0">
                <a:solidFill>
                  <a:srgbClr val="2D384F"/>
                </a:solidFill>
                <a:latin typeface="Arial Narrow"/>
                <a:cs typeface="Arial Narrow"/>
              </a:rPr>
              <a:t>Grbelja,</a:t>
            </a:r>
            <a:r>
              <a:rPr sz="2500" spc="-11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2500" spc="-10" dirty="0">
                <a:solidFill>
                  <a:srgbClr val="2D384F"/>
                </a:solidFill>
                <a:latin typeface="Arial Narrow"/>
                <a:cs typeface="Arial Narrow"/>
              </a:rPr>
              <a:t>Josip.</a:t>
            </a:r>
            <a:r>
              <a:rPr sz="2500" spc="-11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2500" dirty="0">
                <a:solidFill>
                  <a:srgbClr val="2D384F"/>
                </a:solidFill>
                <a:latin typeface="Arial Narrow"/>
                <a:cs typeface="Arial Narrow"/>
              </a:rPr>
              <a:t>Cenzura</a:t>
            </a:r>
            <a:r>
              <a:rPr sz="2500" spc="-11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2500" spc="135" dirty="0">
                <a:solidFill>
                  <a:srgbClr val="2D384F"/>
                </a:solidFill>
                <a:latin typeface="Arial Narrow"/>
                <a:cs typeface="Arial Narrow"/>
              </a:rPr>
              <a:t>u</a:t>
            </a:r>
            <a:r>
              <a:rPr sz="2500" spc="-11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2500" spc="95" dirty="0">
                <a:solidFill>
                  <a:srgbClr val="2D384F"/>
                </a:solidFill>
                <a:latin typeface="Arial Narrow"/>
                <a:cs typeface="Arial Narrow"/>
              </a:rPr>
              <a:t>hrvatskom</a:t>
            </a:r>
            <a:r>
              <a:rPr sz="2500" spc="-11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2500" spc="90" dirty="0">
                <a:solidFill>
                  <a:srgbClr val="2D384F"/>
                </a:solidFill>
                <a:latin typeface="Arial Narrow"/>
                <a:cs typeface="Arial Narrow"/>
              </a:rPr>
              <a:t>novinstvu</a:t>
            </a:r>
            <a:r>
              <a:rPr sz="2500" spc="-11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2500" spc="-40" dirty="0">
                <a:solidFill>
                  <a:srgbClr val="2D384F"/>
                </a:solidFill>
                <a:latin typeface="Arial Narrow"/>
                <a:cs typeface="Arial Narrow"/>
              </a:rPr>
              <a:t>1945.–1990.</a:t>
            </a:r>
            <a:r>
              <a:rPr sz="2500" spc="-11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2500" spc="55" dirty="0">
                <a:solidFill>
                  <a:srgbClr val="2D384F"/>
                </a:solidFill>
                <a:latin typeface="Arial Narrow"/>
                <a:cs typeface="Arial Narrow"/>
              </a:rPr>
              <a:t>Zagreb:</a:t>
            </a:r>
            <a:r>
              <a:rPr sz="2500" spc="-11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2500" spc="90" dirty="0">
                <a:solidFill>
                  <a:srgbClr val="2D384F"/>
                </a:solidFill>
                <a:latin typeface="Arial Narrow"/>
                <a:cs typeface="Arial Narrow"/>
              </a:rPr>
              <a:t>Naklada</a:t>
            </a:r>
            <a:r>
              <a:rPr sz="2500" spc="-11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2500" spc="-10" dirty="0">
                <a:solidFill>
                  <a:srgbClr val="2D384F"/>
                </a:solidFill>
                <a:latin typeface="Arial Narrow"/>
                <a:cs typeface="Arial Narrow"/>
              </a:rPr>
              <a:t>Jurčić,</a:t>
            </a:r>
            <a:r>
              <a:rPr sz="2500" spc="-11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2500" spc="-10" dirty="0">
                <a:solidFill>
                  <a:srgbClr val="2D384F"/>
                </a:solidFill>
                <a:latin typeface="Arial Narrow"/>
                <a:cs typeface="Arial Narrow"/>
              </a:rPr>
              <a:t>1998.</a:t>
            </a:r>
            <a:endParaRPr sz="2500">
              <a:latin typeface="Arial Narrow"/>
              <a:cs typeface="Arial Narrow"/>
            </a:endParaRPr>
          </a:p>
          <a:p>
            <a:pPr marL="443865" indent="-431165">
              <a:lnSpc>
                <a:spcPct val="100000"/>
              </a:lnSpc>
              <a:spcBef>
                <a:spcPts val="450"/>
              </a:spcBef>
              <a:buSzPct val="94000"/>
              <a:buAutoNum type="arabicPeriod"/>
              <a:tabLst>
                <a:tab pos="443865" algn="l"/>
              </a:tabLst>
            </a:pPr>
            <a:r>
              <a:rPr sz="2500" spc="100" dirty="0">
                <a:solidFill>
                  <a:srgbClr val="2D384F"/>
                </a:solidFill>
                <a:latin typeface="Arial Narrow"/>
                <a:cs typeface="Arial Narrow"/>
              </a:rPr>
              <a:t>Hall,</a:t>
            </a:r>
            <a:r>
              <a:rPr sz="2500" spc="-13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2500" spc="70" dirty="0">
                <a:solidFill>
                  <a:srgbClr val="2D384F"/>
                </a:solidFill>
                <a:latin typeface="Arial Narrow"/>
                <a:cs typeface="Arial Narrow"/>
              </a:rPr>
              <a:t>Stuart.</a:t>
            </a:r>
            <a:r>
              <a:rPr sz="2500" spc="-13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2500" spc="65" dirty="0">
                <a:solidFill>
                  <a:srgbClr val="2D384F"/>
                </a:solidFill>
                <a:latin typeface="Arial Narrow"/>
                <a:cs typeface="Arial Narrow"/>
              </a:rPr>
              <a:t>Representation:</a:t>
            </a:r>
            <a:r>
              <a:rPr sz="2500" spc="-12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2500" spc="90" dirty="0">
                <a:solidFill>
                  <a:srgbClr val="2D384F"/>
                </a:solidFill>
                <a:latin typeface="Arial Narrow"/>
                <a:cs typeface="Arial Narrow"/>
              </a:rPr>
              <a:t>Cultural</a:t>
            </a:r>
            <a:r>
              <a:rPr sz="2500" spc="-13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2500" spc="60" dirty="0">
                <a:solidFill>
                  <a:srgbClr val="2D384F"/>
                </a:solidFill>
                <a:latin typeface="Arial Narrow"/>
                <a:cs typeface="Arial Narrow"/>
              </a:rPr>
              <a:t>Representations</a:t>
            </a:r>
            <a:r>
              <a:rPr sz="2500" spc="-13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2500" spc="95" dirty="0">
                <a:solidFill>
                  <a:srgbClr val="2D384F"/>
                </a:solidFill>
                <a:latin typeface="Arial Narrow"/>
                <a:cs typeface="Arial Narrow"/>
              </a:rPr>
              <a:t>and</a:t>
            </a:r>
            <a:r>
              <a:rPr sz="2500" spc="-12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2500" spc="90" dirty="0">
                <a:solidFill>
                  <a:srgbClr val="2D384F"/>
                </a:solidFill>
                <a:latin typeface="Arial Narrow"/>
                <a:cs typeface="Arial Narrow"/>
              </a:rPr>
              <a:t>Signifying</a:t>
            </a:r>
            <a:r>
              <a:rPr sz="2500" spc="-13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2500" dirty="0">
                <a:solidFill>
                  <a:srgbClr val="2D384F"/>
                </a:solidFill>
                <a:latin typeface="Arial Narrow"/>
                <a:cs typeface="Arial Narrow"/>
              </a:rPr>
              <a:t>Practices.</a:t>
            </a:r>
            <a:r>
              <a:rPr sz="2500" spc="-12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2500" spc="65" dirty="0">
                <a:solidFill>
                  <a:srgbClr val="2D384F"/>
                </a:solidFill>
                <a:latin typeface="Arial Narrow"/>
                <a:cs typeface="Arial Narrow"/>
              </a:rPr>
              <a:t>London:</a:t>
            </a:r>
            <a:r>
              <a:rPr sz="2500" spc="-13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2500" spc="-35" dirty="0">
                <a:solidFill>
                  <a:srgbClr val="2D384F"/>
                </a:solidFill>
                <a:latin typeface="Arial Narrow"/>
                <a:cs typeface="Arial Narrow"/>
              </a:rPr>
              <a:t>Sage</a:t>
            </a:r>
            <a:r>
              <a:rPr sz="2500" spc="-13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2500" spc="135" dirty="0">
                <a:solidFill>
                  <a:srgbClr val="2D384F"/>
                </a:solidFill>
                <a:latin typeface="Arial Narrow"/>
                <a:cs typeface="Arial Narrow"/>
              </a:rPr>
              <a:t>/</a:t>
            </a:r>
            <a:r>
              <a:rPr sz="2500" spc="-12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2500" spc="60" dirty="0">
                <a:solidFill>
                  <a:srgbClr val="2D384F"/>
                </a:solidFill>
                <a:latin typeface="Arial Narrow"/>
                <a:cs typeface="Arial Narrow"/>
              </a:rPr>
              <a:t>Open</a:t>
            </a:r>
            <a:r>
              <a:rPr sz="2500" spc="-13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2500" spc="80" dirty="0">
                <a:solidFill>
                  <a:srgbClr val="2D384F"/>
                </a:solidFill>
                <a:latin typeface="Arial Narrow"/>
                <a:cs typeface="Arial Narrow"/>
              </a:rPr>
              <a:t>University</a:t>
            </a:r>
            <a:r>
              <a:rPr sz="2500" spc="-12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2500" spc="-35" dirty="0">
                <a:solidFill>
                  <a:srgbClr val="2D384F"/>
                </a:solidFill>
                <a:latin typeface="Arial Narrow"/>
                <a:cs typeface="Arial Narrow"/>
              </a:rPr>
              <a:t>Press,</a:t>
            </a:r>
            <a:r>
              <a:rPr sz="2500" spc="-13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2500" spc="-20" dirty="0">
                <a:solidFill>
                  <a:srgbClr val="2D384F"/>
                </a:solidFill>
                <a:latin typeface="Arial Narrow"/>
                <a:cs typeface="Arial Narrow"/>
              </a:rPr>
              <a:t>1997.</a:t>
            </a:r>
            <a:endParaRPr sz="2500">
              <a:latin typeface="Arial Narrow"/>
              <a:cs typeface="Arial Narrow"/>
            </a:endParaRPr>
          </a:p>
          <a:p>
            <a:pPr marL="414020" indent="-401320">
              <a:lnSpc>
                <a:spcPct val="100000"/>
              </a:lnSpc>
              <a:spcBef>
                <a:spcPts val="450"/>
              </a:spcBef>
              <a:buSzPct val="94000"/>
              <a:buAutoNum type="arabicPeriod"/>
              <a:tabLst>
                <a:tab pos="414020" algn="l"/>
              </a:tabLst>
            </a:pPr>
            <a:r>
              <a:rPr sz="2500" spc="90" dirty="0">
                <a:solidFill>
                  <a:srgbClr val="2D384F"/>
                </a:solidFill>
                <a:latin typeface="Arial Narrow"/>
                <a:cs typeface="Arial Narrow"/>
              </a:rPr>
              <a:t>Hebrang</a:t>
            </a:r>
            <a:r>
              <a:rPr sz="2500" spc="-11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2500" dirty="0">
                <a:solidFill>
                  <a:srgbClr val="2D384F"/>
                </a:solidFill>
                <a:latin typeface="Arial Narrow"/>
                <a:cs typeface="Arial Narrow"/>
              </a:rPr>
              <a:t>Grgić,</a:t>
            </a:r>
            <a:r>
              <a:rPr sz="2500" spc="-11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2500" dirty="0">
                <a:solidFill>
                  <a:srgbClr val="2D384F"/>
                </a:solidFill>
                <a:latin typeface="Arial Narrow"/>
                <a:cs typeface="Arial Narrow"/>
              </a:rPr>
              <a:t>Ivana.</a:t>
            </a:r>
            <a:r>
              <a:rPr sz="2500" spc="-11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2500" spc="95" dirty="0">
                <a:solidFill>
                  <a:srgbClr val="2D384F"/>
                </a:solidFill>
                <a:latin typeface="Arial Narrow"/>
                <a:cs typeface="Arial Narrow"/>
              </a:rPr>
              <a:t>„Zakon</a:t>
            </a:r>
            <a:r>
              <a:rPr sz="2500" spc="-10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2500" spc="75" dirty="0">
                <a:solidFill>
                  <a:srgbClr val="2D384F"/>
                </a:solidFill>
                <a:latin typeface="Arial Narrow"/>
                <a:cs typeface="Arial Narrow"/>
              </a:rPr>
              <a:t>o</a:t>
            </a:r>
            <a:r>
              <a:rPr sz="2500" spc="-11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2500" spc="100" dirty="0">
                <a:solidFill>
                  <a:srgbClr val="2D384F"/>
                </a:solidFill>
                <a:latin typeface="Arial Narrow"/>
                <a:cs typeface="Arial Narrow"/>
              </a:rPr>
              <a:t>tisku</a:t>
            </a:r>
            <a:r>
              <a:rPr sz="2500" spc="-11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2500" spc="135" dirty="0">
                <a:solidFill>
                  <a:srgbClr val="2D384F"/>
                </a:solidFill>
                <a:latin typeface="Arial Narrow"/>
                <a:cs typeface="Arial Narrow"/>
              </a:rPr>
              <a:t>u</a:t>
            </a:r>
            <a:r>
              <a:rPr sz="2500" spc="-11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2500" spc="95" dirty="0">
                <a:solidFill>
                  <a:srgbClr val="2D384F"/>
                </a:solidFill>
                <a:latin typeface="Arial Narrow"/>
                <a:cs typeface="Arial Narrow"/>
              </a:rPr>
              <a:t>Hrvatskoj</a:t>
            </a:r>
            <a:r>
              <a:rPr sz="2500" spc="-10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2500" spc="-70" dirty="0">
                <a:solidFill>
                  <a:srgbClr val="2D384F"/>
                </a:solidFill>
                <a:latin typeface="Arial Narrow"/>
                <a:cs typeface="Arial Narrow"/>
              </a:rPr>
              <a:t>1945.</a:t>
            </a:r>
            <a:r>
              <a:rPr sz="2500" spc="-11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2500" spc="110" dirty="0">
                <a:solidFill>
                  <a:srgbClr val="2D384F"/>
                </a:solidFill>
                <a:latin typeface="Arial Narrow"/>
                <a:cs typeface="Arial Narrow"/>
              </a:rPr>
              <a:t>do</a:t>
            </a:r>
            <a:r>
              <a:rPr sz="2500" spc="-11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2500" dirty="0">
                <a:solidFill>
                  <a:srgbClr val="2D384F"/>
                </a:solidFill>
                <a:latin typeface="Arial Narrow"/>
                <a:cs typeface="Arial Narrow"/>
              </a:rPr>
              <a:t>danas",</a:t>
            </a:r>
            <a:r>
              <a:rPr sz="2500" spc="-11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2500" spc="75" dirty="0">
                <a:solidFill>
                  <a:srgbClr val="2D384F"/>
                </a:solidFill>
                <a:latin typeface="Arial Narrow"/>
                <a:cs typeface="Arial Narrow"/>
              </a:rPr>
              <a:t>Vjesnik</a:t>
            </a:r>
            <a:r>
              <a:rPr sz="2500" spc="-10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2500" spc="90" dirty="0">
                <a:solidFill>
                  <a:srgbClr val="2D384F"/>
                </a:solidFill>
                <a:latin typeface="Arial Narrow"/>
                <a:cs typeface="Arial Narrow"/>
              </a:rPr>
              <a:t>Bibliotekara</a:t>
            </a:r>
            <a:r>
              <a:rPr sz="2500" spc="-11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2500" spc="60" dirty="0">
                <a:solidFill>
                  <a:srgbClr val="2D384F"/>
                </a:solidFill>
                <a:latin typeface="Arial Narrow"/>
                <a:cs typeface="Arial Narrow"/>
              </a:rPr>
              <a:t>Hrvatske,</a:t>
            </a:r>
            <a:r>
              <a:rPr sz="2500" spc="-11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2500" spc="-35" dirty="0">
                <a:solidFill>
                  <a:srgbClr val="2D384F"/>
                </a:solidFill>
                <a:latin typeface="Arial Narrow"/>
                <a:cs typeface="Arial Narrow"/>
              </a:rPr>
              <a:t>sv.</a:t>
            </a:r>
            <a:r>
              <a:rPr sz="2500" spc="-11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2500" spc="-40" dirty="0">
                <a:solidFill>
                  <a:srgbClr val="2D384F"/>
                </a:solidFill>
                <a:latin typeface="Arial Narrow"/>
                <a:cs typeface="Arial Narrow"/>
              </a:rPr>
              <a:t>43</a:t>
            </a:r>
            <a:r>
              <a:rPr sz="2500" spc="-10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2500" spc="-10" dirty="0">
                <a:solidFill>
                  <a:srgbClr val="2D384F"/>
                </a:solidFill>
                <a:latin typeface="Arial Narrow"/>
                <a:cs typeface="Arial Narrow"/>
              </a:rPr>
              <a:t>(3),</a:t>
            </a:r>
            <a:r>
              <a:rPr sz="2500" spc="-11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2500" spc="90" dirty="0">
                <a:solidFill>
                  <a:srgbClr val="2D384F"/>
                </a:solidFill>
                <a:latin typeface="Arial Narrow"/>
                <a:cs typeface="Arial Narrow"/>
              </a:rPr>
              <a:t>2000.</a:t>
            </a:r>
            <a:endParaRPr sz="2500">
              <a:latin typeface="Arial Narrow"/>
              <a:cs typeface="Arial Narrow"/>
            </a:endParaRPr>
          </a:p>
          <a:p>
            <a:pPr marL="356235" indent="-353695">
              <a:lnSpc>
                <a:spcPct val="100000"/>
              </a:lnSpc>
              <a:spcBef>
                <a:spcPts val="450"/>
              </a:spcBef>
              <a:buSzPct val="94000"/>
              <a:buAutoNum type="arabicPeriod"/>
              <a:tabLst>
                <a:tab pos="356235" algn="l"/>
              </a:tabLst>
            </a:pPr>
            <a:r>
              <a:rPr sz="2500" dirty="0">
                <a:solidFill>
                  <a:srgbClr val="2D384F"/>
                </a:solidFill>
                <a:latin typeface="Arial Narrow"/>
                <a:cs typeface="Arial Narrow"/>
              </a:rPr>
              <a:t>Jandrić,</a:t>
            </a:r>
            <a:r>
              <a:rPr sz="2500" spc="-6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2500" dirty="0">
                <a:solidFill>
                  <a:srgbClr val="2D384F"/>
                </a:solidFill>
                <a:latin typeface="Arial Narrow"/>
                <a:cs typeface="Arial Narrow"/>
              </a:rPr>
              <a:t>Berislav.</a:t>
            </a:r>
            <a:r>
              <a:rPr sz="2500" spc="-6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2500" spc="70" dirty="0">
                <a:solidFill>
                  <a:srgbClr val="2D384F"/>
                </a:solidFill>
                <a:latin typeface="Arial Narrow"/>
                <a:cs typeface="Arial Narrow"/>
              </a:rPr>
              <a:t>Hrvatska</a:t>
            </a:r>
            <a:r>
              <a:rPr sz="2500" spc="-5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2500" spc="110" dirty="0">
                <a:solidFill>
                  <a:srgbClr val="2D384F"/>
                </a:solidFill>
                <a:latin typeface="Arial Narrow"/>
                <a:cs typeface="Arial Narrow"/>
              </a:rPr>
              <a:t>pod</a:t>
            </a:r>
            <a:r>
              <a:rPr sz="2500" spc="-6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2500" spc="80" dirty="0">
                <a:solidFill>
                  <a:srgbClr val="2D384F"/>
                </a:solidFill>
                <a:latin typeface="Arial Narrow"/>
                <a:cs typeface="Arial Narrow"/>
              </a:rPr>
              <a:t>crvenom</a:t>
            </a:r>
            <a:r>
              <a:rPr sz="2500" spc="-6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2500" spc="85" dirty="0">
                <a:solidFill>
                  <a:srgbClr val="2D384F"/>
                </a:solidFill>
                <a:latin typeface="Arial Narrow"/>
                <a:cs typeface="Arial Narrow"/>
              </a:rPr>
              <a:t>zvijezdom.</a:t>
            </a:r>
            <a:r>
              <a:rPr sz="2500" spc="-5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2500" spc="55" dirty="0">
                <a:solidFill>
                  <a:srgbClr val="2D384F"/>
                </a:solidFill>
                <a:latin typeface="Arial Narrow"/>
                <a:cs typeface="Arial Narrow"/>
              </a:rPr>
              <a:t>Zagreb:</a:t>
            </a:r>
            <a:r>
              <a:rPr sz="2500" spc="-6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2500" spc="60" dirty="0">
                <a:solidFill>
                  <a:srgbClr val="2D384F"/>
                </a:solidFill>
                <a:latin typeface="Arial Narrow"/>
                <a:cs typeface="Arial Narrow"/>
              </a:rPr>
              <a:t>Srednja</a:t>
            </a:r>
            <a:r>
              <a:rPr sz="2500" spc="-6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2500" dirty="0">
                <a:solidFill>
                  <a:srgbClr val="2D384F"/>
                </a:solidFill>
                <a:latin typeface="Arial Narrow"/>
                <a:cs typeface="Arial Narrow"/>
              </a:rPr>
              <a:t>Europa,</a:t>
            </a:r>
            <a:r>
              <a:rPr sz="2500" spc="-5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2500" spc="-10" dirty="0">
                <a:solidFill>
                  <a:srgbClr val="2D384F"/>
                </a:solidFill>
                <a:latin typeface="Arial Narrow"/>
                <a:cs typeface="Arial Narrow"/>
              </a:rPr>
              <a:t>2005.</a:t>
            </a:r>
            <a:endParaRPr sz="2500">
              <a:latin typeface="Arial Narrow"/>
              <a:cs typeface="Arial Narrow"/>
            </a:endParaRPr>
          </a:p>
          <a:p>
            <a:pPr marL="12700" marR="17145" indent="378460">
              <a:lnSpc>
                <a:spcPct val="114999"/>
              </a:lnSpc>
              <a:buSzPct val="94000"/>
              <a:buAutoNum type="arabicPeriod"/>
              <a:tabLst>
                <a:tab pos="391160" algn="l"/>
              </a:tabLst>
            </a:pPr>
            <a:r>
              <a:rPr sz="2500" dirty="0">
                <a:solidFill>
                  <a:srgbClr val="2D384F"/>
                </a:solidFill>
                <a:latin typeface="Arial Narrow"/>
                <a:cs typeface="Arial Narrow"/>
              </a:rPr>
              <a:t>Jurković,</a:t>
            </a:r>
            <a:r>
              <a:rPr sz="2500" spc="-10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2500" spc="100" dirty="0">
                <a:solidFill>
                  <a:srgbClr val="2D384F"/>
                </a:solidFill>
                <a:latin typeface="Arial Narrow"/>
                <a:cs typeface="Arial Narrow"/>
              </a:rPr>
              <a:t>Danijel.</a:t>
            </a:r>
            <a:r>
              <a:rPr sz="2500" spc="-9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2500" spc="60" dirty="0">
                <a:solidFill>
                  <a:srgbClr val="2D384F"/>
                </a:solidFill>
                <a:latin typeface="Arial Narrow"/>
                <a:cs typeface="Arial Narrow"/>
              </a:rPr>
              <a:t>Odnosi</a:t>
            </a:r>
            <a:r>
              <a:rPr sz="2500" spc="-10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2500" dirty="0">
                <a:solidFill>
                  <a:srgbClr val="2D384F"/>
                </a:solidFill>
                <a:latin typeface="Arial Narrow"/>
                <a:cs typeface="Arial Narrow"/>
              </a:rPr>
              <a:t>Jugoslavije</a:t>
            </a:r>
            <a:r>
              <a:rPr sz="2500" spc="-9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2500" spc="150" dirty="0">
                <a:solidFill>
                  <a:srgbClr val="2D384F"/>
                </a:solidFill>
                <a:latin typeface="Arial Narrow"/>
                <a:cs typeface="Arial Narrow"/>
              </a:rPr>
              <a:t>i</a:t>
            </a:r>
            <a:r>
              <a:rPr sz="2500" spc="-10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2500" spc="45" dirty="0">
                <a:solidFill>
                  <a:srgbClr val="2D384F"/>
                </a:solidFill>
                <a:latin typeface="Arial Narrow"/>
                <a:cs typeface="Arial Narrow"/>
              </a:rPr>
              <a:t>Sovjetskoga</a:t>
            </a:r>
            <a:r>
              <a:rPr sz="2500" spc="-9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2500" spc="-35" dirty="0">
                <a:solidFill>
                  <a:srgbClr val="2D384F"/>
                </a:solidFill>
                <a:latin typeface="Arial Narrow"/>
                <a:cs typeface="Arial Narrow"/>
              </a:rPr>
              <a:t>Saveza</a:t>
            </a:r>
            <a:r>
              <a:rPr sz="2500" spc="-9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2500" spc="110" dirty="0">
                <a:solidFill>
                  <a:srgbClr val="2D384F"/>
                </a:solidFill>
                <a:latin typeface="Arial Narrow"/>
                <a:cs typeface="Arial Narrow"/>
              </a:rPr>
              <a:t>od</a:t>
            </a:r>
            <a:r>
              <a:rPr sz="2500" spc="-10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2500" spc="-70" dirty="0">
                <a:solidFill>
                  <a:srgbClr val="2D384F"/>
                </a:solidFill>
                <a:latin typeface="Arial Narrow"/>
                <a:cs typeface="Arial Narrow"/>
              </a:rPr>
              <a:t>1947.</a:t>
            </a:r>
            <a:r>
              <a:rPr sz="2500" spc="-9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2500" spc="110" dirty="0">
                <a:solidFill>
                  <a:srgbClr val="2D384F"/>
                </a:solidFill>
                <a:latin typeface="Arial Narrow"/>
                <a:cs typeface="Arial Narrow"/>
              </a:rPr>
              <a:t>do</a:t>
            </a:r>
            <a:r>
              <a:rPr sz="2500" spc="-10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2500" spc="-105" dirty="0">
                <a:solidFill>
                  <a:srgbClr val="2D384F"/>
                </a:solidFill>
                <a:latin typeface="Arial Narrow"/>
                <a:cs typeface="Arial Narrow"/>
              </a:rPr>
              <a:t>1953.</a:t>
            </a:r>
            <a:r>
              <a:rPr sz="2500" spc="-9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2500" spc="135" dirty="0">
                <a:solidFill>
                  <a:srgbClr val="2D384F"/>
                </a:solidFill>
                <a:latin typeface="Arial Narrow"/>
                <a:cs typeface="Arial Narrow"/>
              </a:rPr>
              <a:t>u</a:t>
            </a:r>
            <a:r>
              <a:rPr sz="2500" spc="-9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2500" spc="100" dirty="0">
                <a:solidFill>
                  <a:srgbClr val="2D384F"/>
                </a:solidFill>
                <a:latin typeface="Arial Narrow"/>
                <a:cs typeface="Arial Narrow"/>
              </a:rPr>
              <a:t>kontekstu</a:t>
            </a:r>
            <a:r>
              <a:rPr sz="2500" spc="-10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2500" spc="120" dirty="0">
                <a:solidFill>
                  <a:srgbClr val="2D384F"/>
                </a:solidFill>
                <a:latin typeface="Arial Narrow"/>
                <a:cs typeface="Arial Narrow"/>
              </a:rPr>
              <a:t>Informbiroa</a:t>
            </a:r>
            <a:r>
              <a:rPr sz="2500" spc="-9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2500" spc="100" dirty="0">
                <a:solidFill>
                  <a:srgbClr val="2D384F"/>
                </a:solidFill>
                <a:latin typeface="Arial Narrow"/>
                <a:cs typeface="Arial Narrow"/>
              </a:rPr>
              <a:t>prema</a:t>
            </a:r>
            <a:r>
              <a:rPr sz="2500" spc="-10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2500" spc="85" dirty="0">
                <a:solidFill>
                  <a:srgbClr val="2D384F"/>
                </a:solidFill>
                <a:latin typeface="Arial Narrow"/>
                <a:cs typeface="Arial Narrow"/>
              </a:rPr>
              <a:t>vodećim</a:t>
            </a:r>
            <a:r>
              <a:rPr sz="2500" spc="-9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2500" spc="70" dirty="0">
                <a:solidFill>
                  <a:srgbClr val="2D384F"/>
                </a:solidFill>
                <a:latin typeface="Arial Narrow"/>
                <a:cs typeface="Arial Narrow"/>
              </a:rPr>
              <a:t>jugoslavenskim </a:t>
            </a:r>
            <a:r>
              <a:rPr sz="2500" spc="85" dirty="0">
                <a:solidFill>
                  <a:srgbClr val="2D384F"/>
                </a:solidFill>
                <a:latin typeface="Arial Narrow"/>
                <a:cs typeface="Arial Narrow"/>
              </a:rPr>
              <a:t>tiskovinama.</a:t>
            </a:r>
            <a:r>
              <a:rPr sz="2500" spc="5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2500" spc="80" dirty="0">
                <a:solidFill>
                  <a:srgbClr val="2D384F"/>
                </a:solidFill>
                <a:latin typeface="Arial Narrow"/>
                <a:cs typeface="Arial Narrow"/>
              </a:rPr>
              <a:t>Doktorska</a:t>
            </a:r>
            <a:r>
              <a:rPr sz="2500" spc="5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2500" spc="65" dirty="0">
                <a:solidFill>
                  <a:srgbClr val="2D384F"/>
                </a:solidFill>
                <a:latin typeface="Arial Narrow"/>
                <a:cs typeface="Arial Narrow"/>
              </a:rPr>
              <a:t>disertacija,</a:t>
            </a:r>
            <a:r>
              <a:rPr sz="2500" spc="5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2500" dirty="0">
                <a:solidFill>
                  <a:srgbClr val="2D384F"/>
                </a:solidFill>
                <a:latin typeface="Arial Narrow"/>
                <a:cs typeface="Arial Narrow"/>
              </a:rPr>
              <a:t>Sveučilište</a:t>
            </a:r>
            <a:r>
              <a:rPr sz="2500" spc="5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2500" spc="135" dirty="0">
                <a:solidFill>
                  <a:srgbClr val="2D384F"/>
                </a:solidFill>
                <a:latin typeface="Arial Narrow"/>
                <a:cs typeface="Arial Narrow"/>
              </a:rPr>
              <a:t>u</a:t>
            </a:r>
            <a:r>
              <a:rPr sz="2500" spc="5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2500" spc="60" dirty="0">
                <a:solidFill>
                  <a:srgbClr val="2D384F"/>
                </a:solidFill>
                <a:latin typeface="Arial Narrow"/>
                <a:cs typeface="Arial Narrow"/>
              </a:rPr>
              <a:t>Zagrebu,</a:t>
            </a:r>
            <a:r>
              <a:rPr sz="2500" spc="5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2500" spc="80" dirty="0">
                <a:solidFill>
                  <a:srgbClr val="2D384F"/>
                </a:solidFill>
                <a:latin typeface="Arial Narrow"/>
                <a:cs typeface="Arial Narrow"/>
              </a:rPr>
              <a:t>Fakultet</a:t>
            </a:r>
            <a:r>
              <a:rPr sz="2500" spc="5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2500" spc="90" dirty="0">
                <a:solidFill>
                  <a:srgbClr val="2D384F"/>
                </a:solidFill>
                <a:latin typeface="Arial Narrow"/>
                <a:cs typeface="Arial Narrow"/>
              </a:rPr>
              <a:t>hrvatskih</a:t>
            </a:r>
            <a:r>
              <a:rPr sz="2500" spc="5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2500" spc="90" dirty="0">
                <a:solidFill>
                  <a:srgbClr val="2D384F"/>
                </a:solidFill>
                <a:latin typeface="Arial Narrow"/>
                <a:cs typeface="Arial Narrow"/>
              </a:rPr>
              <a:t>studija,</a:t>
            </a:r>
            <a:r>
              <a:rPr sz="2500" spc="5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2500" dirty="0">
                <a:solidFill>
                  <a:srgbClr val="2D384F"/>
                </a:solidFill>
                <a:latin typeface="Arial Narrow"/>
                <a:cs typeface="Arial Narrow"/>
              </a:rPr>
              <a:t>2023.</a:t>
            </a:r>
            <a:r>
              <a:rPr sz="2500" spc="5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2500" u="heavy" dirty="0">
                <a:solidFill>
                  <a:srgbClr val="2D384F"/>
                </a:solidFill>
                <a:uFill>
                  <a:solidFill>
                    <a:srgbClr val="2D384F"/>
                  </a:solidFill>
                </a:uFill>
                <a:latin typeface="Arial Narrow"/>
                <a:cs typeface="Arial Narrow"/>
              </a:rPr>
              <a:t>https://urn.nsk.hr/urn:nbn:hr:111:7660</a:t>
            </a:r>
            <a:r>
              <a:rPr sz="2500" dirty="0">
                <a:solidFill>
                  <a:srgbClr val="2D384F"/>
                </a:solidFill>
                <a:latin typeface="Arial Narrow"/>
                <a:cs typeface="Arial Narrow"/>
              </a:rPr>
              <a:t>9</a:t>
            </a:r>
            <a:r>
              <a:rPr sz="2500" u="heavy" spc="120" dirty="0">
                <a:solidFill>
                  <a:srgbClr val="2D384F"/>
                </a:solidFill>
                <a:uFill>
                  <a:solidFill>
                    <a:srgbClr val="2D384F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2500" spc="-25" dirty="0">
                <a:solidFill>
                  <a:srgbClr val="2D384F"/>
                </a:solidFill>
                <a:latin typeface="Arial Narrow"/>
                <a:cs typeface="Arial Narrow"/>
              </a:rPr>
              <a:t>7.</a:t>
            </a:r>
            <a:endParaRPr sz="2500">
              <a:latin typeface="Arial Narrow"/>
              <a:cs typeface="Arial Narrow"/>
            </a:endParaRPr>
          </a:p>
          <a:p>
            <a:pPr marL="377190" indent="-364490">
              <a:lnSpc>
                <a:spcPct val="100000"/>
              </a:lnSpc>
              <a:spcBef>
                <a:spcPts val="450"/>
              </a:spcBef>
              <a:buSzPct val="94000"/>
              <a:buAutoNum type="arabicPeriod"/>
              <a:tabLst>
                <a:tab pos="377190" algn="l"/>
              </a:tabLst>
            </a:pPr>
            <a:r>
              <a:rPr sz="2500" spc="100" dirty="0">
                <a:solidFill>
                  <a:srgbClr val="2D384F"/>
                </a:solidFill>
                <a:latin typeface="Arial Narrow"/>
                <a:cs typeface="Arial Narrow"/>
              </a:rPr>
              <a:t>Kim,</a:t>
            </a:r>
            <a:r>
              <a:rPr sz="2500" spc="-9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2500" spc="110" dirty="0">
                <a:solidFill>
                  <a:srgbClr val="2D384F"/>
                </a:solidFill>
                <a:latin typeface="Arial Narrow"/>
                <a:cs typeface="Arial Narrow"/>
              </a:rPr>
              <a:t>Maksim</a:t>
            </a:r>
            <a:r>
              <a:rPr sz="2500" spc="-9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2500" dirty="0">
                <a:solidFill>
                  <a:srgbClr val="2D384F"/>
                </a:solidFill>
                <a:latin typeface="Arial Narrow"/>
                <a:cs typeface="Arial Narrow"/>
              </a:rPr>
              <a:t>Pavlovič.</a:t>
            </a:r>
            <a:r>
              <a:rPr sz="2500" spc="-9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2500" spc="45" dirty="0">
                <a:solidFill>
                  <a:srgbClr val="2D384F"/>
                </a:solidFill>
                <a:latin typeface="Arial Narrow"/>
                <a:cs typeface="Arial Narrow"/>
              </a:rPr>
              <a:t>Socialism</a:t>
            </a:r>
            <a:r>
              <a:rPr sz="2500" spc="-9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2500" spc="95" dirty="0">
                <a:solidFill>
                  <a:srgbClr val="2D384F"/>
                </a:solidFill>
                <a:latin typeface="Arial Narrow"/>
                <a:cs typeface="Arial Narrow"/>
              </a:rPr>
              <a:t>and</a:t>
            </a:r>
            <a:r>
              <a:rPr sz="2500" spc="-9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2500" spc="70" dirty="0">
                <a:solidFill>
                  <a:srgbClr val="2D384F"/>
                </a:solidFill>
                <a:latin typeface="Arial Narrow"/>
                <a:cs typeface="Arial Narrow"/>
              </a:rPr>
              <a:t>Culture.</a:t>
            </a:r>
            <a:r>
              <a:rPr sz="2500" spc="-8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2500" spc="55" dirty="0">
                <a:solidFill>
                  <a:srgbClr val="2D384F"/>
                </a:solidFill>
                <a:latin typeface="Arial Narrow"/>
                <a:cs typeface="Arial Narrow"/>
              </a:rPr>
              <a:t>Moscow:</a:t>
            </a:r>
            <a:r>
              <a:rPr sz="2500" spc="-9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2500" dirty="0">
                <a:solidFill>
                  <a:srgbClr val="2D384F"/>
                </a:solidFill>
                <a:latin typeface="Arial Narrow"/>
                <a:cs typeface="Arial Narrow"/>
              </a:rPr>
              <a:t>Social</a:t>
            </a:r>
            <a:r>
              <a:rPr sz="2500" spc="-9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2500" spc="-25" dirty="0">
                <a:solidFill>
                  <a:srgbClr val="2D384F"/>
                </a:solidFill>
                <a:latin typeface="Arial Narrow"/>
                <a:cs typeface="Arial Narrow"/>
              </a:rPr>
              <a:t>Sciences</a:t>
            </a:r>
            <a:r>
              <a:rPr sz="2500" spc="-9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2500" dirty="0">
                <a:solidFill>
                  <a:srgbClr val="2D384F"/>
                </a:solidFill>
                <a:latin typeface="Arial Narrow"/>
                <a:cs typeface="Arial Narrow"/>
              </a:rPr>
              <a:t>Today,</a:t>
            </a:r>
            <a:r>
              <a:rPr sz="2500" spc="-9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2500" spc="95" dirty="0">
                <a:solidFill>
                  <a:srgbClr val="2D384F"/>
                </a:solidFill>
                <a:latin typeface="Arial Narrow"/>
                <a:cs typeface="Arial Narrow"/>
              </a:rPr>
              <a:t>Editorial</a:t>
            </a:r>
            <a:r>
              <a:rPr sz="2500" spc="-8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2500" spc="60" dirty="0">
                <a:solidFill>
                  <a:srgbClr val="2D384F"/>
                </a:solidFill>
                <a:latin typeface="Arial Narrow"/>
                <a:cs typeface="Arial Narrow"/>
              </a:rPr>
              <a:t>Board</a:t>
            </a:r>
            <a:r>
              <a:rPr sz="2500" spc="-9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2500" spc="-105" dirty="0">
                <a:solidFill>
                  <a:srgbClr val="2D384F"/>
                </a:solidFill>
                <a:latin typeface="Arial Narrow"/>
                <a:cs typeface="Arial Narrow"/>
              </a:rPr>
              <a:t>USSR</a:t>
            </a:r>
            <a:r>
              <a:rPr sz="2500" spc="-9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2500" spc="65" dirty="0">
                <a:solidFill>
                  <a:srgbClr val="2D384F"/>
                </a:solidFill>
                <a:latin typeface="Arial Narrow"/>
                <a:cs typeface="Arial Narrow"/>
              </a:rPr>
              <a:t>Academy</a:t>
            </a:r>
            <a:r>
              <a:rPr sz="2500" spc="-9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2500" spc="125" dirty="0">
                <a:solidFill>
                  <a:srgbClr val="2D384F"/>
                </a:solidFill>
                <a:latin typeface="Arial Narrow"/>
                <a:cs typeface="Arial Narrow"/>
              </a:rPr>
              <a:t>of</a:t>
            </a:r>
            <a:r>
              <a:rPr sz="2500" spc="-9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2500" spc="-25" dirty="0">
                <a:solidFill>
                  <a:srgbClr val="2D384F"/>
                </a:solidFill>
                <a:latin typeface="Arial Narrow"/>
                <a:cs typeface="Arial Narrow"/>
              </a:rPr>
              <a:t>Sciences,</a:t>
            </a:r>
            <a:r>
              <a:rPr sz="2500" spc="-9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2500" spc="-10" dirty="0">
                <a:solidFill>
                  <a:srgbClr val="2D384F"/>
                </a:solidFill>
                <a:latin typeface="Arial Narrow"/>
                <a:cs typeface="Arial Narrow"/>
              </a:rPr>
              <a:t>1984.lture,</a:t>
            </a:r>
            <a:endParaRPr sz="2500">
              <a:latin typeface="Arial Narrow"/>
              <a:cs typeface="Arial Narrow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pc="-465" dirty="0"/>
              <a:t>BIBLIOGRAFIJA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016000" y="2222493"/>
            <a:ext cx="16419194" cy="665566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255904" indent="386715">
              <a:lnSpc>
                <a:spcPct val="114999"/>
              </a:lnSpc>
              <a:spcBef>
                <a:spcPts val="100"/>
              </a:spcBef>
              <a:buAutoNum type="arabicPeriod" startAt="14"/>
              <a:tabLst>
                <a:tab pos="399415" algn="l"/>
              </a:tabLst>
            </a:pPr>
            <a:r>
              <a:rPr sz="2500" dirty="0">
                <a:solidFill>
                  <a:srgbClr val="2D384F"/>
                </a:solidFill>
                <a:latin typeface="Arial Narrow"/>
                <a:cs typeface="Arial Narrow"/>
              </a:rPr>
              <a:t>Knezović,</a:t>
            </a:r>
            <a:r>
              <a:rPr sz="2500" spc="-13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2500" spc="70" dirty="0">
                <a:solidFill>
                  <a:srgbClr val="2D384F"/>
                </a:solidFill>
                <a:latin typeface="Arial Narrow"/>
                <a:cs typeface="Arial Narrow"/>
              </a:rPr>
              <a:t>Zlata.</a:t>
            </a:r>
            <a:r>
              <a:rPr sz="2500" spc="-13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2500" spc="55" dirty="0">
                <a:solidFill>
                  <a:srgbClr val="2D384F"/>
                </a:solidFill>
                <a:latin typeface="Arial Narrow"/>
                <a:cs typeface="Arial Narrow"/>
              </a:rPr>
              <a:t>Boljševizacija</a:t>
            </a:r>
            <a:r>
              <a:rPr sz="2500" spc="-13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2500" spc="150" dirty="0">
                <a:solidFill>
                  <a:srgbClr val="2D384F"/>
                </a:solidFill>
                <a:latin typeface="Arial Narrow"/>
                <a:cs typeface="Arial Narrow"/>
              </a:rPr>
              <a:t>i</a:t>
            </a:r>
            <a:r>
              <a:rPr sz="2500" spc="-12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2500" spc="80" dirty="0">
                <a:solidFill>
                  <a:srgbClr val="2D384F"/>
                </a:solidFill>
                <a:latin typeface="Arial Narrow"/>
                <a:cs typeface="Arial Narrow"/>
              </a:rPr>
              <a:t>ideologizacija</a:t>
            </a:r>
            <a:r>
              <a:rPr sz="2500" spc="-13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2500" spc="65" dirty="0">
                <a:solidFill>
                  <a:srgbClr val="2D384F"/>
                </a:solidFill>
                <a:latin typeface="Arial Narrow"/>
                <a:cs typeface="Arial Narrow"/>
              </a:rPr>
              <a:t>hrvatske</a:t>
            </a:r>
            <a:r>
              <a:rPr sz="2500" spc="-13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2500" spc="125" dirty="0">
                <a:solidFill>
                  <a:srgbClr val="2D384F"/>
                </a:solidFill>
                <a:latin typeface="Arial Narrow"/>
                <a:cs typeface="Arial Narrow"/>
              </a:rPr>
              <a:t>kulture</a:t>
            </a:r>
            <a:r>
              <a:rPr sz="2500" spc="-12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2500" spc="150" dirty="0">
                <a:solidFill>
                  <a:srgbClr val="2D384F"/>
                </a:solidFill>
                <a:latin typeface="Arial Narrow"/>
                <a:cs typeface="Arial Narrow"/>
              </a:rPr>
              <a:t>i</a:t>
            </a:r>
            <a:r>
              <a:rPr sz="2500" spc="-13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2500" spc="130" dirty="0">
                <a:solidFill>
                  <a:srgbClr val="2D384F"/>
                </a:solidFill>
                <a:latin typeface="Arial Narrow"/>
                <a:cs typeface="Arial Narrow"/>
              </a:rPr>
              <a:t>umjetnosti</a:t>
            </a:r>
            <a:r>
              <a:rPr sz="2500" spc="-13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2500" spc="-10" dirty="0">
                <a:solidFill>
                  <a:srgbClr val="2D384F"/>
                </a:solidFill>
                <a:latin typeface="Arial Narrow"/>
                <a:cs typeface="Arial Narrow"/>
              </a:rPr>
              <a:t>(1948.).</a:t>
            </a:r>
            <a:r>
              <a:rPr sz="2500" spc="-13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2500" spc="-10" dirty="0">
                <a:solidFill>
                  <a:srgbClr val="2D384F"/>
                </a:solidFill>
                <a:latin typeface="Arial Narrow"/>
                <a:cs typeface="Arial Narrow"/>
              </a:rPr>
              <a:t>Časopis</a:t>
            </a:r>
            <a:r>
              <a:rPr sz="2500" spc="-12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2500" dirty="0">
                <a:solidFill>
                  <a:srgbClr val="2D384F"/>
                </a:solidFill>
                <a:latin typeface="Arial Narrow"/>
                <a:cs typeface="Arial Narrow"/>
              </a:rPr>
              <a:t>za</a:t>
            </a:r>
            <a:r>
              <a:rPr sz="2500" spc="-13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2500" spc="80" dirty="0">
                <a:solidFill>
                  <a:srgbClr val="2D384F"/>
                </a:solidFill>
                <a:latin typeface="Arial Narrow"/>
                <a:cs typeface="Arial Narrow"/>
              </a:rPr>
              <a:t>suvremenu</a:t>
            </a:r>
            <a:r>
              <a:rPr sz="2500" spc="-13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2500" spc="85" dirty="0">
                <a:solidFill>
                  <a:srgbClr val="2D384F"/>
                </a:solidFill>
                <a:latin typeface="Arial Narrow"/>
                <a:cs typeface="Arial Narrow"/>
              </a:rPr>
              <a:t>povijest</a:t>
            </a:r>
            <a:r>
              <a:rPr sz="2500" spc="-12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2500" dirty="0">
                <a:solidFill>
                  <a:srgbClr val="2D384F"/>
                </a:solidFill>
                <a:latin typeface="Arial Narrow"/>
                <a:cs typeface="Arial Narrow"/>
              </a:rPr>
              <a:t>26,</a:t>
            </a:r>
            <a:r>
              <a:rPr sz="2500" spc="-13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2500" spc="80" dirty="0">
                <a:solidFill>
                  <a:srgbClr val="2D384F"/>
                </a:solidFill>
                <a:latin typeface="Arial Narrow"/>
                <a:cs typeface="Arial Narrow"/>
              </a:rPr>
              <a:t>br.</a:t>
            </a:r>
            <a:r>
              <a:rPr sz="2500" spc="-13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2500" spc="-285" dirty="0">
                <a:solidFill>
                  <a:srgbClr val="2D384F"/>
                </a:solidFill>
                <a:latin typeface="Arial Narrow"/>
                <a:cs typeface="Arial Narrow"/>
              </a:rPr>
              <a:t>1</a:t>
            </a:r>
            <a:r>
              <a:rPr sz="2500" spc="-12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2500" spc="-10" dirty="0">
                <a:solidFill>
                  <a:srgbClr val="2D384F"/>
                </a:solidFill>
                <a:latin typeface="Arial Narrow"/>
                <a:cs typeface="Arial Narrow"/>
              </a:rPr>
              <a:t>(1994): 105–129.</a:t>
            </a:r>
            <a:endParaRPr sz="2500" dirty="0">
              <a:latin typeface="Arial Narrow"/>
              <a:cs typeface="Arial Narrow"/>
            </a:endParaRPr>
          </a:p>
          <a:p>
            <a:pPr marL="12700" marR="1699895" indent="-8255">
              <a:lnSpc>
                <a:spcPct val="114999"/>
              </a:lnSpc>
              <a:buAutoNum type="arabicPeriod" startAt="14"/>
              <a:tabLst>
                <a:tab pos="379095" algn="l"/>
              </a:tabLst>
            </a:pPr>
            <a:r>
              <a:rPr sz="2500" spc="50" dirty="0">
                <a:solidFill>
                  <a:srgbClr val="2D384F"/>
                </a:solidFill>
                <a:latin typeface="Arial Narrow"/>
                <a:cs typeface="Arial Narrow"/>
              </a:rPr>
              <a:t>	Leksikografski</a:t>
            </a:r>
            <a:r>
              <a:rPr sz="2500" spc="-7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2500" dirty="0">
                <a:solidFill>
                  <a:srgbClr val="2D384F"/>
                </a:solidFill>
                <a:latin typeface="Arial Narrow"/>
                <a:cs typeface="Arial Narrow"/>
              </a:rPr>
              <a:t>zavod</a:t>
            </a:r>
            <a:r>
              <a:rPr sz="2500" spc="-7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2500" spc="85" dirty="0">
                <a:solidFill>
                  <a:srgbClr val="2D384F"/>
                </a:solidFill>
                <a:latin typeface="Arial Narrow"/>
                <a:cs typeface="Arial Narrow"/>
              </a:rPr>
              <a:t>Miroslav</a:t>
            </a:r>
            <a:r>
              <a:rPr sz="2500" spc="-7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2500" dirty="0">
                <a:solidFill>
                  <a:srgbClr val="2D384F"/>
                </a:solidFill>
                <a:latin typeface="Arial Narrow"/>
                <a:cs typeface="Arial Narrow"/>
              </a:rPr>
              <a:t>Krleža.</a:t>
            </a:r>
            <a:r>
              <a:rPr sz="2500" spc="-7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2500" dirty="0">
                <a:solidFill>
                  <a:srgbClr val="2D384F"/>
                </a:solidFill>
                <a:latin typeface="Arial Narrow"/>
                <a:cs typeface="Arial Narrow"/>
              </a:rPr>
              <a:t>"Leonov,</a:t>
            </a:r>
            <a:r>
              <a:rPr sz="2500" spc="-7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2500" spc="65" dirty="0">
                <a:solidFill>
                  <a:srgbClr val="2D384F"/>
                </a:solidFill>
                <a:latin typeface="Arial Narrow"/>
                <a:cs typeface="Arial Narrow"/>
              </a:rPr>
              <a:t>Leonid</a:t>
            </a:r>
            <a:r>
              <a:rPr sz="2500" spc="-7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2500" spc="65" dirty="0">
                <a:solidFill>
                  <a:srgbClr val="2D384F"/>
                </a:solidFill>
                <a:latin typeface="Arial Narrow"/>
                <a:cs typeface="Arial Narrow"/>
              </a:rPr>
              <a:t>Maksimovič."</a:t>
            </a:r>
            <a:r>
              <a:rPr sz="2500" spc="-7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2500" spc="70" dirty="0">
                <a:solidFill>
                  <a:srgbClr val="2D384F"/>
                </a:solidFill>
                <a:latin typeface="Arial Narrow"/>
                <a:cs typeface="Arial Narrow"/>
              </a:rPr>
              <a:t>Hrvatska</a:t>
            </a:r>
            <a:r>
              <a:rPr sz="2500" spc="-7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2500" spc="85" dirty="0">
                <a:solidFill>
                  <a:srgbClr val="2D384F"/>
                </a:solidFill>
                <a:latin typeface="Arial Narrow"/>
                <a:cs typeface="Arial Narrow"/>
              </a:rPr>
              <a:t>enciklopedija.</a:t>
            </a:r>
            <a:r>
              <a:rPr sz="2500" spc="-7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2500" spc="75" dirty="0">
                <a:solidFill>
                  <a:srgbClr val="2D384F"/>
                </a:solidFill>
                <a:latin typeface="Arial Narrow"/>
                <a:cs typeface="Arial Narrow"/>
              </a:rPr>
              <a:t>Posljednja</a:t>
            </a:r>
            <a:r>
              <a:rPr sz="2500" spc="-7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2500" spc="110" dirty="0">
                <a:solidFill>
                  <a:srgbClr val="2D384F"/>
                </a:solidFill>
                <a:latin typeface="Arial Narrow"/>
                <a:cs typeface="Arial Narrow"/>
              </a:rPr>
              <a:t>izmjena</a:t>
            </a:r>
            <a:r>
              <a:rPr sz="2500" spc="-7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2500" spc="-20" dirty="0">
                <a:solidFill>
                  <a:srgbClr val="2D384F"/>
                </a:solidFill>
                <a:latin typeface="Arial Narrow"/>
                <a:cs typeface="Arial Narrow"/>
              </a:rPr>
              <a:t>2025. </a:t>
            </a:r>
            <a:r>
              <a:rPr sz="2500" u="heavy" spc="95" dirty="0">
                <a:solidFill>
                  <a:srgbClr val="2D384F"/>
                </a:solidFill>
                <a:uFill>
                  <a:solidFill>
                    <a:srgbClr val="2D384F"/>
                  </a:solidFill>
                </a:uFill>
                <a:latin typeface="Arial Narrow"/>
                <a:cs typeface="Arial Narrow"/>
                <a:hlinkClick r:id="rId2"/>
              </a:rPr>
              <a:t>https://www.enciklopedi</a:t>
            </a:r>
            <a:r>
              <a:rPr sz="2500" spc="95" dirty="0">
                <a:solidFill>
                  <a:srgbClr val="2D384F"/>
                </a:solidFill>
                <a:latin typeface="Arial Narrow"/>
                <a:cs typeface="Arial Narrow"/>
                <a:hlinkClick r:id="rId2"/>
              </a:rPr>
              <a:t>j</a:t>
            </a:r>
            <a:r>
              <a:rPr sz="2500" u="heavy" spc="95" dirty="0">
                <a:solidFill>
                  <a:srgbClr val="2D384F"/>
                </a:solidFill>
                <a:uFill>
                  <a:solidFill>
                    <a:srgbClr val="2D384F"/>
                  </a:solidFill>
                </a:uFill>
                <a:latin typeface="Arial Narrow"/>
                <a:cs typeface="Arial Narrow"/>
                <a:hlinkClick r:id="rId2"/>
              </a:rPr>
              <a:t>a.hr/clanak/leonov-</a:t>
            </a:r>
            <a:r>
              <a:rPr sz="2500" u="heavy" spc="105" dirty="0">
                <a:solidFill>
                  <a:srgbClr val="2D384F"/>
                </a:solidFill>
                <a:uFill>
                  <a:solidFill>
                    <a:srgbClr val="2D384F"/>
                  </a:solidFill>
                </a:uFill>
                <a:latin typeface="Arial Narrow"/>
                <a:cs typeface="Arial Narrow"/>
                <a:hlinkClick r:id="rId2"/>
              </a:rPr>
              <a:t>leonid-</a:t>
            </a:r>
            <a:r>
              <a:rPr sz="2500" u="heavy" spc="75" dirty="0">
                <a:solidFill>
                  <a:srgbClr val="2D384F"/>
                </a:solidFill>
                <a:uFill>
                  <a:solidFill>
                    <a:srgbClr val="2D384F"/>
                  </a:solidFill>
                </a:uFill>
                <a:latin typeface="Arial Narrow"/>
                <a:cs typeface="Arial Narrow"/>
                <a:hlinkClick r:id="rId2"/>
              </a:rPr>
              <a:t>maksimovic</a:t>
            </a:r>
            <a:endParaRPr sz="2500" dirty="0">
              <a:latin typeface="Arial Narrow"/>
              <a:cs typeface="Arial Narrow"/>
            </a:endParaRPr>
          </a:p>
          <a:p>
            <a:pPr marL="395605" indent="-382905">
              <a:lnSpc>
                <a:spcPct val="100000"/>
              </a:lnSpc>
              <a:spcBef>
                <a:spcPts val="450"/>
              </a:spcBef>
              <a:buAutoNum type="arabicPeriod" startAt="14"/>
              <a:tabLst>
                <a:tab pos="395605" algn="l"/>
              </a:tabLst>
            </a:pPr>
            <a:r>
              <a:rPr sz="2500" spc="95" dirty="0">
                <a:solidFill>
                  <a:srgbClr val="2D384F"/>
                </a:solidFill>
                <a:latin typeface="Arial Narrow"/>
                <a:cs typeface="Arial Narrow"/>
              </a:rPr>
              <a:t>Mihovilović,</a:t>
            </a:r>
            <a:r>
              <a:rPr sz="2500" spc="-15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2500" spc="90" dirty="0">
                <a:solidFill>
                  <a:srgbClr val="2D384F"/>
                </a:solidFill>
                <a:latin typeface="Arial Narrow"/>
                <a:cs typeface="Arial Narrow"/>
              </a:rPr>
              <a:t>Maroje.</a:t>
            </a:r>
            <a:r>
              <a:rPr sz="2500" spc="-15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2500" spc="110" dirty="0">
                <a:solidFill>
                  <a:srgbClr val="2D384F"/>
                </a:solidFill>
                <a:latin typeface="Arial Narrow"/>
                <a:cs typeface="Arial Narrow"/>
              </a:rPr>
              <a:t>Novinari</a:t>
            </a:r>
            <a:r>
              <a:rPr sz="2500" spc="-15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2500" spc="150" dirty="0">
                <a:solidFill>
                  <a:srgbClr val="2D384F"/>
                </a:solidFill>
                <a:latin typeface="Arial Narrow"/>
                <a:cs typeface="Arial Narrow"/>
              </a:rPr>
              <a:t>i</a:t>
            </a:r>
            <a:r>
              <a:rPr sz="2500" spc="-15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2500" spc="50" dirty="0">
                <a:solidFill>
                  <a:srgbClr val="2D384F"/>
                </a:solidFill>
                <a:latin typeface="Arial Narrow"/>
                <a:cs typeface="Arial Narrow"/>
              </a:rPr>
              <a:t>vlast.</a:t>
            </a:r>
            <a:r>
              <a:rPr sz="2500" spc="-15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2500" spc="55" dirty="0">
                <a:solidFill>
                  <a:srgbClr val="2D384F"/>
                </a:solidFill>
                <a:latin typeface="Arial Narrow"/>
                <a:cs typeface="Arial Narrow"/>
              </a:rPr>
              <a:t>Zagreb:</a:t>
            </a:r>
            <a:r>
              <a:rPr sz="2500" spc="-15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2500" spc="85" dirty="0">
                <a:solidFill>
                  <a:srgbClr val="2D384F"/>
                </a:solidFill>
                <a:latin typeface="Arial Narrow"/>
                <a:cs typeface="Arial Narrow"/>
              </a:rPr>
              <a:t>Profil,</a:t>
            </a:r>
            <a:r>
              <a:rPr sz="2500" spc="-14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2500" spc="-10" dirty="0">
                <a:solidFill>
                  <a:srgbClr val="2D384F"/>
                </a:solidFill>
                <a:latin typeface="Arial Narrow"/>
                <a:cs typeface="Arial Narrow"/>
              </a:rPr>
              <a:t>2025.</a:t>
            </a:r>
            <a:endParaRPr sz="2500" dirty="0">
              <a:latin typeface="Arial Narrow"/>
              <a:cs typeface="Arial Narrow"/>
            </a:endParaRPr>
          </a:p>
          <a:p>
            <a:pPr marL="379095" indent="-374650">
              <a:lnSpc>
                <a:spcPct val="100000"/>
              </a:lnSpc>
              <a:spcBef>
                <a:spcPts val="450"/>
              </a:spcBef>
              <a:buAutoNum type="arabicPeriod" startAt="14"/>
              <a:tabLst>
                <a:tab pos="379095" algn="l"/>
              </a:tabLst>
            </a:pPr>
            <a:r>
              <a:rPr sz="2500" spc="90" dirty="0">
                <a:solidFill>
                  <a:srgbClr val="2D384F"/>
                </a:solidFill>
                <a:latin typeface="Arial Narrow"/>
                <a:cs typeface="Arial Narrow"/>
              </a:rPr>
              <a:t>Milivojević,</a:t>
            </a:r>
            <a:r>
              <a:rPr sz="2500" spc="-114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2500" dirty="0">
                <a:solidFill>
                  <a:srgbClr val="2D384F"/>
                </a:solidFill>
                <a:latin typeface="Arial Narrow"/>
                <a:cs typeface="Arial Narrow"/>
              </a:rPr>
              <a:t>Snježana.</a:t>
            </a:r>
            <a:r>
              <a:rPr sz="2500" spc="-114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2500" spc="130" dirty="0">
                <a:solidFill>
                  <a:srgbClr val="2D384F"/>
                </a:solidFill>
                <a:latin typeface="Arial Narrow"/>
                <a:cs typeface="Arial Narrow"/>
              </a:rPr>
              <a:t>Mediji,</a:t>
            </a:r>
            <a:r>
              <a:rPr sz="2500" spc="-114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2500" spc="105" dirty="0">
                <a:solidFill>
                  <a:srgbClr val="2D384F"/>
                </a:solidFill>
                <a:latin typeface="Arial Narrow"/>
                <a:cs typeface="Arial Narrow"/>
              </a:rPr>
              <a:t>ideologija</a:t>
            </a:r>
            <a:r>
              <a:rPr sz="2500" spc="-114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2500" spc="150" dirty="0">
                <a:solidFill>
                  <a:srgbClr val="2D384F"/>
                </a:solidFill>
                <a:latin typeface="Arial Narrow"/>
                <a:cs typeface="Arial Narrow"/>
              </a:rPr>
              <a:t>i</a:t>
            </a:r>
            <a:r>
              <a:rPr sz="2500" spc="-114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2500" spc="105" dirty="0">
                <a:solidFill>
                  <a:srgbClr val="2D384F"/>
                </a:solidFill>
                <a:latin typeface="Arial Narrow"/>
                <a:cs typeface="Arial Narrow"/>
              </a:rPr>
              <a:t>kultura.</a:t>
            </a:r>
            <a:r>
              <a:rPr sz="2500" spc="-114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2500" spc="45" dirty="0">
                <a:solidFill>
                  <a:srgbClr val="2D384F"/>
                </a:solidFill>
                <a:latin typeface="Arial Narrow"/>
                <a:cs typeface="Arial Narrow"/>
              </a:rPr>
              <a:t>Beograd:</a:t>
            </a:r>
            <a:r>
              <a:rPr sz="2500" spc="-114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2500" spc="60" dirty="0">
                <a:solidFill>
                  <a:srgbClr val="2D384F"/>
                </a:solidFill>
                <a:latin typeface="Arial Narrow"/>
                <a:cs typeface="Arial Narrow"/>
              </a:rPr>
              <a:t>Edicija</a:t>
            </a:r>
            <a:r>
              <a:rPr sz="2500" spc="-114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2500" spc="-155" dirty="0">
                <a:solidFill>
                  <a:srgbClr val="2D384F"/>
                </a:solidFill>
                <a:latin typeface="Arial Narrow"/>
                <a:cs typeface="Arial Narrow"/>
              </a:rPr>
              <a:t>REČ</a:t>
            </a:r>
            <a:r>
              <a:rPr sz="2500" spc="-114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2500" spc="135" dirty="0">
                <a:solidFill>
                  <a:srgbClr val="2D384F"/>
                </a:solidFill>
                <a:latin typeface="Arial Narrow"/>
                <a:cs typeface="Arial Narrow"/>
              </a:rPr>
              <a:t>/</a:t>
            </a:r>
            <a:r>
              <a:rPr sz="2500" spc="-114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2500" spc="45" dirty="0">
                <a:solidFill>
                  <a:srgbClr val="2D384F"/>
                </a:solidFill>
                <a:latin typeface="Arial Narrow"/>
                <a:cs typeface="Arial Narrow"/>
              </a:rPr>
              <a:t>Fabrika</a:t>
            </a:r>
            <a:r>
              <a:rPr sz="2500" spc="-114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2500" spc="95" dirty="0">
                <a:solidFill>
                  <a:srgbClr val="2D384F"/>
                </a:solidFill>
                <a:latin typeface="Arial Narrow"/>
                <a:cs typeface="Arial Narrow"/>
              </a:rPr>
              <a:t>knjiga,</a:t>
            </a:r>
            <a:r>
              <a:rPr sz="2500" spc="-114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2500" spc="-10" dirty="0">
                <a:solidFill>
                  <a:srgbClr val="2D384F"/>
                </a:solidFill>
                <a:latin typeface="Arial Narrow"/>
                <a:cs typeface="Arial Narrow"/>
              </a:rPr>
              <a:t>2015.</a:t>
            </a:r>
            <a:endParaRPr sz="2500" dirty="0">
              <a:latin typeface="Arial Narrow"/>
              <a:cs typeface="Arial Narrow"/>
            </a:endParaRPr>
          </a:p>
          <a:p>
            <a:pPr marL="396875" indent="-384175">
              <a:lnSpc>
                <a:spcPct val="100000"/>
              </a:lnSpc>
              <a:spcBef>
                <a:spcPts val="450"/>
              </a:spcBef>
              <a:buAutoNum type="arabicPeriod" startAt="14"/>
              <a:tabLst>
                <a:tab pos="396875" algn="l"/>
              </a:tabLst>
            </a:pPr>
            <a:r>
              <a:rPr sz="2500" spc="120" dirty="0">
                <a:solidFill>
                  <a:srgbClr val="2D384F"/>
                </a:solidFill>
                <a:latin typeface="Arial Narrow"/>
                <a:cs typeface="Arial Narrow"/>
              </a:rPr>
              <a:t>Muzeji</a:t>
            </a:r>
            <a:r>
              <a:rPr sz="2500" spc="-114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2500" spc="80" dirty="0">
                <a:solidFill>
                  <a:srgbClr val="2D384F"/>
                </a:solidFill>
                <a:latin typeface="Arial Narrow"/>
                <a:cs typeface="Arial Narrow"/>
              </a:rPr>
              <a:t>Hrvatskog</a:t>
            </a:r>
            <a:r>
              <a:rPr sz="2500" spc="-11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2500" spc="50" dirty="0">
                <a:solidFill>
                  <a:srgbClr val="2D384F"/>
                </a:solidFill>
                <a:latin typeface="Arial Narrow"/>
                <a:cs typeface="Arial Narrow"/>
              </a:rPr>
              <a:t>zagorja.</a:t>
            </a:r>
            <a:r>
              <a:rPr sz="2500" spc="-114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2500" spc="45" dirty="0">
                <a:solidFill>
                  <a:srgbClr val="2D384F"/>
                </a:solidFill>
                <a:latin typeface="Arial Narrow"/>
                <a:cs typeface="Arial Narrow"/>
              </a:rPr>
              <a:t>“Fundus</a:t>
            </a:r>
            <a:r>
              <a:rPr sz="2500" spc="-11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2500" spc="-25" dirty="0">
                <a:solidFill>
                  <a:srgbClr val="2D384F"/>
                </a:solidFill>
                <a:latin typeface="Arial Narrow"/>
                <a:cs typeface="Arial Narrow"/>
              </a:rPr>
              <a:t>S69/981.”</a:t>
            </a:r>
            <a:r>
              <a:rPr sz="2500" spc="-11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2500" spc="65" dirty="0">
                <a:solidFill>
                  <a:srgbClr val="2D384F"/>
                </a:solidFill>
                <a:latin typeface="Arial Narrow"/>
                <a:cs typeface="Arial Narrow"/>
              </a:rPr>
              <a:t>Galerija</a:t>
            </a:r>
            <a:r>
              <a:rPr sz="2500" spc="-114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2500" spc="120" dirty="0">
                <a:solidFill>
                  <a:srgbClr val="2D384F"/>
                </a:solidFill>
                <a:latin typeface="Arial Narrow"/>
                <a:cs typeface="Arial Narrow"/>
              </a:rPr>
              <a:t>Antuna</a:t>
            </a:r>
            <a:r>
              <a:rPr sz="2500" spc="-11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2500" spc="60" dirty="0">
                <a:solidFill>
                  <a:srgbClr val="2D384F"/>
                </a:solidFill>
                <a:latin typeface="Arial Narrow"/>
                <a:cs typeface="Arial Narrow"/>
              </a:rPr>
              <a:t>Augustinčića.</a:t>
            </a:r>
            <a:r>
              <a:rPr sz="2500" spc="-11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2500" u="heavy" spc="135" dirty="0">
                <a:solidFill>
                  <a:srgbClr val="2D384F"/>
                </a:solidFill>
                <a:uFill>
                  <a:solidFill>
                    <a:srgbClr val="2D384F"/>
                  </a:solidFill>
                </a:uFill>
                <a:latin typeface="Arial Narrow"/>
                <a:cs typeface="Arial Narrow"/>
                <a:hlinkClick r:id="rId3"/>
              </a:rPr>
              <a:t>h</a:t>
            </a:r>
            <a:r>
              <a:rPr sz="2500" u="heavy" spc="140" dirty="0">
                <a:solidFill>
                  <a:srgbClr val="2D384F"/>
                </a:solidFill>
                <a:uFill>
                  <a:solidFill>
                    <a:srgbClr val="2D384F"/>
                  </a:solidFill>
                </a:uFill>
                <a:latin typeface="Arial Narrow"/>
                <a:cs typeface="Arial Narrow"/>
                <a:hlinkClick r:id="rId3"/>
              </a:rPr>
              <a:t>tt</a:t>
            </a:r>
            <a:r>
              <a:rPr sz="2500" u="heavy" spc="-430" dirty="0">
                <a:solidFill>
                  <a:srgbClr val="2D384F"/>
                </a:solidFill>
                <a:uFill>
                  <a:solidFill>
                    <a:srgbClr val="2D384F"/>
                  </a:solidFill>
                </a:uFill>
                <a:latin typeface="Arial Narrow"/>
                <a:cs typeface="Arial Narrow"/>
                <a:hlinkClick r:id="rId3"/>
              </a:rPr>
              <a:t>p</a:t>
            </a:r>
            <a:r>
              <a:rPr sz="2500" u="heavy" spc="130" dirty="0">
                <a:solidFill>
                  <a:srgbClr val="2D384F"/>
                </a:solidFill>
                <a:uFill>
                  <a:solidFill>
                    <a:srgbClr val="2D384F"/>
                  </a:solidFill>
                </a:uFill>
                <a:latin typeface="Arial Narrow"/>
                <a:cs typeface="Arial Narrow"/>
                <a:hlinkClick r:id="rId3"/>
              </a:rPr>
              <a:t> </a:t>
            </a:r>
            <a:r>
              <a:rPr sz="2500" u="heavy" spc="95" dirty="0">
                <a:solidFill>
                  <a:srgbClr val="2D384F"/>
                </a:solidFill>
                <a:uFill>
                  <a:solidFill>
                    <a:srgbClr val="2D384F"/>
                  </a:solidFill>
                </a:uFill>
                <a:latin typeface="Arial Narrow"/>
                <a:cs typeface="Arial Narrow"/>
                <a:hlinkClick r:id="rId3"/>
              </a:rPr>
              <a:t>://www.</a:t>
            </a:r>
            <a:r>
              <a:rPr sz="2500" spc="95" dirty="0">
                <a:solidFill>
                  <a:srgbClr val="2D384F"/>
                </a:solidFill>
                <a:latin typeface="Arial Narrow"/>
                <a:cs typeface="Arial Narrow"/>
                <a:hlinkClick r:id="rId3"/>
              </a:rPr>
              <a:t>g</a:t>
            </a:r>
            <a:r>
              <a:rPr sz="2500" u="heavy" spc="95" dirty="0">
                <a:solidFill>
                  <a:srgbClr val="2D384F"/>
                </a:solidFill>
                <a:uFill>
                  <a:solidFill>
                    <a:srgbClr val="2D384F"/>
                  </a:solidFill>
                </a:uFill>
                <a:latin typeface="Arial Narrow"/>
                <a:cs typeface="Arial Narrow"/>
                <a:hlinkClick r:id="rId3"/>
              </a:rPr>
              <a:t>aa.mhz.hr/fundus-</a:t>
            </a:r>
            <a:r>
              <a:rPr sz="2500" u="heavy" spc="-10" dirty="0">
                <a:solidFill>
                  <a:srgbClr val="2D384F"/>
                </a:solidFill>
                <a:uFill>
                  <a:solidFill>
                    <a:srgbClr val="2D384F"/>
                  </a:solidFill>
                </a:uFill>
                <a:latin typeface="Arial Narrow"/>
                <a:cs typeface="Arial Narrow"/>
                <a:hlinkClick r:id="rId3"/>
              </a:rPr>
              <a:t>s69/981</a:t>
            </a:r>
            <a:endParaRPr lang="hr-HR" sz="2500" u="heavy" spc="-10" dirty="0">
              <a:solidFill>
                <a:srgbClr val="2D384F"/>
              </a:solidFill>
              <a:uFill>
                <a:solidFill>
                  <a:srgbClr val="2D384F"/>
                </a:solidFill>
              </a:uFill>
              <a:latin typeface="Arial Narrow"/>
              <a:cs typeface="Arial Narrow"/>
            </a:endParaRPr>
          </a:p>
          <a:p>
            <a:pPr marL="396875" indent="-384175">
              <a:lnSpc>
                <a:spcPct val="100000"/>
              </a:lnSpc>
              <a:spcBef>
                <a:spcPts val="450"/>
              </a:spcBef>
              <a:buAutoNum type="arabicPeriod" startAt="14"/>
              <a:tabLst>
                <a:tab pos="396875" algn="l"/>
              </a:tabLst>
            </a:pPr>
            <a:r>
              <a:rPr lang="hr-HR" sz="2500" dirty="0">
                <a:latin typeface="Arial Narrow"/>
                <a:cs typeface="Arial Narrow"/>
              </a:rPr>
              <a:t> </a:t>
            </a:r>
            <a:r>
              <a:rPr lang="hr-HR" sz="2500" dirty="0" err="1">
                <a:latin typeface="Arial Narrow"/>
                <a:cs typeface="Arial Narrow"/>
              </a:rPr>
              <a:t>Najbar-Agičić</a:t>
            </a:r>
            <a:r>
              <a:rPr lang="hr-HR" sz="2500" dirty="0">
                <a:latin typeface="Arial Narrow"/>
                <a:cs typeface="Arial Narrow"/>
              </a:rPr>
              <a:t>, M. (2015). Osnivanje, djelovanje i prekid rada Novinarske škole u Zagrebu 1949. – 1952. </a:t>
            </a:r>
            <a:r>
              <a:rPr lang="hr-HR" sz="2500" i="1" dirty="0">
                <a:latin typeface="Arial Narrow"/>
                <a:cs typeface="Arial Narrow"/>
              </a:rPr>
              <a:t>Časopis za suvremenu povijest</a:t>
            </a:r>
            <a:r>
              <a:rPr lang="hr-HR" sz="2500" dirty="0">
                <a:latin typeface="Arial Narrow"/>
                <a:cs typeface="Arial Narrow"/>
              </a:rPr>
              <a:t>, 47(2), 275–292. 2015.</a:t>
            </a:r>
            <a:endParaRPr sz="2500" dirty="0">
              <a:latin typeface="Arial Narrow"/>
              <a:cs typeface="Arial Narrow"/>
            </a:endParaRPr>
          </a:p>
          <a:p>
            <a:pPr marL="395605" indent="-382905">
              <a:lnSpc>
                <a:spcPct val="100000"/>
              </a:lnSpc>
              <a:spcBef>
                <a:spcPts val="450"/>
              </a:spcBef>
              <a:buAutoNum type="arabicPeriod" startAt="14"/>
              <a:tabLst>
                <a:tab pos="395605" algn="l"/>
              </a:tabLst>
            </a:pPr>
            <a:r>
              <a:rPr sz="2500" spc="70" dirty="0">
                <a:solidFill>
                  <a:srgbClr val="2D384F"/>
                </a:solidFill>
                <a:latin typeface="Arial Narrow"/>
                <a:cs typeface="Arial Narrow"/>
              </a:rPr>
              <a:t>Novak,</a:t>
            </a:r>
            <a:r>
              <a:rPr sz="2500" spc="-14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2500" spc="55" dirty="0">
                <a:solidFill>
                  <a:srgbClr val="2D384F"/>
                </a:solidFill>
                <a:latin typeface="Arial Narrow"/>
                <a:cs typeface="Arial Narrow"/>
              </a:rPr>
              <a:t>Božidar.</a:t>
            </a:r>
            <a:r>
              <a:rPr sz="2500" spc="-14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2500" spc="80" dirty="0">
                <a:solidFill>
                  <a:srgbClr val="2D384F"/>
                </a:solidFill>
                <a:latin typeface="Arial Narrow"/>
                <a:cs typeface="Arial Narrow"/>
              </a:rPr>
              <a:t>Hrvatsko</a:t>
            </a:r>
            <a:r>
              <a:rPr sz="2500" spc="-14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2500" spc="75" dirty="0">
                <a:solidFill>
                  <a:srgbClr val="2D384F"/>
                </a:solidFill>
                <a:latin typeface="Arial Narrow"/>
                <a:cs typeface="Arial Narrow"/>
              </a:rPr>
              <a:t>novinarstvo</a:t>
            </a:r>
            <a:r>
              <a:rPr sz="2500" spc="-14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2500" spc="135" dirty="0">
                <a:solidFill>
                  <a:srgbClr val="2D384F"/>
                </a:solidFill>
                <a:latin typeface="Arial Narrow"/>
                <a:cs typeface="Arial Narrow"/>
              </a:rPr>
              <a:t>u</a:t>
            </a:r>
            <a:r>
              <a:rPr sz="2500" spc="-14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2500" spc="55" dirty="0">
                <a:solidFill>
                  <a:srgbClr val="2D384F"/>
                </a:solidFill>
                <a:latin typeface="Arial Narrow"/>
                <a:cs typeface="Arial Narrow"/>
              </a:rPr>
              <a:t>20.</a:t>
            </a:r>
            <a:r>
              <a:rPr sz="2500" spc="-14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2500" spc="65" dirty="0">
                <a:solidFill>
                  <a:srgbClr val="2D384F"/>
                </a:solidFill>
                <a:latin typeface="Arial Narrow"/>
                <a:cs typeface="Arial Narrow"/>
              </a:rPr>
              <a:t>stoljeću.</a:t>
            </a:r>
            <a:r>
              <a:rPr sz="2500" spc="-14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2500" spc="55" dirty="0">
                <a:solidFill>
                  <a:srgbClr val="2D384F"/>
                </a:solidFill>
                <a:latin typeface="Arial Narrow"/>
                <a:cs typeface="Arial Narrow"/>
              </a:rPr>
              <a:t>Zagreb:</a:t>
            </a:r>
            <a:r>
              <a:rPr sz="2500" spc="-14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2500" spc="70" dirty="0">
                <a:solidFill>
                  <a:srgbClr val="2D384F"/>
                </a:solidFill>
                <a:latin typeface="Arial Narrow"/>
                <a:cs typeface="Arial Narrow"/>
              </a:rPr>
              <a:t>Golden</a:t>
            </a:r>
            <a:r>
              <a:rPr sz="2500" spc="-14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2500" spc="114" dirty="0">
                <a:solidFill>
                  <a:srgbClr val="2D384F"/>
                </a:solidFill>
                <a:latin typeface="Arial Narrow"/>
                <a:cs typeface="Arial Narrow"/>
              </a:rPr>
              <a:t>marketing-</a:t>
            </a:r>
            <a:r>
              <a:rPr sz="2500" spc="55" dirty="0">
                <a:solidFill>
                  <a:srgbClr val="2D384F"/>
                </a:solidFill>
                <a:latin typeface="Arial Narrow"/>
                <a:cs typeface="Arial Narrow"/>
              </a:rPr>
              <a:t>Tehnička</a:t>
            </a:r>
            <a:r>
              <a:rPr sz="2500" spc="-14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2500" spc="95" dirty="0">
                <a:solidFill>
                  <a:srgbClr val="2D384F"/>
                </a:solidFill>
                <a:latin typeface="Arial Narrow"/>
                <a:cs typeface="Arial Narrow"/>
              </a:rPr>
              <a:t>knjiga,</a:t>
            </a:r>
            <a:r>
              <a:rPr sz="2500" spc="-14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2500" spc="-10" dirty="0">
                <a:solidFill>
                  <a:srgbClr val="2D384F"/>
                </a:solidFill>
                <a:latin typeface="Arial Narrow"/>
                <a:cs typeface="Arial Narrow"/>
              </a:rPr>
              <a:t>2005.</a:t>
            </a:r>
            <a:endParaRPr sz="2500" dirty="0">
              <a:latin typeface="Arial Narrow"/>
              <a:cs typeface="Arial Narrow"/>
            </a:endParaRPr>
          </a:p>
          <a:p>
            <a:pPr marL="448945" indent="-436245">
              <a:lnSpc>
                <a:spcPct val="100000"/>
              </a:lnSpc>
              <a:spcBef>
                <a:spcPts val="450"/>
              </a:spcBef>
              <a:buAutoNum type="arabicPeriod" startAt="14"/>
              <a:tabLst>
                <a:tab pos="448945" algn="l"/>
              </a:tabLst>
            </a:pPr>
            <a:r>
              <a:rPr sz="2500" dirty="0">
                <a:solidFill>
                  <a:srgbClr val="2D384F"/>
                </a:solidFill>
                <a:latin typeface="Arial Narrow"/>
                <a:cs typeface="Arial Narrow"/>
              </a:rPr>
              <a:t>Peršen,</a:t>
            </a:r>
            <a:r>
              <a:rPr sz="2500" spc="-13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2500" spc="114" dirty="0">
                <a:solidFill>
                  <a:srgbClr val="2D384F"/>
                </a:solidFill>
                <a:latin typeface="Arial Narrow"/>
                <a:cs typeface="Arial Narrow"/>
              </a:rPr>
              <a:t>Mirko.</a:t>
            </a:r>
            <a:r>
              <a:rPr sz="2500" spc="-13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2500" spc="65" dirty="0">
                <a:solidFill>
                  <a:srgbClr val="2D384F"/>
                </a:solidFill>
                <a:latin typeface="Arial Narrow"/>
                <a:cs typeface="Arial Narrow"/>
              </a:rPr>
              <a:t>Vjesnikove</a:t>
            </a:r>
            <a:r>
              <a:rPr sz="2500" spc="-13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2500" spc="95" dirty="0">
                <a:solidFill>
                  <a:srgbClr val="2D384F"/>
                </a:solidFill>
                <a:latin typeface="Arial Narrow"/>
                <a:cs typeface="Arial Narrow"/>
              </a:rPr>
              <a:t>godine</a:t>
            </a:r>
            <a:r>
              <a:rPr sz="2500" spc="-13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2500" spc="-10" dirty="0">
                <a:solidFill>
                  <a:srgbClr val="2D384F"/>
                </a:solidFill>
                <a:latin typeface="Arial Narrow"/>
                <a:cs typeface="Arial Narrow"/>
              </a:rPr>
              <a:t>1940–1990.</a:t>
            </a:r>
            <a:r>
              <a:rPr sz="2500" spc="-13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2500" spc="55" dirty="0">
                <a:solidFill>
                  <a:srgbClr val="2D384F"/>
                </a:solidFill>
                <a:latin typeface="Arial Narrow"/>
                <a:cs typeface="Arial Narrow"/>
              </a:rPr>
              <a:t>Zagreb:</a:t>
            </a:r>
            <a:r>
              <a:rPr sz="2500" spc="-12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2500" spc="65" dirty="0">
                <a:solidFill>
                  <a:srgbClr val="2D384F"/>
                </a:solidFill>
                <a:latin typeface="Arial Narrow"/>
                <a:cs typeface="Arial Narrow"/>
              </a:rPr>
              <a:t>Vjesnik,</a:t>
            </a:r>
            <a:r>
              <a:rPr sz="2500" spc="-13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2500" spc="-10" dirty="0">
                <a:solidFill>
                  <a:srgbClr val="2D384F"/>
                </a:solidFill>
                <a:latin typeface="Arial Narrow"/>
                <a:cs typeface="Arial Narrow"/>
              </a:rPr>
              <a:t>1990.</a:t>
            </a:r>
            <a:endParaRPr sz="2500" dirty="0">
              <a:latin typeface="Arial Narrow"/>
              <a:cs typeface="Arial Narrow"/>
            </a:endParaRPr>
          </a:p>
          <a:p>
            <a:pPr marL="391160" indent="-378460">
              <a:lnSpc>
                <a:spcPct val="100000"/>
              </a:lnSpc>
              <a:spcBef>
                <a:spcPts val="450"/>
              </a:spcBef>
              <a:buAutoNum type="arabicPeriod" startAt="14"/>
              <a:tabLst>
                <a:tab pos="391160" algn="l"/>
              </a:tabLst>
            </a:pPr>
            <a:r>
              <a:rPr sz="2500" dirty="0">
                <a:solidFill>
                  <a:srgbClr val="2D384F"/>
                </a:solidFill>
                <a:latin typeface="Arial Narrow"/>
                <a:cs typeface="Arial Narrow"/>
              </a:rPr>
              <a:t>Previšić,</a:t>
            </a:r>
            <a:r>
              <a:rPr sz="2500" spc="-12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2500" spc="125" dirty="0">
                <a:solidFill>
                  <a:srgbClr val="2D384F"/>
                </a:solidFill>
                <a:latin typeface="Arial Narrow"/>
                <a:cs typeface="Arial Narrow"/>
              </a:rPr>
              <a:t>Martin.</a:t>
            </a:r>
            <a:r>
              <a:rPr sz="2500" spc="-114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2500" spc="65" dirty="0">
                <a:solidFill>
                  <a:srgbClr val="2D384F"/>
                </a:solidFill>
                <a:latin typeface="Arial Narrow"/>
                <a:cs typeface="Arial Narrow"/>
              </a:rPr>
              <a:t>Goli</a:t>
            </a:r>
            <a:r>
              <a:rPr sz="2500" spc="-114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2500" spc="90" dirty="0">
                <a:solidFill>
                  <a:srgbClr val="2D384F"/>
                </a:solidFill>
                <a:latin typeface="Arial Narrow"/>
                <a:cs typeface="Arial Narrow"/>
              </a:rPr>
              <a:t>otok.</a:t>
            </a:r>
            <a:r>
              <a:rPr sz="2500" spc="-114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2500" spc="55" dirty="0">
                <a:solidFill>
                  <a:srgbClr val="2D384F"/>
                </a:solidFill>
                <a:latin typeface="Arial Narrow"/>
                <a:cs typeface="Arial Narrow"/>
              </a:rPr>
              <a:t>Zagreb:</a:t>
            </a:r>
            <a:r>
              <a:rPr sz="2500" spc="-12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2500" spc="55" dirty="0">
                <a:solidFill>
                  <a:srgbClr val="2D384F"/>
                </a:solidFill>
                <a:latin typeface="Arial Narrow"/>
                <a:cs typeface="Arial Narrow"/>
              </a:rPr>
              <a:t>Fraktura,</a:t>
            </a:r>
            <a:r>
              <a:rPr sz="2500" spc="-114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2500" spc="-10" dirty="0">
                <a:solidFill>
                  <a:srgbClr val="2D384F"/>
                </a:solidFill>
                <a:latin typeface="Arial Narrow"/>
                <a:cs typeface="Arial Narrow"/>
              </a:rPr>
              <a:t>2019.</a:t>
            </a:r>
            <a:endParaRPr sz="2500" dirty="0">
              <a:latin typeface="Arial Narrow"/>
              <a:cs typeface="Arial Narrow"/>
            </a:endParaRPr>
          </a:p>
          <a:p>
            <a:pPr marL="425450" indent="-412750">
              <a:lnSpc>
                <a:spcPct val="100000"/>
              </a:lnSpc>
              <a:spcBef>
                <a:spcPts val="450"/>
              </a:spcBef>
              <a:buAutoNum type="arabicPeriod" startAt="14"/>
              <a:tabLst>
                <a:tab pos="425450" algn="l"/>
              </a:tabLst>
            </a:pPr>
            <a:r>
              <a:rPr sz="2500" dirty="0">
                <a:solidFill>
                  <a:srgbClr val="2D384F"/>
                </a:solidFill>
                <a:latin typeface="Arial Narrow"/>
                <a:cs typeface="Arial Narrow"/>
              </a:rPr>
              <a:t>Radelić,</a:t>
            </a:r>
            <a:r>
              <a:rPr sz="2500" spc="-8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2500" spc="75" dirty="0">
                <a:solidFill>
                  <a:srgbClr val="2D384F"/>
                </a:solidFill>
                <a:latin typeface="Arial Narrow"/>
                <a:cs typeface="Arial Narrow"/>
              </a:rPr>
              <a:t>Zdenko.</a:t>
            </a:r>
            <a:r>
              <a:rPr sz="2500" spc="-8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2500" spc="70" dirty="0">
                <a:solidFill>
                  <a:srgbClr val="2D384F"/>
                </a:solidFill>
                <a:latin typeface="Arial Narrow"/>
                <a:cs typeface="Arial Narrow"/>
              </a:rPr>
              <a:t>Hrvatska</a:t>
            </a:r>
            <a:r>
              <a:rPr sz="2500" spc="-8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2500" spc="135" dirty="0">
                <a:solidFill>
                  <a:srgbClr val="2D384F"/>
                </a:solidFill>
                <a:latin typeface="Arial Narrow"/>
                <a:cs typeface="Arial Narrow"/>
              </a:rPr>
              <a:t>u</a:t>
            </a:r>
            <a:r>
              <a:rPr sz="2500" spc="-8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2500" spc="55" dirty="0">
                <a:solidFill>
                  <a:srgbClr val="2D384F"/>
                </a:solidFill>
                <a:latin typeface="Arial Narrow"/>
                <a:cs typeface="Arial Narrow"/>
              </a:rPr>
              <a:t>Jugoslaviji</a:t>
            </a:r>
            <a:r>
              <a:rPr sz="2500" spc="-8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2500" spc="-75" dirty="0">
                <a:solidFill>
                  <a:srgbClr val="2D384F"/>
                </a:solidFill>
                <a:latin typeface="Arial Narrow"/>
                <a:cs typeface="Arial Narrow"/>
              </a:rPr>
              <a:t>1945.–1991.:</a:t>
            </a:r>
            <a:r>
              <a:rPr sz="2500" spc="-8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2500" spc="110" dirty="0">
                <a:solidFill>
                  <a:srgbClr val="2D384F"/>
                </a:solidFill>
                <a:latin typeface="Arial Narrow"/>
                <a:cs typeface="Arial Narrow"/>
              </a:rPr>
              <a:t>od</a:t>
            </a:r>
            <a:r>
              <a:rPr sz="2500" spc="-8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2500" spc="70" dirty="0">
                <a:solidFill>
                  <a:srgbClr val="2D384F"/>
                </a:solidFill>
                <a:latin typeface="Arial Narrow"/>
                <a:cs typeface="Arial Narrow"/>
              </a:rPr>
              <a:t>zajedništva</a:t>
            </a:r>
            <a:r>
              <a:rPr sz="2500" spc="-8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2500" spc="110" dirty="0">
                <a:solidFill>
                  <a:srgbClr val="2D384F"/>
                </a:solidFill>
                <a:latin typeface="Arial Narrow"/>
                <a:cs typeface="Arial Narrow"/>
              </a:rPr>
              <a:t>do</a:t>
            </a:r>
            <a:r>
              <a:rPr sz="2500" spc="-8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2500" dirty="0">
                <a:solidFill>
                  <a:srgbClr val="2D384F"/>
                </a:solidFill>
                <a:latin typeface="Arial Narrow"/>
                <a:cs typeface="Arial Narrow"/>
              </a:rPr>
              <a:t>razlaza.</a:t>
            </a:r>
            <a:r>
              <a:rPr sz="2500" spc="-8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2500" spc="55" dirty="0">
                <a:solidFill>
                  <a:srgbClr val="2D384F"/>
                </a:solidFill>
                <a:latin typeface="Arial Narrow"/>
                <a:cs typeface="Arial Narrow"/>
              </a:rPr>
              <a:t>Zagreb:</a:t>
            </a:r>
            <a:r>
              <a:rPr sz="2500" spc="-8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2500" dirty="0">
                <a:solidFill>
                  <a:srgbClr val="2D384F"/>
                </a:solidFill>
                <a:latin typeface="Arial Narrow"/>
                <a:cs typeface="Arial Narrow"/>
              </a:rPr>
              <a:t>Školska</a:t>
            </a:r>
            <a:r>
              <a:rPr sz="2500" spc="-8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2500" spc="95" dirty="0">
                <a:solidFill>
                  <a:srgbClr val="2D384F"/>
                </a:solidFill>
                <a:latin typeface="Arial Narrow"/>
                <a:cs typeface="Arial Narrow"/>
              </a:rPr>
              <a:t>knjiga,</a:t>
            </a:r>
            <a:r>
              <a:rPr sz="2500" spc="-8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2500" spc="60" dirty="0">
                <a:solidFill>
                  <a:srgbClr val="2D384F"/>
                </a:solidFill>
                <a:latin typeface="Arial Narrow"/>
                <a:cs typeface="Arial Narrow"/>
              </a:rPr>
              <a:t>2006.</a:t>
            </a:r>
            <a:endParaRPr sz="2500" dirty="0">
              <a:latin typeface="Arial Narrow"/>
              <a:cs typeface="Arial Narrow"/>
            </a:endParaRPr>
          </a:p>
          <a:p>
            <a:pPr marL="412115" indent="-399415">
              <a:lnSpc>
                <a:spcPct val="100000"/>
              </a:lnSpc>
              <a:spcBef>
                <a:spcPts val="450"/>
              </a:spcBef>
              <a:buAutoNum type="arabicPeriod" startAt="14"/>
              <a:tabLst>
                <a:tab pos="412115" algn="l"/>
              </a:tabLst>
            </a:pPr>
            <a:r>
              <a:rPr sz="2500" spc="60" dirty="0">
                <a:solidFill>
                  <a:srgbClr val="2D384F"/>
                </a:solidFill>
                <a:latin typeface="Arial Narrow"/>
                <a:cs typeface="Arial Narrow"/>
              </a:rPr>
              <a:t>Van</a:t>
            </a:r>
            <a:r>
              <a:rPr sz="2500" spc="-13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2500" spc="114" dirty="0">
                <a:solidFill>
                  <a:srgbClr val="2D384F"/>
                </a:solidFill>
                <a:latin typeface="Arial Narrow"/>
                <a:cs typeface="Arial Narrow"/>
              </a:rPr>
              <a:t>Dijk,</a:t>
            </a:r>
            <a:r>
              <a:rPr sz="2500" spc="-13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2500" spc="60" dirty="0">
                <a:solidFill>
                  <a:srgbClr val="2D384F"/>
                </a:solidFill>
                <a:latin typeface="Arial Narrow"/>
                <a:cs typeface="Arial Narrow"/>
              </a:rPr>
              <a:t>Teun</a:t>
            </a:r>
            <a:r>
              <a:rPr sz="2500" spc="-13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2500" dirty="0">
                <a:solidFill>
                  <a:srgbClr val="2D384F"/>
                </a:solidFill>
                <a:latin typeface="Arial Narrow"/>
                <a:cs typeface="Arial Narrow"/>
              </a:rPr>
              <a:t>A.</a:t>
            </a:r>
            <a:r>
              <a:rPr sz="2500" spc="-13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2500" spc="70" dirty="0">
                <a:solidFill>
                  <a:srgbClr val="2D384F"/>
                </a:solidFill>
                <a:latin typeface="Arial Narrow"/>
                <a:cs typeface="Arial Narrow"/>
              </a:rPr>
              <a:t>Ideology:</a:t>
            </a:r>
            <a:r>
              <a:rPr sz="2500" spc="-13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2500" spc="80" dirty="0">
                <a:solidFill>
                  <a:srgbClr val="2D384F"/>
                </a:solidFill>
                <a:latin typeface="Arial Narrow"/>
                <a:cs typeface="Arial Narrow"/>
              </a:rPr>
              <a:t>A</a:t>
            </a:r>
            <a:r>
              <a:rPr sz="2500" spc="-13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2500" spc="110" dirty="0">
                <a:solidFill>
                  <a:srgbClr val="2D384F"/>
                </a:solidFill>
                <a:latin typeface="Arial Narrow"/>
                <a:cs typeface="Arial Narrow"/>
              </a:rPr>
              <a:t>Multidisciplinary</a:t>
            </a:r>
            <a:r>
              <a:rPr sz="2500" spc="-13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2500" spc="65" dirty="0">
                <a:solidFill>
                  <a:srgbClr val="2D384F"/>
                </a:solidFill>
                <a:latin typeface="Arial Narrow"/>
                <a:cs typeface="Arial Narrow"/>
              </a:rPr>
              <a:t>Approach.</a:t>
            </a:r>
            <a:r>
              <a:rPr sz="2500" spc="-13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2500" spc="65" dirty="0">
                <a:solidFill>
                  <a:srgbClr val="2D384F"/>
                </a:solidFill>
                <a:latin typeface="Arial Narrow"/>
                <a:cs typeface="Arial Narrow"/>
              </a:rPr>
              <a:t>London:</a:t>
            </a:r>
            <a:r>
              <a:rPr sz="2500" spc="-13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2500" spc="-30" dirty="0">
                <a:solidFill>
                  <a:srgbClr val="2D384F"/>
                </a:solidFill>
                <a:latin typeface="Arial Narrow"/>
                <a:cs typeface="Arial Narrow"/>
              </a:rPr>
              <a:t>Sage,</a:t>
            </a:r>
            <a:r>
              <a:rPr sz="2500" spc="-13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2500" spc="-10" dirty="0">
                <a:solidFill>
                  <a:srgbClr val="2D384F"/>
                </a:solidFill>
                <a:latin typeface="Arial Narrow"/>
                <a:cs typeface="Arial Narrow"/>
              </a:rPr>
              <a:t>1998.</a:t>
            </a:r>
            <a:endParaRPr sz="2500" dirty="0">
              <a:latin typeface="Arial Narrow"/>
              <a:cs typeface="Arial Narrow"/>
            </a:endParaRPr>
          </a:p>
          <a:p>
            <a:pPr marL="433705" indent="-421005">
              <a:lnSpc>
                <a:spcPct val="100000"/>
              </a:lnSpc>
              <a:spcBef>
                <a:spcPts val="450"/>
              </a:spcBef>
              <a:buAutoNum type="arabicPeriod" startAt="14"/>
              <a:tabLst>
                <a:tab pos="433705" algn="l"/>
              </a:tabLst>
            </a:pPr>
            <a:r>
              <a:rPr sz="2500" spc="80" dirty="0">
                <a:solidFill>
                  <a:srgbClr val="2D384F"/>
                </a:solidFill>
                <a:latin typeface="Arial Narrow"/>
                <a:cs typeface="Arial Narrow"/>
              </a:rPr>
              <a:t>Vahtel,</a:t>
            </a:r>
            <a:r>
              <a:rPr sz="2500" spc="-14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2500" spc="70" dirty="0">
                <a:solidFill>
                  <a:srgbClr val="2D384F"/>
                </a:solidFill>
                <a:latin typeface="Arial Narrow"/>
                <a:cs typeface="Arial Narrow"/>
              </a:rPr>
              <a:t>Endru</a:t>
            </a:r>
            <a:r>
              <a:rPr sz="2500" spc="-14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2500" spc="60" dirty="0">
                <a:solidFill>
                  <a:srgbClr val="2D384F"/>
                </a:solidFill>
                <a:latin typeface="Arial Narrow"/>
                <a:cs typeface="Arial Narrow"/>
              </a:rPr>
              <a:t>Baruh.</a:t>
            </a:r>
            <a:r>
              <a:rPr sz="2500" spc="-14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2500" spc="60" dirty="0">
                <a:solidFill>
                  <a:srgbClr val="2D384F"/>
                </a:solidFill>
                <a:latin typeface="Arial Narrow"/>
                <a:cs typeface="Arial Narrow"/>
              </a:rPr>
              <a:t>Stvaranje</a:t>
            </a:r>
            <a:r>
              <a:rPr sz="2500" spc="-14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2500" spc="60" dirty="0">
                <a:solidFill>
                  <a:srgbClr val="2D384F"/>
                </a:solidFill>
                <a:latin typeface="Arial Narrow"/>
                <a:cs typeface="Arial Narrow"/>
              </a:rPr>
              <a:t>nacije,</a:t>
            </a:r>
            <a:r>
              <a:rPr sz="2500" spc="-14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2500" spc="65" dirty="0">
                <a:solidFill>
                  <a:srgbClr val="2D384F"/>
                </a:solidFill>
                <a:latin typeface="Arial Narrow"/>
                <a:cs typeface="Arial Narrow"/>
              </a:rPr>
              <a:t>razaranje</a:t>
            </a:r>
            <a:r>
              <a:rPr sz="2500" spc="-14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2500" spc="60" dirty="0">
                <a:solidFill>
                  <a:srgbClr val="2D384F"/>
                </a:solidFill>
                <a:latin typeface="Arial Narrow"/>
                <a:cs typeface="Arial Narrow"/>
              </a:rPr>
              <a:t>nacije:</a:t>
            </a:r>
            <a:r>
              <a:rPr sz="2500" spc="-14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2500" spc="85" dirty="0">
                <a:solidFill>
                  <a:srgbClr val="2D384F"/>
                </a:solidFill>
                <a:latin typeface="Arial Narrow"/>
                <a:cs typeface="Arial Narrow"/>
              </a:rPr>
              <a:t>književnost</a:t>
            </a:r>
            <a:r>
              <a:rPr sz="2500" spc="-14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2500" spc="150" dirty="0">
                <a:solidFill>
                  <a:srgbClr val="2D384F"/>
                </a:solidFill>
                <a:latin typeface="Arial Narrow"/>
                <a:cs typeface="Arial Narrow"/>
              </a:rPr>
              <a:t>i</a:t>
            </a:r>
            <a:r>
              <a:rPr sz="2500" spc="-14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2500" spc="125" dirty="0">
                <a:solidFill>
                  <a:srgbClr val="2D384F"/>
                </a:solidFill>
                <a:latin typeface="Arial Narrow"/>
                <a:cs typeface="Arial Narrow"/>
              </a:rPr>
              <a:t>kulturna</a:t>
            </a:r>
            <a:r>
              <a:rPr sz="2500" spc="-14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2500" spc="125" dirty="0">
                <a:solidFill>
                  <a:srgbClr val="2D384F"/>
                </a:solidFill>
                <a:latin typeface="Arial Narrow"/>
                <a:cs typeface="Arial Narrow"/>
              </a:rPr>
              <a:t>politika</a:t>
            </a:r>
            <a:r>
              <a:rPr sz="2500" spc="-14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2500" spc="135" dirty="0">
                <a:solidFill>
                  <a:srgbClr val="2D384F"/>
                </a:solidFill>
                <a:latin typeface="Arial Narrow"/>
                <a:cs typeface="Arial Narrow"/>
              </a:rPr>
              <a:t>u</a:t>
            </a:r>
            <a:r>
              <a:rPr sz="2500" spc="-14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2500" spc="50" dirty="0">
                <a:solidFill>
                  <a:srgbClr val="2D384F"/>
                </a:solidFill>
                <a:latin typeface="Arial Narrow"/>
                <a:cs typeface="Arial Narrow"/>
              </a:rPr>
              <a:t>Jugoslaviji.</a:t>
            </a:r>
            <a:r>
              <a:rPr sz="2500" spc="-14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2500" spc="45" dirty="0">
                <a:solidFill>
                  <a:srgbClr val="2D384F"/>
                </a:solidFill>
                <a:latin typeface="Arial Narrow"/>
                <a:cs typeface="Arial Narrow"/>
              </a:rPr>
              <a:t>Beograd:</a:t>
            </a:r>
            <a:r>
              <a:rPr sz="2500" spc="-14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2500" spc="75" dirty="0">
                <a:solidFill>
                  <a:srgbClr val="2D384F"/>
                </a:solidFill>
                <a:latin typeface="Arial Narrow"/>
                <a:cs typeface="Arial Narrow"/>
              </a:rPr>
              <a:t>Stubovi</a:t>
            </a:r>
            <a:r>
              <a:rPr sz="2500" spc="-14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2500" spc="105" dirty="0">
                <a:solidFill>
                  <a:srgbClr val="2D384F"/>
                </a:solidFill>
                <a:latin typeface="Arial Narrow"/>
                <a:cs typeface="Arial Narrow"/>
              </a:rPr>
              <a:t>kulture,</a:t>
            </a:r>
            <a:r>
              <a:rPr sz="2500" spc="-14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2500" spc="-20" dirty="0">
                <a:solidFill>
                  <a:srgbClr val="2D384F"/>
                </a:solidFill>
                <a:latin typeface="Arial Narrow"/>
                <a:cs typeface="Arial Narrow"/>
              </a:rPr>
              <a:t>2001.</a:t>
            </a:r>
            <a:endParaRPr sz="2500" dirty="0">
              <a:latin typeface="Arial Narrow"/>
              <a:cs typeface="Arial Narrow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pc="-680" dirty="0"/>
              <a:t>METODOLOGIJA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16100"/>
              </a:lnSpc>
              <a:spcBef>
                <a:spcPts val="95"/>
              </a:spcBef>
            </a:pPr>
            <a:r>
              <a:rPr sz="3500" spc="95" dirty="0"/>
              <a:t>Istraživanje</a:t>
            </a:r>
            <a:r>
              <a:rPr sz="3500" spc="-210" dirty="0"/>
              <a:t> </a:t>
            </a:r>
            <a:r>
              <a:rPr sz="3500" spc="114" dirty="0"/>
              <a:t>polazi</a:t>
            </a:r>
            <a:r>
              <a:rPr sz="3500" spc="-204" dirty="0"/>
              <a:t> </a:t>
            </a:r>
            <a:r>
              <a:rPr sz="3500" spc="155" dirty="0"/>
              <a:t>od</a:t>
            </a:r>
            <a:r>
              <a:rPr sz="3500" spc="-204" dirty="0"/>
              <a:t> </a:t>
            </a:r>
            <a:r>
              <a:rPr sz="3500" spc="50" dirty="0"/>
              <a:t>shvaćanja</a:t>
            </a:r>
            <a:r>
              <a:rPr sz="3500" spc="-204" dirty="0"/>
              <a:t> </a:t>
            </a:r>
            <a:r>
              <a:rPr sz="3500" spc="105" dirty="0"/>
              <a:t>da</a:t>
            </a:r>
            <a:r>
              <a:rPr sz="3500" spc="-204" dirty="0"/>
              <a:t> </a:t>
            </a:r>
            <a:r>
              <a:rPr sz="3500" i="1" spc="-35" dirty="0">
                <a:latin typeface="Arial Narrow"/>
                <a:cs typeface="Arial Narrow"/>
              </a:rPr>
              <a:t>Vjesnik</a:t>
            </a:r>
            <a:r>
              <a:rPr sz="3500" i="1" spc="-270" dirty="0">
                <a:latin typeface="Arial Narrow"/>
                <a:cs typeface="Arial Narrow"/>
              </a:rPr>
              <a:t> </a:t>
            </a:r>
            <a:r>
              <a:rPr sz="3500" spc="165" dirty="0"/>
              <a:t>nije</a:t>
            </a:r>
            <a:r>
              <a:rPr sz="3500" spc="-204" dirty="0"/>
              <a:t> </a:t>
            </a:r>
            <a:r>
              <a:rPr sz="3500" spc="90" dirty="0"/>
              <a:t>samo</a:t>
            </a:r>
            <a:r>
              <a:rPr sz="3500" spc="-204" dirty="0"/>
              <a:t> </a:t>
            </a:r>
            <a:r>
              <a:rPr sz="3500" spc="95" dirty="0"/>
              <a:t>prenosio</a:t>
            </a:r>
            <a:r>
              <a:rPr sz="3500" spc="-204" dirty="0"/>
              <a:t> </a:t>
            </a:r>
            <a:r>
              <a:rPr sz="3500" spc="170" dirty="0"/>
              <a:t>kulturne</a:t>
            </a:r>
            <a:r>
              <a:rPr sz="3500" spc="-210" dirty="0"/>
              <a:t> </a:t>
            </a:r>
            <a:r>
              <a:rPr sz="3500" spc="140" dirty="0"/>
              <a:t>informacije,</a:t>
            </a:r>
            <a:r>
              <a:rPr sz="3500" spc="-204" dirty="0"/>
              <a:t> </a:t>
            </a:r>
            <a:r>
              <a:rPr sz="3500" spc="95" dirty="0"/>
              <a:t>nego</a:t>
            </a:r>
            <a:r>
              <a:rPr sz="3500" spc="-204" dirty="0"/>
              <a:t> </a:t>
            </a:r>
            <a:r>
              <a:rPr sz="3500" spc="200" dirty="0"/>
              <a:t>ih</a:t>
            </a:r>
            <a:r>
              <a:rPr sz="3500" spc="-204" dirty="0"/>
              <a:t> </a:t>
            </a:r>
            <a:r>
              <a:rPr sz="3500" spc="114" dirty="0"/>
              <a:t>je </a:t>
            </a:r>
            <a:r>
              <a:rPr sz="3500" b="1" spc="70" dirty="0">
                <a:latin typeface="Arial Narrow"/>
                <a:cs typeface="Arial Narrow"/>
              </a:rPr>
              <a:t>aktivno</a:t>
            </a:r>
            <a:r>
              <a:rPr sz="3500" b="1" spc="-200" dirty="0">
                <a:latin typeface="Arial Narrow"/>
                <a:cs typeface="Arial Narrow"/>
              </a:rPr>
              <a:t> </a:t>
            </a:r>
            <a:r>
              <a:rPr sz="3500" b="1" dirty="0">
                <a:latin typeface="Arial Narrow"/>
                <a:cs typeface="Arial Narrow"/>
              </a:rPr>
              <a:t>oblikovao</a:t>
            </a:r>
            <a:r>
              <a:rPr sz="3500" b="1" spc="-195" dirty="0">
                <a:latin typeface="Arial Narrow"/>
                <a:cs typeface="Arial Narrow"/>
              </a:rPr>
              <a:t> </a:t>
            </a:r>
            <a:r>
              <a:rPr sz="3500" b="1" spc="110" dirty="0">
                <a:latin typeface="Arial Narrow"/>
                <a:cs typeface="Arial Narrow"/>
              </a:rPr>
              <a:t>i</a:t>
            </a:r>
            <a:r>
              <a:rPr sz="3500" b="1" spc="-195" dirty="0">
                <a:latin typeface="Arial Narrow"/>
                <a:cs typeface="Arial Narrow"/>
              </a:rPr>
              <a:t> </a:t>
            </a:r>
            <a:r>
              <a:rPr sz="3500" b="1" spc="90" dirty="0">
                <a:latin typeface="Arial Narrow"/>
                <a:cs typeface="Arial Narrow"/>
              </a:rPr>
              <a:t>interpretirao</a:t>
            </a:r>
            <a:r>
              <a:rPr sz="3500" b="1" spc="-200" dirty="0">
                <a:latin typeface="Arial Narrow"/>
                <a:cs typeface="Arial Narrow"/>
              </a:rPr>
              <a:t> </a:t>
            </a:r>
            <a:r>
              <a:rPr sz="3500" b="1" spc="70" dirty="0">
                <a:latin typeface="Arial Narrow"/>
                <a:cs typeface="Arial Narrow"/>
              </a:rPr>
              <a:t>u</a:t>
            </a:r>
            <a:r>
              <a:rPr sz="3500" b="1" spc="-195" dirty="0">
                <a:latin typeface="Arial Narrow"/>
                <a:cs typeface="Arial Narrow"/>
              </a:rPr>
              <a:t> </a:t>
            </a:r>
            <a:r>
              <a:rPr sz="3500" b="1" dirty="0">
                <a:latin typeface="Arial Narrow"/>
                <a:cs typeface="Arial Narrow"/>
              </a:rPr>
              <a:t>skladu</a:t>
            </a:r>
            <a:r>
              <a:rPr sz="3500" b="1" spc="-195" dirty="0">
                <a:latin typeface="Arial Narrow"/>
                <a:cs typeface="Arial Narrow"/>
              </a:rPr>
              <a:t> </a:t>
            </a:r>
            <a:r>
              <a:rPr sz="3500" b="1" spc="-260" dirty="0">
                <a:latin typeface="Arial Narrow"/>
                <a:cs typeface="Arial Narrow"/>
              </a:rPr>
              <a:t>s</a:t>
            </a:r>
            <a:r>
              <a:rPr sz="3500" b="1" spc="-195" dirty="0">
                <a:latin typeface="Arial Narrow"/>
                <a:cs typeface="Arial Narrow"/>
              </a:rPr>
              <a:t> </a:t>
            </a:r>
            <a:r>
              <a:rPr sz="3500" b="1" spc="45" dirty="0">
                <a:latin typeface="Arial Narrow"/>
                <a:cs typeface="Arial Narrow"/>
              </a:rPr>
              <a:t>ideološkim</a:t>
            </a:r>
            <a:r>
              <a:rPr sz="3500" b="1" spc="-200" dirty="0">
                <a:latin typeface="Arial Narrow"/>
                <a:cs typeface="Arial Narrow"/>
              </a:rPr>
              <a:t> </a:t>
            </a:r>
            <a:r>
              <a:rPr sz="3500" b="1" spc="60" dirty="0">
                <a:latin typeface="Arial Narrow"/>
                <a:cs typeface="Arial Narrow"/>
              </a:rPr>
              <a:t>ciljevima</a:t>
            </a:r>
            <a:r>
              <a:rPr sz="3500" b="1" spc="-195" dirty="0">
                <a:latin typeface="Arial Narrow"/>
                <a:cs typeface="Arial Narrow"/>
              </a:rPr>
              <a:t> </a:t>
            </a:r>
            <a:r>
              <a:rPr sz="3500" b="1" spc="75" dirty="0">
                <a:latin typeface="Arial Narrow"/>
                <a:cs typeface="Arial Narrow"/>
              </a:rPr>
              <a:t>poratne</a:t>
            </a:r>
            <a:r>
              <a:rPr sz="3500" b="1" spc="-195" dirty="0">
                <a:latin typeface="Arial Narrow"/>
                <a:cs typeface="Arial Narrow"/>
              </a:rPr>
              <a:t> </a:t>
            </a:r>
            <a:r>
              <a:rPr sz="3500" b="1" dirty="0">
                <a:latin typeface="Arial Narrow"/>
                <a:cs typeface="Arial Narrow"/>
              </a:rPr>
              <a:t>države</a:t>
            </a:r>
            <a:r>
              <a:rPr sz="3500" dirty="0"/>
              <a:t>,</a:t>
            </a:r>
            <a:r>
              <a:rPr sz="3500" spc="-145" dirty="0"/>
              <a:t> </a:t>
            </a:r>
            <a:r>
              <a:rPr sz="3500" spc="180" dirty="0"/>
              <a:t>pri</a:t>
            </a:r>
            <a:r>
              <a:rPr sz="3500" spc="-145" dirty="0"/>
              <a:t> </a:t>
            </a:r>
            <a:r>
              <a:rPr sz="3500" spc="114" dirty="0"/>
              <a:t>čemu</a:t>
            </a:r>
            <a:r>
              <a:rPr sz="3500" spc="-145" dirty="0"/>
              <a:t> </a:t>
            </a:r>
            <a:r>
              <a:rPr sz="3500" spc="-25" dirty="0"/>
              <a:t>se </a:t>
            </a:r>
            <a:r>
              <a:rPr sz="3500" spc="110" dirty="0"/>
              <a:t>koriste</a:t>
            </a:r>
            <a:r>
              <a:rPr sz="3500" spc="-204" dirty="0"/>
              <a:t> </a:t>
            </a:r>
            <a:r>
              <a:rPr sz="3500" spc="80" dirty="0"/>
              <a:t>dva</a:t>
            </a:r>
            <a:r>
              <a:rPr sz="3500" spc="-204" dirty="0"/>
              <a:t> </a:t>
            </a:r>
            <a:r>
              <a:rPr sz="3500" spc="130" dirty="0"/>
              <a:t>pristupa</a:t>
            </a:r>
            <a:r>
              <a:rPr sz="3500" spc="-204" dirty="0"/>
              <a:t> </a:t>
            </a:r>
            <a:r>
              <a:rPr sz="3500" spc="100" dirty="0"/>
              <a:t>analizi:</a:t>
            </a:r>
            <a:r>
              <a:rPr sz="3500" spc="-200" dirty="0"/>
              <a:t> </a:t>
            </a:r>
            <a:r>
              <a:rPr sz="3500" b="1" spc="55" dirty="0">
                <a:latin typeface="Arial Narrow"/>
                <a:cs typeface="Arial Narrow"/>
              </a:rPr>
              <a:t>usmjerena</a:t>
            </a:r>
            <a:r>
              <a:rPr sz="3500" b="1" spc="-250" dirty="0">
                <a:latin typeface="Arial Narrow"/>
                <a:cs typeface="Arial Narrow"/>
              </a:rPr>
              <a:t> </a:t>
            </a:r>
            <a:r>
              <a:rPr sz="3500" b="1" spc="70" dirty="0">
                <a:latin typeface="Arial Narrow"/>
                <a:cs typeface="Arial Narrow"/>
              </a:rPr>
              <a:t>analiza</a:t>
            </a:r>
            <a:r>
              <a:rPr sz="3500" spc="70" dirty="0"/>
              <a:t>,</a:t>
            </a:r>
            <a:r>
              <a:rPr sz="3500" spc="-204" dirty="0"/>
              <a:t> </a:t>
            </a:r>
            <a:r>
              <a:rPr sz="3500" spc="155" dirty="0"/>
              <a:t>utemeljena</a:t>
            </a:r>
            <a:r>
              <a:rPr sz="3500" spc="-204" dirty="0"/>
              <a:t> </a:t>
            </a:r>
            <a:r>
              <a:rPr sz="3500" spc="100" dirty="0"/>
              <a:t>na</a:t>
            </a:r>
            <a:r>
              <a:rPr sz="3500" spc="-204" dirty="0"/>
              <a:t> </a:t>
            </a:r>
            <a:r>
              <a:rPr sz="3500" spc="120" dirty="0"/>
              <a:t>pretpostavkama</a:t>
            </a:r>
            <a:r>
              <a:rPr sz="3500" spc="-200" dirty="0"/>
              <a:t> </a:t>
            </a:r>
            <a:r>
              <a:rPr sz="3500" spc="110" dirty="0"/>
              <a:t>o</a:t>
            </a:r>
            <a:r>
              <a:rPr sz="3500" spc="-204" dirty="0"/>
              <a:t> </a:t>
            </a:r>
            <a:r>
              <a:rPr sz="3500" spc="114" dirty="0"/>
              <a:t>ulozi </a:t>
            </a:r>
            <a:r>
              <a:rPr sz="3500" spc="145" dirty="0"/>
              <a:t>Agitpropa</a:t>
            </a:r>
            <a:r>
              <a:rPr sz="3500" spc="-160" dirty="0"/>
              <a:t> </a:t>
            </a:r>
            <a:r>
              <a:rPr sz="3500" spc="200" dirty="0"/>
              <a:t>i</a:t>
            </a:r>
            <a:r>
              <a:rPr sz="3500" spc="-155" dirty="0"/>
              <a:t> </a:t>
            </a:r>
            <a:r>
              <a:rPr sz="3500" spc="75" dirty="0"/>
              <a:t>sovjetskog</a:t>
            </a:r>
            <a:r>
              <a:rPr sz="3500" spc="-160" dirty="0"/>
              <a:t> </a:t>
            </a:r>
            <a:r>
              <a:rPr sz="3500" spc="175" dirty="0"/>
              <a:t>kulturnog</a:t>
            </a:r>
            <a:r>
              <a:rPr sz="3500" spc="-155" dirty="0"/>
              <a:t> </a:t>
            </a:r>
            <a:r>
              <a:rPr sz="3500" spc="130" dirty="0"/>
              <a:t>modela,</a:t>
            </a:r>
            <a:r>
              <a:rPr sz="3500" spc="-160" dirty="0"/>
              <a:t> </a:t>
            </a:r>
            <a:r>
              <a:rPr sz="3500" spc="150" dirty="0"/>
              <a:t>te</a:t>
            </a:r>
            <a:r>
              <a:rPr sz="3500" spc="-150" dirty="0"/>
              <a:t> </a:t>
            </a:r>
            <a:r>
              <a:rPr sz="3500" b="1" dirty="0">
                <a:latin typeface="Arial Narrow"/>
                <a:cs typeface="Arial Narrow"/>
              </a:rPr>
              <a:t>konvencionalna</a:t>
            </a:r>
            <a:r>
              <a:rPr sz="3500" b="1" spc="-210" dirty="0">
                <a:latin typeface="Arial Narrow"/>
                <a:cs typeface="Arial Narrow"/>
              </a:rPr>
              <a:t> </a:t>
            </a:r>
            <a:r>
              <a:rPr sz="3500" b="1" spc="70" dirty="0">
                <a:latin typeface="Arial Narrow"/>
                <a:cs typeface="Arial Narrow"/>
              </a:rPr>
              <a:t>analiza</a:t>
            </a:r>
            <a:r>
              <a:rPr sz="3500" spc="70" dirty="0"/>
              <a:t>,</a:t>
            </a:r>
            <a:r>
              <a:rPr sz="3500" spc="-155" dirty="0"/>
              <a:t> </a:t>
            </a:r>
            <a:r>
              <a:rPr sz="3500" spc="135" dirty="0"/>
              <a:t>koja</a:t>
            </a:r>
            <a:r>
              <a:rPr sz="3500" spc="-160" dirty="0"/>
              <a:t> </a:t>
            </a:r>
            <a:r>
              <a:rPr sz="3500" spc="105" dirty="0"/>
              <a:t>kategorizira </a:t>
            </a:r>
            <a:r>
              <a:rPr sz="3500" spc="65" dirty="0"/>
              <a:t>sadržaje</a:t>
            </a:r>
            <a:r>
              <a:rPr sz="3500" spc="-210" dirty="0"/>
              <a:t> </a:t>
            </a:r>
            <a:r>
              <a:rPr sz="3500" spc="150" dirty="0"/>
              <a:t>prema</a:t>
            </a:r>
            <a:r>
              <a:rPr sz="3500" spc="-210" dirty="0"/>
              <a:t> </a:t>
            </a:r>
            <a:r>
              <a:rPr sz="3500" spc="110" dirty="0"/>
              <a:t>vrstama</a:t>
            </a:r>
            <a:r>
              <a:rPr sz="3500" spc="-210" dirty="0"/>
              <a:t> </a:t>
            </a:r>
            <a:r>
              <a:rPr sz="3500" spc="200" dirty="0"/>
              <a:t>i</a:t>
            </a:r>
            <a:r>
              <a:rPr sz="3500" spc="-210" dirty="0"/>
              <a:t> </a:t>
            </a:r>
            <a:r>
              <a:rPr sz="3500" spc="185" dirty="0"/>
              <a:t>temama</a:t>
            </a:r>
            <a:r>
              <a:rPr sz="3500" spc="-210" dirty="0"/>
              <a:t> </a:t>
            </a:r>
            <a:r>
              <a:rPr sz="3500" spc="185" dirty="0"/>
              <a:t>(film,</a:t>
            </a:r>
            <a:r>
              <a:rPr sz="3500" spc="-210" dirty="0"/>
              <a:t> </a:t>
            </a:r>
            <a:r>
              <a:rPr sz="3500" spc="70" dirty="0"/>
              <a:t>kazalište,</a:t>
            </a:r>
            <a:r>
              <a:rPr sz="3500" spc="-204" dirty="0"/>
              <a:t> </a:t>
            </a:r>
            <a:r>
              <a:rPr sz="3500" spc="110" dirty="0"/>
              <a:t>koncerti,</a:t>
            </a:r>
            <a:r>
              <a:rPr sz="3500" spc="-210" dirty="0"/>
              <a:t> </a:t>
            </a:r>
            <a:r>
              <a:rPr sz="3500" spc="135" dirty="0"/>
              <a:t>književni</a:t>
            </a:r>
            <a:r>
              <a:rPr sz="3500" spc="-210" dirty="0"/>
              <a:t> </a:t>
            </a:r>
            <a:r>
              <a:rPr sz="3500" spc="140" dirty="0"/>
              <a:t>ulomci,</a:t>
            </a:r>
            <a:r>
              <a:rPr sz="3500" spc="-210" dirty="0"/>
              <a:t> </a:t>
            </a:r>
            <a:r>
              <a:rPr sz="3500" spc="110" dirty="0"/>
              <a:t>obljetnice, </a:t>
            </a:r>
            <a:r>
              <a:rPr sz="3500" spc="60" dirty="0"/>
              <a:t>oglasi).</a:t>
            </a:r>
            <a:endParaRPr sz="3500">
              <a:latin typeface="Arial Narrow"/>
              <a:cs typeface="Arial Narrow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028700" y="1028699"/>
            <a:ext cx="7924799" cy="1866899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016000" y="3163555"/>
            <a:ext cx="7182484" cy="1598930"/>
          </a:xfrm>
          <a:prstGeom prst="rect">
            <a:avLst/>
          </a:prstGeom>
        </p:spPr>
        <p:txBody>
          <a:bodyPr vert="horz" wrap="square" lIns="0" tIns="114300" rIns="0" bIns="0" rtlCol="0">
            <a:spAutoFit/>
          </a:bodyPr>
          <a:lstStyle/>
          <a:p>
            <a:pPr marL="12700" marR="5080">
              <a:lnSpc>
                <a:spcPts val="3860"/>
              </a:lnSpc>
              <a:spcBef>
                <a:spcPts val="900"/>
              </a:spcBef>
            </a:pPr>
            <a:r>
              <a:rPr sz="3850" spc="-225" dirty="0"/>
              <a:t>ANALIZA</a:t>
            </a:r>
            <a:r>
              <a:rPr sz="3850" spc="-20" dirty="0"/>
              <a:t> </a:t>
            </a:r>
            <a:r>
              <a:rPr sz="3850" spc="-110" dirty="0"/>
              <a:t>SOVJETIZACIJE </a:t>
            </a:r>
            <a:r>
              <a:rPr sz="3850" spc="-215" dirty="0"/>
              <a:t>KULTURE</a:t>
            </a:r>
            <a:r>
              <a:rPr sz="3850" spc="-30" dirty="0"/>
              <a:t> </a:t>
            </a:r>
            <a:r>
              <a:rPr sz="3850" spc="-360" dirty="0"/>
              <a:t>U</a:t>
            </a:r>
            <a:r>
              <a:rPr sz="3850" spc="-20" dirty="0"/>
              <a:t> </a:t>
            </a:r>
            <a:r>
              <a:rPr sz="3850" spc="-229" dirty="0"/>
              <a:t>PISANJU</a:t>
            </a:r>
            <a:r>
              <a:rPr sz="3850" spc="-20" dirty="0"/>
              <a:t> </a:t>
            </a:r>
            <a:r>
              <a:rPr sz="3850" spc="-270" dirty="0"/>
              <a:t>VJESNIKA </a:t>
            </a:r>
            <a:r>
              <a:rPr sz="3850" spc="-10" dirty="0"/>
              <a:t>1945.-1948.</a:t>
            </a:r>
            <a:endParaRPr sz="3850"/>
          </a:p>
        </p:txBody>
      </p:sp>
      <p:sp>
        <p:nvSpPr>
          <p:cNvPr id="4" name="object 4"/>
          <p:cNvSpPr txBox="1"/>
          <p:nvPr/>
        </p:nvSpPr>
        <p:spPr>
          <a:xfrm>
            <a:off x="1016000" y="4671746"/>
            <a:ext cx="4380865" cy="431528"/>
          </a:xfrm>
          <a:prstGeom prst="rect">
            <a:avLst/>
          </a:prstGeom>
        </p:spPr>
        <p:txBody>
          <a:bodyPr vert="horz" wrap="square" lIns="0" tIns="1682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5"/>
              </a:spcBef>
            </a:pPr>
            <a:r>
              <a:rPr sz="1700" b="1" spc="-40" dirty="0">
                <a:solidFill>
                  <a:srgbClr val="E7EBEB"/>
                </a:solidFill>
                <a:latin typeface="Arial Narrow"/>
                <a:cs typeface="Arial Narrow"/>
              </a:rPr>
              <a:t>ODSJEK</a:t>
            </a:r>
            <a:r>
              <a:rPr sz="1700" b="1" spc="-110" dirty="0">
                <a:solidFill>
                  <a:srgbClr val="E7EBEB"/>
                </a:solidFill>
                <a:latin typeface="Arial Narrow"/>
                <a:cs typeface="Arial Narrow"/>
              </a:rPr>
              <a:t> </a:t>
            </a:r>
            <a:r>
              <a:rPr sz="1700" b="1" spc="55" dirty="0">
                <a:solidFill>
                  <a:srgbClr val="E7EBEB"/>
                </a:solidFill>
                <a:latin typeface="Arial Narrow"/>
                <a:cs typeface="Arial Narrow"/>
              </a:rPr>
              <a:t>ZA</a:t>
            </a:r>
            <a:r>
              <a:rPr sz="1700" b="1" spc="-110" dirty="0">
                <a:solidFill>
                  <a:srgbClr val="E7EBEB"/>
                </a:solidFill>
                <a:latin typeface="Arial Narrow"/>
                <a:cs typeface="Arial Narrow"/>
              </a:rPr>
              <a:t> </a:t>
            </a:r>
            <a:r>
              <a:rPr sz="1700" b="1" spc="-10" dirty="0">
                <a:solidFill>
                  <a:srgbClr val="E7EBEB"/>
                </a:solidFill>
                <a:latin typeface="Arial Narrow"/>
                <a:cs typeface="Arial Narrow"/>
              </a:rPr>
              <a:t>KOMUNIKOLOGIJU</a:t>
            </a:r>
            <a:endParaRPr sz="1700" dirty="0">
              <a:latin typeface="Arial Narrow"/>
              <a:cs typeface="Arial Narrow"/>
            </a:endParaRPr>
          </a:p>
        </p:txBody>
      </p:sp>
      <p:grpSp>
        <p:nvGrpSpPr>
          <p:cNvPr id="5" name="object 5"/>
          <p:cNvGrpSpPr/>
          <p:nvPr/>
        </p:nvGrpSpPr>
        <p:grpSpPr>
          <a:xfrm>
            <a:off x="11361101" y="-2"/>
            <a:ext cx="6927215" cy="2287270"/>
            <a:chOff x="11361101" y="-2"/>
            <a:chExt cx="6927215" cy="2287270"/>
          </a:xfrm>
        </p:grpSpPr>
        <p:sp>
          <p:nvSpPr>
            <p:cNvPr id="6" name="object 6"/>
            <p:cNvSpPr/>
            <p:nvPr/>
          </p:nvSpPr>
          <p:spPr>
            <a:xfrm>
              <a:off x="11423129" y="0"/>
              <a:ext cx="6864984" cy="2282190"/>
            </a:xfrm>
            <a:custGeom>
              <a:avLst/>
              <a:gdLst/>
              <a:ahLst/>
              <a:cxnLst/>
              <a:rect l="l" t="t" r="r" b="b"/>
              <a:pathLst>
                <a:path w="6864984" h="2282190">
                  <a:moveTo>
                    <a:pt x="6864871" y="0"/>
                  </a:moveTo>
                  <a:lnTo>
                    <a:pt x="4431462" y="12"/>
                  </a:lnTo>
                  <a:lnTo>
                    <a:pt x="3757358" y="12"/>
                  </a:lnTo>
                  <a:lnTo>
                    <a:pt x="3199854" y="12"/>
                  </a:lnTo>
                  <a:lnTo>
                    <a:pt x="0" y="0"/>
                  </a:lnTo>
                  <a:lnTo>
                    <a:pt x="1345920" y="2037867"/>
                  </a:lnTo>
                  <a:lnTo>
                    <a:pt x="3573907" y="566394"/>
                  </a:lnTo>
                  <a:lnTo>
                    <a:pt x="4707090" y="2282139"/>
                  </a:lnTo>
                  <a:lnTo>
                    <a:pt x="6864871" y="857034"/>
                  </a:lnTo>
                  <a:lnTo>
                    <a:pt x="6864871" y="0"/>
                  </a:lnTo>
                  <a:close/>
                </a:path>
              </a:pathLst>
            </a:custGeom>
            <a:solidFill>
              <a:srgbClr val="00447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11361101" y="-1"/>
              <a:ext cx="4311650" cy="1983105"/>
            </a:xfrm>
            <a:custGeom>
              <a:avLst/>
              <a:gdLst/>
              <a:ahLst/>
              <a:cxnLst/>
              <a:rect l="l" t="t" r="r" b="b"/>
              <a:pathLst>
                <a:path w="4311650" h="1983105">
                  <a:moveTo>
                    <a:pt x="4311075" y="10"/>
                  </a:moveTo>
                  <a:lnTo>
                    <a:pt x="1309351" y="1982497"/>
                  </a:lnTo>
                  <a:lnTo>
                    <a:pt x="0" y="0"/>
                  </a:lnTo>
                  <a:lnTo>
                    <a:pt x="4311072" y="6"/>
                  </a:lnTo>
                  <a:close/>
                </a:path>
              </a:pathLst>
            </a:custGeom>
            <a:solidFill>
              <a:srgbClr val="E7EBE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14453262" y="-2"/>
              <a:ext cx="3834765" cy="2287270"/>
            </a:xfrm>
            <a:custGeom>
              <a:avLst/>
              <a:gdLst/>
              <a:ahLst/>
              <a:cxnLst/>
              <a:rect l="l" t="t" r="r" b="b"/>
              <a:pathLst>
                <a:path w="3834765" h="2287270">
                  <a:moveTo>
                    <a:pt x="3834734" y="751829"/>
                  </a:moveTo>
                  <a:lnTo>
                    <a:pt x="1510414" y="2286937"/>
                  </a:lnTo>
                  <a:lnTo>
                    <a:pt x="0" y="0"/>
                  </a:lnTo>
                  <a:lnTo>
                    <a:pt x="3834735" y="2"/>
                  </a:lnTo>
                  <a:lnTo>
                    <a:pt x="3834734" y="751829"/>
                  </a:lnTo>
                  <a:close/>
                </a:path>
              </a:pathLst>
            </a:custGeom>
            <a:solidFill>
              <a:srgbClr val="CCE1E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9" name="object 9"/>
          <p:cNvSpPr txBox="1"/>
          <p:nvPr/>
        </p:nvSpPr>
        <p:spPr>
          <a:xfrm>
            <a:off x="9156947" y="6680874"/>
            <a:ext cx="7894320" cy="25641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6650" b="1" spc="-994" dirty="0">
                <a:solidFill>
                  <a:srgbClr val="00447B"/>
                </a:solidFill>
                <a:latin typeface="Palatino Linotype"/>
                <a:cs typeface="Palatino Linotype"/>
              </a:rPr>
              <a:t>HVALA!</a:t>
            </a:r>
            <a:endParaRPr sz="16650">
              <a:latin typeface="Palatino Linotype"/>
              <a:cs typeface="Palatino Linotype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pc="-680" dirty="0"/>
              <a:t>METODOLOGIJA</a:t>
            </a: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243137" y="3385704"/>
            <a:ext cx="123825" cy="123825"/>
          </a:xfrm>
          <a:prstGeom prst="rect">
            <a:avLst/>
          </a:prstGeom>
        </p:spPr>
      </p:pic>
      <p:pic>
        <p:nvPicPr>
          <p:cNvPr id="4" name="object 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243137" y="4623954"/>
            <a:ext cx="123825" cy="123825"/>
          </a:xfrm>
          <a:prstGeom prst="rect">
            <a:avLst/>
          </a:prstGeom>
        </p:spPr>
      </p:pic>
      <p:pic>
        <p:nvPicPr>
          <p:cNvPr id="5" name="object 5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2243137" y="5243079"/>
            <a:ext cx="123825" cy="123825"/>
          </a:xfrm>
          <a:prstGeom prst="rect">
            <a:avLst/>
          </a:prstGeom>
        </p:spPr>
      </p:pic>
      <p:pic>
        <p:nvPicPr>
          <p:cNvPr id="6" name="object 6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2243137" y="5862204"/>
            <a:ext cx="123825" cy="123825"/>
          </a:xfrm>
          <a:prstGeom prst="rect">
            <a:avLst/>
          </a:prstGeom>
        </p:spPr>
      </p:pic>
      <p:sp>
        <p:nvSpPr>
          <p:cNvPr id="7" name="object 7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9842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775"/>
              </a:spcBef>
            </a:pPr>
            <a:r>
              <a:rPr sz="3500" spc="145" dirty="0"/>
              <a:t>Analitički</a:t>
            </a:r>
            <a:r>
              <a:rPr sz="3500" spc="-204" dirty="0"/>
              <a:t> </a:t>
            </a:r>
            <a:r>
              <a:rPr sz="3500" spc="130" dirty="0"/>
              <a:t>okvir</a:t>
            </a:r>
            <a:r>
              <a:rPr sz="3500" spc="-200" dirty="0"/>
              <a:t> </a:t>
            </a:r>
            <a:r>
              <a:rPr sz="3500" spc="120" dirty="0"/>
              <a:t>-</a:t>
            </a:r>
            <a:r>
              <a:rPr sz="3500" spc="-200" dirty="0"/>
              <a:t> </a:t>
            </a:r>
            <a:r>
              <a:rPr sz="3500" spc="135" dirty="0"/>
              <a:t>kvalitativna</a:t>
            </a:r>
            <a:r>
              <a:rPr sz="3500" spc="-200" dirty="0"/>
              <a:t> </a:t>
            </a:r>
            <a:r>
              <a:rPr sz="3500" spc="90" dirty="0"/>
              <a:t>analiza</a:t>
            </a:r>
            <a:r>
              <a:rPr sz="3500" spc="-200" dirty="0"/>
              <a:t> </a:t>
            </a:r>
            <a:r>
              <a:rPr sz="3500" spc="65" dirty="0"/>
              <a:t>sadržaja</a:t>
            </a:r>
            <a:r>
              <a:rPr sz="3500" spc="-204" dirty="0"/>
              <a:t> </a:t>
            </a:r>
            <a:r>
              <a:rPr sz="3500" spc="105" dirty="0"/>
              <a:t>kroz</a:t>
            </a:r>
            <a:r>
              <a:rPr sz="3500" spc="-200" dirty="0"/>
              <a:t> </a:t>
            </a:r>
            <a:r>
              <a:rPr sz="3500" dirty="0"/>
              <a:t>više</a:t>
            </a:r>
            <a:r>
              <a:rPr sz="3500" spc="-200" dirty="0"/>
              <a:t> </a:t>
            </a:r>
            <a:r>
              <a:rPr sz="3500" spc="105" dirty="0"/>
              <a:t>pristupa:</a:t>
            </a:r>
            <a:endParaRPr sz="3500"/>
          </a:p>
          <a:p>
            <a:pPr marL="1523365" marR="5080">
              <a:lnSpc>
                <a:spcPts val="4880"/>
              </a:lnSpc>
              <a:spcBef>
                <a:spcPts val="270"/>
              </a:spcBef>
            </a:pPr>
            <a:r>
              <a:rPr sz="3500" b="1" spc="65" dirty="0">
                <a:latin typeface="Arial Narrow"/>
                <a:cs typeface="Arial Narrow"/>
              </a:rPr>
              <a:t>Tematska</a:t>
            </a:r>
            <a:r>
              <a:rPr sz="3500" b="1" spc="-254" dirty="0">
                <a:latin typeface="Arial Narrow"/>
                <a:cs typeface="Arial Narrow"/>
              </a:rPr>
              <a:t> </a:t>
            </a:r>
            <a:r>
              <a:rPr sz="3500" b="1" spc="80" dirty="0">
                <a:latin typeface="Arial Narrow"/>
                <a:cs typeface="Arial Narrow"/>
              </a:rPr>
              <a:t>analiza</a:t>
            </a:r>
            <a:r>
              <a:rPr sz="3500" b="1" spc="-204" dirty="0">
                <a:latin typeface="Arial Narrow"/>
                <a:cs typeface="Arial Narrow"/>
              </a:rPr>
              <a:t> </a:t>
            </a:r>
            <a:r>
              <a:rPr sz="3500" spc="60" dirty="0"/>
              <a:t>–</a:t>
            </a:r>
            <a:r>
              <a:rPr sz="3500" spc="-200" dirty="0"/>
              <a:t> </a:t>
            </a:r>
            <a:r>
              <a:rPr sz="3500" spc="170" dirty="0"/>
              <a:t>kulturna</a:t>
            </a:r>
            <a:r>
              <a:rPr sz="3500" spc="-204" dirty="0"/>
              <a:t> </a:t>
            </a:r>
            <a:r>
              <a:rPr sz="3500" spc="125" dirty="0"/>
              <a:t>područja</a:t>
            </a:r>
            <a:r>
              <a:rPr sz="3500" spc="-204" dirty="0"/>
              <a:t> </a:t>
            </a:r>
            <a:r>
              <a:rPr sz="3500" spc="185" dirty="0"/>
              <a:t>(film,</a:t>
            </a:r>
            <a:r>
              <a:rPr sz="3500" spc="-204" dirty="0"/>
              <a:t> </a:t>
            </a:r>
            <a:r>
              <a:rPr sz="3500" spc="70" dirty="0"/>
              <a:t>kazalište,</a:t>
            </a:r>
            <a:r>
              <a:rPr sz="3500" spc="-204" dirty="0"/>
              <a:t> </a:t>
            </a:r>
            <a:r>
              <a:rPr sz="3500" spc="70" dirty="0"/>
              <a:t>glazba,</a:t>
            </a:r>
            <a:r>
              <a:rPr sz="3500" spc="-204" dirty="0"/>
              <a:t> </a:t>
            </a:r>
            <a:r>
              <a:rPr sz="3500" spc="105" dirty="0"/>
              <a:t>književnost,</a:t>
            </a:r>
            <a:r>
              <a:rPr sz="3500" spc="-204" dirty="0"/>
              <a:t> </a:t>
            </a:r>
            <a:r>
              <a:rPr sz="3500" spc="114" dirty="0"/>
              <a:t>likovna </a:t>
            </a:r>
            <a:r>
              <a:rPr sz="3500" spc="160" dirty="0"/>
              <a:t>umjetnost,</a:t>
            </a:r>
            <a:r>
              <a:rPr sz="3500" spc="-215" dirty="0"/>
              <a:t> </a:t>
            </a:r>
            <a:r>
              <a:rPr sz="3500" spc="120" dirty="0"/>
              <a:t>vijesti</a:t>
            </a:r>
            <a:r>
              <a:rPr sz="3500" spc="-210" dirty="0"/>
              <a:t> </a:t>
            </a:r>
            <a:r>
              <a:rPr sz="3500" spc="95" dirty="0"/>
              <a:t>iz</a:t>
            </a:r>
            <a:r>
              <a:rPr sz="3500" spc="-215" dirty="0"/>
              <a:t> </a:t>
            </a:r>
            <a:r>
              <a:rPr sz="3500" spc="-170" dirty="0"/>
              <a:t>SSSR-</a:t>
            </a:r>
            <a:r>
              <a:rPr sz="3500" spc="35" dirty="0"/>
              <a:t>a)</a:t>
            </a:r>
            <a:endParaRPr sz="3500">
              <a:latin typeface="Arial Narrow"/>
              <a:cs typeface="Arial Narrow"/>
            </a:endParaRPr>
          </a:p>
          <a:p>
            <a:pPr marL="1523365">
              <a:lnSpc>
                <a:spcPct val="100000"/>
              </a:lnSpc>
              <a:spcBef>
                <a:spcPts val="395"/>
              </a:spcBef>
            </a:pPr>
            <a:r>
              <a:rPr sz="3500" b="1" spc="50" dirty="0">
                <a:latin typeface="Arial Narrow"/>
                <a:cs typeface="Arial Narrow"/>
              </a:rPr>
              <a:t>Diskurzivna</a:t>
            </a:r>
            <a:r>
              <a:rPr sz="3500" b="1" spc="-254" dirty="0">
                <a:latin typeface="Arial Narrow"/>
                <a:cs typeface="Arial Narrow"/>
              </a:rPr>
              <a:t> </a:t>
            </a:r>
            <a:r>
              <a:rPr sz="3500" b="1" spc="80" dirty="0">
                <a:latin typeface="Arial Narrow"/>
                <a:cs typeface="Arial Narrow"/>
              </a:rPr>
              <a:t>analiza</a:t>
            </a:r>
            <a:r>
              <a:rPr sz="3500" b="1" spc="-250" dirty="0">
                <a:latin typeface="Arial Narrow"/>
                <a:cs typeface="Arial Narrow"/>
              </a:rPr>
              <a:t> </a:t>
            </a:r>
            <a:r>
              <a:rPr sz="3500" spc="60" dirty="0"/>
              <a:t>–</a:t>
            </a:r>
            <a:r>
              <a:rPr sz="3500" spc="-204" dirty="0"/>
              <a:t> </a:t>
            </a:r>
            <a:r>
              <a:rPr sz="3500" spc="100" dirty="0"/>
              <a:t>jezik,</a:t>
            </a:r>
            <a:r>
              <a:rPr sz="3500" spc="-204" dirty="0"/>
              <a:t> </a:t>
            </a:r>
            <a:r>
              <a:rPr sz="3500" spc="114" dirty="0"/>
              <a:t>stil,</a:t>
            </a:r>
            <a:r>
              <a:rPr sz="3500" spc="-204" dirty="0"/>
              <a:t> </a:t>
            </a:r>
            <a:r>
              <a:rPr sz="3500" spc="120" dirty="0"/>
              <a:t>retorika,</a:t>
            </a:r>
            <a:r>
              <a:rPr sz="3500" spc="-200" dirty="0"/>
              <a:t> </a:t>
            </a:r>
            <a:r>
              <a:rPr sz="3500" spc="130" dirty="0"/>
              <a:t>ideologija</a:t>
            </a:r>
            <a:endParaRPr sz="3500">
              <a:latin typeface="Arial Narrow"/>
              <a:cs typeface="Arial Narrow"/>
            </a:endParaRPr>
          </a:p>
          <a:p>
            <a:pPr marL="1523365">
              <a:lnSpc>
                <a:spcPct val="100000"/>
              </a:lnSpc>
              <a:spcBef>
                <a:spcPts val="675"/>
              </a:spcBef>
            </a:pPr>
            <a:r>
              <a:rPr sz="3500" b="1" spc="45" dirty="0">
                <a:latin typeface="Arial Narrow"/>
                <a:cs typeface="Arial Narrow"/>
              </a:rPr>
              <a:t>Semiotička</a:t>
            </a:r>
            <a:r>
              <a:rPr sz="3500" b="1" spc="-260" dirty="0">
                <a:latin typeface="Arial Narrow"/>
                <a:cs typeface="Arial Narrow"/>
              </a:rPr>
              <a:t> </a:t>
            </a:r>
            <a:r>
              <a:rPr sz="3500" b="1" spc="80" dirty="0">
                <a:latin typeface="Arial Narrow"/>
                <a:cs typeface="Arial Narrow"/>
              </a:rPr>
              <a:t>analiza</a:t>
            </a:r>
            <a:r>
              <a:rPr sz="3500" b="1" spc="-210" dirty="0">
                <a:latin typeface="Arial Narrow"/>
                <a:cs typeface="Arial Narrow"/>
              </a:rPr>
              <a:t> </a:t>
            </a:r>
            <a:r>
              <a:rPr sz="3500" spc="60" dirty="0"/>
              <a:t>–</a:t>
            </a:r>
            <a:r>
              <a:rPr sz="3500" spc="-215" dirty="0"/>
              <a:t> </a:t>
            </a:r>
            <a:r>
              <a:rPr sz="3500" spc="125" dirty="0"/>
              <a:t>vizualni</a:t>
            </a:r>
            <a:r>
              <a:rPr sz="3500" spc="-210" dirty="0"/>
              <a:t> </a:t>
            </a:r>
            <a:r>
              <a:rPr sz="3500" spc="80" dirty="0"/>
              <a:t>znakovi,</a:t>
            </a:r>
            <a:r>
              <a:rPr sz="3500" spc="-215" dirty="0"/>
              <a:t> </a:t>
            </a:r>
            <a:r>
              <a:rPr sz="3500" spc="150" dirty="0"/>
              <a:t>tipografija,</a:t>
            </a:r>
            <a:r>
              <a:rPr sz="3500" spc="-210" dirty="0"/>
              <a:t> </a:t>
            </a:r>
            <a:r>
              <a:rPr sz="3500" spc="75" dirty="0"/>
              <a:t>raspored</a:t>
            </a:r>
            <a:endParaRPr sz="3500">
              <a:latin typeface="Arial Narrow"/>
              <a:cs typeface="Arial Narrow"/>
            </a:endParaRPr>
          </a:p>
          <a:p>
            <a:pPr marL="1523365">
              <a:lnSpc>
                <a:spcPct val="100000"/>
              </a:lnSpc>
              <a:spcBef>
                <a:spcPts val="675"/>
              </a:spcBef>
            </a:pPr>
            <a:r>
              <a:rPr sz="3500" b="1" spc="110" dirty="0">
                <a:latin typeface="Arial Narrow"/>
                <a:cs typeface="Arial Narrow"/>
              </a:rPr>
              <a:t>Narativna</a:t>
            </a:r>
            <a:r>
              <a:rPr sz="3500" b="1" spc="-254" dirty="0">
                <a:latin typeface="Arial Narrow"/>
                <a:cs typeface="Arial Narrow"/>
              </a:rPr>
              <a:t> </a:t>
            </a:r>
            <a:r>
              <a:rPr sz="3500" b="1" spc="80" dirty="0">
                <a:latin typeface="Arial Narrow"/>
                <a:cs typeface="Arial Narrow"/>
              </a:rPr>
              <a:t>analiza</a:t>
            </a:r>
            <a:r>
              <a:rPr sz="3500" b="1" spc="-200" dirty="0">
                <a:latin typeface="Arial Narrow"/>
                <a:cs typeface="Arial Narrow"/>
              </a:rPr>
              <a:t> </a:t>
            </a:r>
            <a:r>
              <a:rPr sz="3500" spc="60" dirty="0"/>
              <a:t>–</a:t>
            </a:r>
            <a:r>
              <a:rPr sz="3500" spc="-204" dirty="0"/>
              <a:t> </a:t>
            </a:r>
            <a:r>
              <a:rPr sz="3500" spc="170" dirty="0"/>
              <a:t>kulturne</a:t>
            </a:r>
            <a:r>
              <a:rPr sz="3500" spc="-204" dirty="0"/>
              <a:t> </a:t>
            </a:r>
            <a:r>
              <a:rPr sz="3500" spc="120" dirty="0"/>
              <a:t>vijesti</a:t>
            </a:r>
            <a:r>
              <a:rPr sz="3500" spc="-204" dirty="0"/>
              <a:t> </a:t>
            </a:r>
            <a:r>
              <a:rPr sz="3500" spc="90" dirty="0"/>
              <a:t>kao</a:t>
            </a:r>
            <a:r>
              <a:rPr sz="3500" spc="-204" dirty="0"/>
              <a:t> </a:t>
            </a:r>
            <a:r>
              <a:rPr sz="3500" spc="85" dirty="0"/>
              <a:t>priče</a:t>
            </a:r>
            <a:r>
              <a:rPr sz="3500" spc="-204" dirty="0"/>
              <a:t> </a:t>
            </a:r>
            <a:r>
              <a:rPr sz="3500" spc="-150" dirty="0"/>
              <a:t>s</a:t>
            </a:r>
            <a:r>
              <a:rPr sz="3500" spc="-204" dirty="0"/>
              <a:t> </a:t>
            </a:r>
            <a:r>
              <a:rPr sz="3500" spc="130" dirty="0"/>
              <a:t>ideološkom</a:t>
            </a:r>
            <a:r>
              <a:rPr sz="3500" spc="-204" dirty="0"/>
              <a:t> </a:t>
            </a:r>
            <a:r>
              <a:rPr sz="3500" spc="170" dirty="0"/>
              <a:t>porukom</a:t>
            </a:r>
            <a:endParaRPr sz="3500">
              <a:latin typeface="Arial Narrow"/>
              <a:cs typeface="Arial Narrow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pc="-450" dirty="0"/>
              <a:t>CILJEVI</a:t>
            </a:r>
            <a:r>
              <a:rPr spc="-75" dirty="0"/>
              <a:t> </a:t>
            </a:r>
            <a:r>
              <a:rPr dirty="0"/>
              <a:t>I</a:t>
            </a:r>
            <a:r>
              <a:rPr spc="-250" dirty="0"/>
              <a:t> </a:t>
            </a:r>
            <a:r>
              <a:rPr spc="-650" dirty="0"/>
              <a:t>ISTRAŽIVAČKA</a:t>
            </a:r>
            <a:r>
              <a:rPr spc="-75" dirty="0"/>
              <a:t> </a:t>
            </a:r>
            <a:r>
              <a:rPr spc="-565" dirty="0"/>
              <a:t>PITANJA</a:t>
            </a: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485900" y="5247842"/>
            <a:ext cx="114300" cy="114300"/>
          </a:xfrm>
          <a:prstGeom prst="rect">
            <a:avLst/>
          </a:prstGeom>
        </p:spPr>
      </p:pic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485900" y="5866967"/>
            <a:ext cx="114300" cy="114300"/>
          </a:xfrm>
          <a:prstGeom prst="rect">
            <a:avLst/>
          </a:prstGeom>
        </p:spPr>
      </p:pic>
      <p:pic>
        <p:nvPicPr>
          <p:cNvPr id="5" name="object 5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485900" y="6486092"/>
            <a:ext cx="114300" cy="114300"/>
          </a:xfrm>
          <a:prstGeom prst="rect">
            <a:avLst/>
          </a:prstGeom>
        </p:spPr>
      </p:pic>
      <p:pic>
        <p:nvPicPr>
          <p:cNvPr id="6" name="object 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485900" y="7105216"/>
            <a:ext cx="114300" cy="114300"/>
          </a:xfrm>
          <a:prstGeom prst="rect">
            <a:avLst/>
          </a:prstGeom>
        </p:spPr>
      </p:pic>
      <p:pic>
        <p:nvPicPr>
          <p:cNvPr id="7" name="object 7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485900" y="7724341"/>
            <a:ext cx="114300" cy="114300"/>
          </a:xfrm>
          <a:prstGeom prst="rect">
            <a:avLst/>
          </a:prstGeom>
        </p:spPr>
      </p:pic>
      <p:sp>
        <p:nvSpPr>
          <p:cNvPr id="8" name="object 8"/>
          <p:cNvSpPr txBox="1"/>
          <p:nvPr/>
        </p:nvSpPr>
        <p:spPr>
          <a:xfrm>
            <a:off x="1016000" y="2399853"/>
            <a:ext cx="15686405" cy="559752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240665">
              <a:lnSpc>
                <a:spcPct val="116100"/>
              </a:lnSpc>
              <a:spcBef>
                <a:spcPts val="95"/>
              </a:spcBef>
            </a:pPr>
            <a:r>
              <a:rPr sz="3500" spc="105" dirty="0">
                <a:solidFill>
                  <a:srgbClr val="2D384F"/>
                </a:solidFill>
                <a:latin typeface="Arial Narrow"/>
                <a:cs typeface="Arial Narrow"/>
              </a:rPr>
              <a:t>Cilj</a:t>
            </a:r>
            <a:r>
              <a:rPr sz="3500" spc="-18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500" spc="100" dirty="0">
                <a:solidFill>
                  <a:srgbClr val="2D384F"/>
                </a:solidFill>
                <a:latin typeface="Arial Narrow"/>
                <a:cs typeface="Arial Narrow"/>
              </a:rPr>
              <a:t>rada</a:t>
            </a:r>
            <a:r>
              <a:rPr sz="3500" spc="-18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500" spc="140" dirty="0">
                <a:solidFill>
                  <a:srgbClr val="2D384F"/>
                </a:solidFill>
                <a:latin typeface="Arial Narrow"/>
                <a:cs typeface="Arial Narrow"/>
              </a:rPr>
              <a:t>je</a:t>
            </a:r>
            <a:r>
              <a:rPr sz="3500" spc="-18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500" spc="135" dirty="0">
                <a:solidFill>
                  <a:srgbClr val="2D384F"/>
                </a:solidFill>
                <a:latin typeface="Arial Narrow"/>
                <a:cs typeface="Arial Narrow"/>
              </a:rPr>
              <a:t>istražiti</a:t>
            </a:r>
            <a:r>
              <a:rPr sz="3500" spc="-18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500" b="1" spc="70" dirty="0">
                <a:solidFill>
                  <a:srgbClr val="2D384F"/>
                </a:solidFill>
                <a:latin typeface="Arial Narrow"/>
                <a:cs typeface="Arial Narrow"/>
              </a:rPr>
              <a:t>kako</a:t>
            </a:r>
            <a:r>
              <a:rPr sz="3500" b="1" spc="-229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500" b="1" spc="114" dirty="0">
                <a:solidFill>
                  <a:srgbClr val="2D384F"/>
                </a:solidFill>
                <a:latin typeface="Arial Narrow"/>
                <a:cs typeface="Arial Narrow"/>
              </a:rPr>
              <a:t>je</a:t>
            </a:r>
            <a:r>
              <a:rPr sz="3500" b="1" spc="-229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500" b="1" spc="55" dirty="0">
                <a:solidFill>
                  <a:srgbClr val="2D384F"/>
                </a:solidFill>
                <a:latin typeface="Arial Narrow"/>
                <a:cs typeface="Arial Narrow"/>
              </a:rPr>
              <a:t>Vjesnik</a:t>
            </a:r>
            <a:r>
              <a:rPr sz="3500" b="1" spc="-22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500" b="1" spc="-30" dirty="0">
                <a:solidFill>
                  <a:srgbClr val="2D384F"/>
                </a:solidFill>
                <a:latin typeface="Arial Narrow"/>
                <a:cs typeface="Arial Narrow"/>
              </a:rPr>
              <a:t>1945.–1948.</a:t>
            </a:r>
            <a:r>
              <a:rPr sz="3500" b="1" spc="-229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500" b="1" dirty="0">
                <a:solidFill>
                  <a:srgbClr val="2D384F"/>
                </a:solidFill>
                <a:latin typeface="Arial Narrow"/>
                <a:cs typeface="Arial Narrow"/>
              </a:rPr>
              <a:t>oblikovao</a:t>
            </a:r>
            <a:r>
              <a:rPr sz="3500" b="1" spc="-229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500" b="1" spc="110" dirty="0">
                <a:solidFill>
                  <a:srgbClr val="2D384F"/>
                </a:solidFill>
                <a:latin typeface="Arial Narrow"/>
                <a:cs typeface="Arial Narrow"/>
              </a:rPr>
              <a:t>kulturni</a:t>
            </a:r>
            <a:r>
              <a:rPr sz="3500" b="1" spc="-22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500" b="1" spc="-10" dirty="0">
                <a:solidFill>
                  <a:srgbClr val="2D384F"/>
                </a:solidFill>
                <a:latin typeface="Arial Narrow"/>
                <a:cs typeface="Arial Narrow"/>
              </a:rPr>
              <a:t>diskurs</a:t>
            </a:r>
            <a:r>
              <a:rPr sz="3500" b="1" spc="-17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500" spc="105" dirty="0">
                <a:solidFill>
                  <a:srgbClr val="2D384F"/>
                </a:solidFill>
                <a:latin typeface="Arial Narrow"/>
                <a:cs typeface="Arial Narrow"/>
              </a:rPr>
              <a:t>kroz</a:t>
            </a:r>
            <a:r>
              <a:rPr sz="3500" spc="-18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500" spc="155" dirty="0">
                <a:solidFill>
                  <a:srgbClr val="2D384F"/>
                </a:solidFill>
                <a:latin typeface="Arial Narrow"/>
                <a:cs typeface="Arial Narrow"/>
              </a:rPr>
              <a:t>promociju </a:t>
            </a:r>
            <a:r>
              <a:rPr sz="3500" spc="60" dirty="0">
                <a:solidFill>
                  <a:srgbClr val="2D384F"/>
                </a:solidFill>
                <a:latin typeface="Arial Narrow"/>
                <a:cs typeface="Arial Narrow"/>
              </a:rPr>
              <a:t>sovjetske</a:t>
            </a:r>
            <a:r>
              <a:rPr sz="3500" spc="-21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500" spc="170" dirty="0">
                <a:solidFill>
                  <a:srgbClr val="2D384F"/>
                </a:solidFill>
                <a:latin typeface="Arial Narrow"/>
                <a:cs typeface="Arial Narrow"/>
              </a:rPr>
              <a:t>kulture</a:t>
            </a:r>
            <a:r>
              <a:rPr sz="3500" spc="-21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500" spc="200" dirty="0">
                <a:solidFill>
                  <a:srgbClr val="2D384F"/>
                </a:solidFill>
                <a:latin typeface="Arial Narrow"/>
                <a:cs typeface="Arial Narrow"/>
              </a:rPr>
              <a:t>i</a:t>
            </a:r>
            <a:r>
              <a:rPr sz="3500" spc="-21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500" spc="105" dirty="0">
                <a:solidFill>
                  <a:srgbClr val="2D384F"/>
                </a:solidFill>
                <a:latin typeface="Arial Narrow"/>
                <a:cs typeface="Arial Narrow"/>
              </a:rPr>
              <a:t>ideološko</a:t>
            </a:r>
            <a:r>
              <a:rPr sz="3500" spc="-21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500" spc="114" dirty="0">
                <a:solidFill>
                  <a:srgbClr val="2D384F"/>
                </a:solidFill>
                <a:latin typeface="Arial Narrow"/>
                <a:cs typeface="Arial Narrow"/>
              </a:rPr>
              <a:t>usmjeravanje</a:t>
            </a:r>
            <a:r>
              <a:rPr sz="3500" spc="-21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500" spc="125" dirty="0">
                <a:solidFill>
                  <a:srgbClr val="2D384F"/>
                </a:solidFill>
                <a:latin typeface="Arial Narrow"/>
                <a:cs typeface="Arial Narrow"/>
              </a:rPr>
              <a:t>publike.</a:t>
            </a:r>
            <a:endParaRPr sz="3500">
              <a:latin typeface="Arial Narrow"/>
              <a:cs typeface="Arial Narrow"/>
            </a:endParaRPr>
          </a:p>
          <a:p>
            <a:pPr>
              <a:lnSpc>
                <a:spcPct val="100000"/>
              </a:lnSpc>
              <a:spcBef>
                <a:spcPts val="1535"/>
              </a:spcBef>
            </a:pPr>
            <a:endParaRPr sz="3500">
              <a:latin typeface="Arial Narrow"/>
              <a:cs typeface="Arial Narrow"/>
            </a:endParaRPr>
          </a:p>
          <a:p>
            <a:pPr marL="12700">
              <a:lnSpc>
                <a:spcPct val="100000"/>
              </a:lnSpc>
            </a:pPr>
            <a:r>
              <a:rPr sz="3500" b="1" dirty="0">
                <a:solidFill>
                  <a:srgbClr val="2D384F"/>
                </a:solidFill>
                <a:latin typeface="Arial Narrow"/>
                <a:cs typeface="Arial Narrow"/>
              </a:rPr>
              <a:t>Istraživačka</a:t>
            </a:r>
            <a:r>
              <a:rPr sz="3500" b="1" spc="19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500" b="1" spc="70" dirty="0">
                <a:solidFill>
                  <a:srgbClr val="2D384F"/>
                </a:solidFill>
                <a:latin typeface="Arial Narrow"/>
                <a:cs typeface="Arial Narrow"/>
              </a:rPr>
              <a:t>pitanja:</a:t>
            </a:r>
            <a:endParaRPr sz="3500">
              <a:latin typeface="Arial Narrow"/>
              <a:cs typeface="Arial Narrow"/>
            </a:endParaRPr>
          </a:p>
          <a:p>
            <a:pPr marL="767715" marR="1339850">
              <a:lnSpc>
                <a:spcPts val="4880"/>
              </a:lnSpc>
              <a:spcBef>
                <a:spcPts val="270"/>
              </a:spcBef>
            </a:pPr>
            <a:r>
              <a:rPr sz="3500" spc="65" dirty="0">
                <a:solidFill>
                  <a:srgbClr val="2D384F"/>
                </a:solidFill>
                <a:latin typeface="Arial Narrow"/>
                <a:cs typeface="Arial Narrow"/>
              </a:rPr>
              <a:t>Kako</a:t>
            </a:r>
            <a:r>
              <a:rPr sz="3500" spc="-21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500" spc="140" dirty="0">
                <a:solidFill>
                  <a:srgbClr val="2D384F"/>
                </a:solidFill>
                <a:latin typeface="Arial Narrow"/>
                <a:cs typeface="Arial Narrow"/>
              </a:rPr>
              <a:t>je</a:t>
            </a:r>
            <a:r>
              <a:rPr sz="3500" spc="-21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500" spc="100" dirty="0">
                <a:solidFill>
                  <a:srgbClr val="2D384F"/>
                </a:solidFill>
                <a:latin typeface="Arial Narrow"/>
                <a:cs typeface="Arial Narrow"/>
              </a:rPr>
              <a:t>Vjesnik</a:t>
            </a:r>
            <a:r>
              <a:rPr sz="3500" spc="-21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500" spc="145" dirty="0">
                <a:solidFill>
                  <a:srgbClr val="2D384F"/>
                </a:solidFill>
                <a:latin typeface="Arial Narrow"/>
                <a:cs typeface="Arial Narrow"/>
              </a:rPr>
              <a:t>promovirao</a:t>
            </a:r>
            <a:r>
              <a:rPr sz="3500" spc="-21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500" spc="80" dirty="0">
                <a:solidFill>
                  <a:srgbClr val="2D384F"/>
                </a:solidFill>
                <a:latin typeface="Arial Narrow"/>
                <a:cs typeface="Arial Narrow"/>
              </a:rPr>
              <a:t>sovjetsku</a:t>
            </a:r>
            <a:r>
              <a:rPr sz="3500" spc="-204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500" spc="195" dirty="0">
                <a:solidFill>
                  <a:srgbClr val="2D384F"/>
                </a:solidFill>
                <a:latin typeface="Arial Narrow"/>
                <a:cs typeface="Arial Narrow"/>
              </a:rPr>
              <a:t>kulturu</a:t>
            </a:r>
            <a:r>
              <a:rPr sz="3500" spc="-21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500" spc="200" dirty="0">
                <a:solidFill>
                  <a:srgbClr val="2D384F"/>
                </a:solidFill>
                <a:latin typeface="Arial Narrow"/>
                <a:cs typeface="Arial Narrow"/>
              </a:rPr>
              <a:t>i</a:t>
            </a:r>
            <a:r>
              <a:rPr sz="3500" spc="-21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500" spc="145" dirty="0">
                <a:solidFill>
                  <a:srgbClr val="2D384F"/>
                </a:solidFill>
                <a:latin typeface="Arial Narrow"/>
                <a:cs typeface="Arial Narrow"/>
              </a:rPr>
              <a:t>podupirao</a:t>
            </a:r>
            <a:r>
              <a:rPr sz="3500" spc="-21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500" spc="100" dirty="0">
                <a:solidFill>
                  <a:srgbClr val="2D384F"/>
                </a:solidFill>
                <a:latin typeface="Arial Narrow"/>
                <a:cs typeface="Arial Narrow"/>
              </a:rPr>
              <a:t>sovjetizaciju</a:t>
            </a:r>
            <a:r>
              <a:rPr sz="3500" spc="-21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500" spc="-10" dirty="0">
                <a:solidFill>
                  <a:srgbClr val="2D384F"/>
                </a:solidFill>
                <a:latin typeface="Arial Narrow"/>
                <a:cs typeface="Arial Narrow"/>
              </a:rPr>
              <a:t>društva? </a:t>
            </a:r>
            <a:r>
              <a:rPr sz="3500" spc="-190" dirty="0">
                <a:solidFill>
                  <a:srgbClr val="2D384F"/>
                </a:solidFill>
                <a:latin typeface="Arial Narrow"/>
                <a:cs typeface="Arial Narrow"/>
              </a:rPr>
              <a:t>Je</a:t>
            </a:r>
            <a:r>
              <a:rPr sz="3500" spc="-204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500" spc="210" dirty="0">
                <a:solidFill>
                  <a:srgbClr val="2D384F"/>
                </a:solidFill>
                <a:latin typeface="Arial Narrow"/>
                <a:cs typeface="Arial Narrow"/>
              </a:rPr>
              <a:t>li</a:t>
            </a:r>
            <a:r>
              <a:rPr sz="3500" spc="-204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500" spc="85" dirty="0">
                <a:solidFill>
                  <a:srgbClr val="2D384F"/>
                </a:solidFill>
                <a:latin typeface="Arial Narrow"/>
                <a:cs typeface="Arial Narrow"/>
              </a:rPr>
              <a:t>sovjetizacija</a:t>
            </a:r>
            <a:r>
              <a:rPr sz="3500" spc="-204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500" spc="170" dirty="0">
                <a:solidFill>
                  <a:srgbClr val="2D384F"/>
                </a:solidFill>
                <a:latin typeface="Arial Narrow"/>
                <a:cs typeface="Arial Narrow"/>
              </a:rPr>
              <a:t>kulture</a:t>
            </a:r>
            <a:r>
              <a:rPr sz="3500" spc="-204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500" spc="110" dirty="0">
                <a:solidFill>
                  <a:srgbClr val="2D384F"/>
                </a:solidFill>
                <a:latin typeface="Arial Narrow"/>
                <a:cs typeface="Arial Narrow"/>
              </a:rPr>
              <a:t>provođena</a:t>
            </a:r>
            <a:r>
              <a:rPr sz="3500" spc="-204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500" spc="110" dirty="0">
                <a:solidFill>
                  <a:srgbClr val="2D384F"/>
                </a:solidFill>
                <a:latin typeface="Arial Narrow"/>
                <a:cs typeface="Arial Narrow"/>
              </a:rPr>
              <a:t>planski</a:t>
            </a:r>
            <a:r>
              <a:rPr sz="3500" spc="-204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500" spc="105" dirty="0">
                <a:solidFill>
                  <a:srgbClr val="2D384F"/>
                </a:solidFill>
                <a:latin typeface="Arial Narrow"/>
                <a:cs typeface="Arial Narrow"/>
              </a:rPr>
              <a:t>kroz</a:t>
            </a:r>
            <a:r>
              <a:rPr sz="3500" spc="-204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500" spc="125" dirty="0">
                <a:solidFill>
                  <a:srgbClr val="2D384F"/>
                </a:solidFill>
                <a:latin typeface="Arial Narrow"/>
                <a:cs typeface="Arial Narrow"/>
              </a:rPr>
              <a:t>uredničku</a:t>
            </a:r>
            <a:r>
              <a:rPr sz="3500" spc="-204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500" spc="75" dirty="0">
                <a:solidFill>
                  <a:srgbClr val="2D384F"/>
                </a:solidFill>
                <a:latin typeface="Arial Narrow"/>
                <a:cs typeface="Arial Narrow"/>
              </a:rPr>
              <a:t>strategiju?</a:t>
            </a:r>
            <a:endParaRPr sz="3500">
              <a:latin typeface="Arial Narrow"/>
              <a:cs typeface="Arial Narrow"/>
            </a:endParaRPr>
          </a:p>
          <a:p>
            <a:pPr marL="767715">
              <a:lnSpc>
                <a:spcPct val="100000"/>
              </a:lnSpc>
              <a:spcBef>
                <a:spcPts val="395"/>
              </a:spcBef>
            </a:pPr>
            <a:r>
              <a:rPr sz="3500" spc="130" dirty="0">
                <a:solidFill>
                  <a:srgbClr val="2D384F"/>
                </a:solidFill>
                <a:latin typeface="Arial Narrow"/>
                <a:cs typeface="Arial Narrow"/>
              </a:rPr>
              <a:t>Koliko</a:t>
            </a:r>
            <a:r>
              <a:rPr sz="3500" spc="-20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500" dirty="0">
                <a:solidFill>
                  <a:srgbClr val="2D384F"/>
                </a:solidFill>
                <a:latin typeface="Arial Narrow"/>
                <a:cs typeface="Arial Narrow"/>
              </a:rPr>
              <a:t>često</a:t>
            </a:r>
            <a:r>
              <a:rPr sz="3500" spc="-20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500" spc="200" dirty="0">
                <a:solidFill>
                  <a:srgbClr val="2D384F"/>
                </a:solidFill>
                <a:latin typeface="Arial Narrow"/>
                <a:cs typeface="Arial Narrow"/>
              </a:rPr>
              <a:t>i</a:t>
            </a:r>
            <a:r>
              <a:rPr sz="3500" spc="-19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500" spc="175" dirty="0">
                <a:solidFill>
                  <a:srgbClr val="2D384F"/>
                </a:solidFill>
                <a:latin typeface="Arial Narrow"/>
                <a:cs typeface="Arial Narrow"/>
              </a:rPr>
              <a:t>u</a:t>
            </a:r>
            <a:r>
              <a:rPr sz="3500" spc="-20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500" spc="225" dirty="0">
                <a:solidFill>
                  <a:srgbClr val="2D384F"/>
                </a:solidFill>
                <a:latin typeface="Arial Narrow"/>
                <a:cs typeface="Arial Narrow"/>
              </a:rPr>
              <a:t>kojim</a:t>
            </a:r>
            <a:r>
              <a:rPr sz="3500" spc="-20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500" spc="110" dirty="0">
                <a:solidFill>
                  <a:srgbClr val="2D384F"/>
                </a:solidFill>
                <a:latin typeface="Arial Narrow"/>
                <a:cs typeface="Arial Narrow"/>
              </a:rPr>
              <a:t>žanrovskim</a:t>
            </a:r>
            <a:r>
              <a:rPr sz="3500" spc="-20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500" spc="200" dirty="0">
                <a:solidFill>
                  <a:srgbClr val="2D384F"/>
                </a:solidFill>
                <a:latin typeface="Arial Narrow"/>
                <a:cs typeface="Arial Narrow"/>
              </a:rPr>
              <a:t>i</a:t>
            </a:r>
            <a:r>
              <a:rPr sz="3500" spc="-19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500" spc="140" dirty="0">
                <a:solidFill>
                  <a:srgbClr val="2D384F"/>
                </a:solidFill>
                <a:latin typeface="Arial Narrow"/>
                <a:cs typeface="Arial Narrow"/>
              </a:rPr>
              <a:t>ideološkim</a:t>
            </a:r>
            <a:r>
              <a:rPr sz="3500" spc="-20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500" spc="155" dirty="0">
                <a:solidFill>
                  <a:srgbClr val="2D384F"/>
                </a:solidFill>
                <a:latin typeface="Arial Narrow"/>
                <a:cs typeface="Arial Narrow"/>
              </a:rPr>
              <a:t>okvirima</a:t>
            </a:r>
            <a:r>
              <a:rPr sz="3500" spc="-20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500" spc="-80" dirty="0">
                <a:solidFill>
                  <a:srgbClr val="2D384F"/>
                </a:solidFill>
                <a:latin typeface="Arial Narrow"/>
                <a:cs typeface="Arial Narrow"/>
              </a:rPr>
              <a:t>se</a:t>
            </a:r>
            <a:r>
              <a:rPr sz="3500" spc="-19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500" spc="170" dirty="0">
                <a:solidFill>
                  <a:srgbClr val="2D384F"/>
                </a:solidFill>
                <a:latin typeface="Arial Narrow"/>
                <a:cs typeface="Arial Narrow"/>
              </a:rPr>
              <a:t>pojavljuju</a:t>
            </a:r>
            <a:r>
              <a:rPr sz="3500" spc="-20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500" spc="85" dirty="0">
                <a:solidFill>
                  <a:srgbClr val="2D384F"/>
                </a:solidFill>
                <a:latin typeface="Arial Narrow"/>
                <a:cs typeface="Arial Narrow"/>
              </a:rPr>
              <a:t>sovjetski</a:t>
            </a:r>
            <a:r>
              <a:rPr sz="3500" spc="-20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500" spc="-10" dirty="0">
                <a:solidFill>
                  <a:srgbClr val="2D384F"/>
                </a:solidFill>
                <a:latin typeface="Arial Narrow"/>
                <a:cs typeface="Arial Narrow"/>
              </a:rPr>
              <a:t>sadržaji?</a:t>
            </a:r>
            <a:endParaRPr sz="3500">
              <a:latin typeface="Arial Narrow"/>
              <a:cs typeface="Arial Narrow"/>
            </a:endParaRPr>
          </a:p>
          <a:p>
            <a:pPr marL="767715">
              <a:lnSpc>
                <a:spcPct val="100000"/>
              </a:lnSpc>
              <a:spcBef>
                <a:spcPts val="675"/>
              </a:spcBef>
            </a:pPr>
            <a:r>
              <a:rPr sz="3500" spc="65" dirty="0">
                <a:solidFill>
                  <a:srgbClr val="2D384F"/>
                </a:solidFill>
                <a:latin typeface="Arial Narrow"/>
                <a:cs typeface="Arial Narrow"/>
              </a:rPr>
              <a:t>Kako</a:t>
            </a:r>
            <a:r>
              <a:rPr sz="3500" spc="-21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500" spc="-80" dirty="0">
                <a:solidFill>
                  <a:srgbClr val="2D384F"/>
                </a:solidFill>
                <a:latin typeface="Arial Narrow"/>
                <a:cs typeface="Arial Narrow"/>
              </a:rPr>
              <a:t>se</a:t>
            </a:r>
            <a:r>
              <a:rPr sz="3500" spc="-22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500" spc="65" dirty="0">
                <a:solidFill>
                  <a:srgbClr val="2D384F"/>
                </a:solidFill>
                <a:latin typeface="Arial Narrow"/>
                <a:cs typeface="Arial Narrow"/>
              </a:rPr>
              <a:t>sovjetska</a:t>
            </a:r>
            <a:r>
              <a:rPr sz="3500" spc="-21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500" spc="170" dirty="0">
                <a:solidFill>
                  <a:srgbClr val="2D384F"/>
                </a:solidFill>
                <a:latin typeface="Arial Narrow"/>
                <a:cs typeface="Arial Narrow"/>
              </a:rPr>
              <a:t>kultura</a:t>
            </a:r>
            <a:r>
              <a:rPr sz="3500" spc="-21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500" spc="125" dirty="0">
                <a:solidFill>
                  <a:srgbClr val="2D384F"/>
                </a:solidFill>
                <a:latin typeface="Arial Narrow"/>
                <a:cs typeface="Arial Narrow"/>
              </a:rPr>
              <a:t>prikazuje</a:t>
            </a:r>
            <a:r>
              <a:rPr sz="3500" spc="-21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500" spc="175" dirty="0">
                <a:solidFill>
                  <a:srgbClr val="2D384F"/>
                </a:solidFill>
                <a:latin typeface="Arial Narrow"/>
                <a:cs typeface="Arial Narrow"/>
              </a:rPr>
              <a:t>u</a:t>
            </a:r>
            <a:r>
              <a:rPr sz="3500" spc="-21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500" spc="105" dirty="0">
                <a:solidFill>
                  <a:srgbClr val="2D384F"/>
                </a:solidFill>
                <a:latin typeface="Arial Narrow"/>
                <a:cs typeface="Arial Narrow"/>
              </a:rPr>
              <a:t>odnosu</a:t>
            </a:r>
            <a:r>
              <a:rPr sz="3500" spc="-21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500" spc="100" dirty="0">
                <a:solidFill>
                  <a:srgbClr val="2D384F"/>
                </a:solidFill>
                <a:latin typeface="Arial Narrow"/>
                <a:cs typeface="Arial Narrow"/>
              </a:rPr>
              <a:t>na</a:t>
            </a:r>
            <a:r>
              <a:rPr sz="3500" spc="-21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500" spc="85" dirty="0">
                <a:solidFill>
                  <a:srgbClr val="2D384F"/>
                </a:solidFill>
                <a:latin typeface="Arial Narrow"/>
                <a:cs typeface="Arial Narrow"/>
              </a:rPr>
              <a:t>jugoslavensku</a:t>
            </a:r>
            <a:r>
              <a:rPr sz="3500" spc="-21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500" spc="200" dirty="0">
                <a:solidFill>
                  <a:srgbClr val="2D384F"/>
                </a:solidFill>
                <a:latin typeface="Arial Narrow"/>
                <a:cs typeface="Arial Narrow"/>
              </a:rPr>
              <a:t>i</a:t>
            </a:r>
            <a:r>
              <a:rPr sz="3500" spc="-21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500" spc="-10" dirty="0">
                <a:solidFill>
                  <a:srgbClr val="2D384F"/>
                </a:solidFill>
                <a:latin typeface="Arial Narrow"/>
                <a:cs typeface="Arial Narrow"/>
              </a:rPr>
              <a:t>zapadnu?</a:t>
            </a:r>
            <a:endParaRPr sz="3500">
              <a:latin typeface="Arial Narrow"/>
              <a:cs typeface="Arial Narrow"/>
            </a:endParaRPr>
          </a:p>
          <a:p>
            <a:pPr marL="767715">
              <a:lnSpc>
                <a:spcPct val="100000"/>
              </a:lnSpc>
              <a:spcBef>
                <a:spcPts val="675"/>
              </a:spcBef>
            </a:pPr>
            <a:r>
              <a:rPr sz="3500" spc="175" dirty="0">
                <a:solidFill>
                  <a:srgbClr val="2D384F"/>
                </a:solidFill>
                <a:latin typeface="Arial Narrow"/>
                <a:cs typeface="Arial Narrow"/>
              </a:rPr>
              <a:t>Kojom</a:t>
            </a:r>
            <a:r>
              <a:rPr sz="3500" spc="-22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500" spc="180" dirty="0">
                <a:solidFill>
                  <a:srgbClr val="2D384F"/>
                </a:solidFill>
                <a:latin typeface="Arial Narrow"/>
                <a:cs typeface="Arial Narrow"/>
              </a:rPr>
              <a:t>ulogom</a:t>
            </a:r>
            <a:r>
              <a:rPr sz="3500" spc="-21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500" spc="75" dirty="0">
                <a:solidFill>
                  <a:srgbClr val="2D384F"/>
                </a:solidFill>
                <a:latin typeface="Arial Narrow"/>
                <a:cs typeface="Arial Narrow"/>
              </a:rPr>
              <a:t>diskurs,</a:t>
            </a:r>
            <a:r>
              <a:rPr sz="3500" spc="-21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500" spc="145" dirty="0">
                <a:solidFill>
                  <a:srgbClr val="2D384F"/>
                </a:solidFill>
                <a:latin typeface="Arial Narrow"/>
                <a:cs typeface="Arial Narrow"/>
              </a:rPr>
              <a:t>stil</a:t>
            </a:r>
            <a:r>
              <a:rPr sz="3500" spc="-21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500" spc="200" dirty="0">
                <a:solidFill>
                  <a:srgbClr val="2D384F"/>
                </a:solidFill>
                <a:latin typeface="Arial Narrow"/>
                <a:cs typeface="Arial Narrow"/>
              </a:rPr>
              <a:t>i</a:t>
            </a:r>
            <a:r>
              <a:rPr sz="3500" spc="-21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500" spc="125" dirty="0">
                <a:solidFill>
                  <a:srgbClr val="2D384F"/>
                </a:solidFill>
                <a:latin typeface="Arial Narrow"/>
                <a:cs typeface="Arial Narrow"/>
              </a:rPr>
              <a:t>vizualni</a:t>
            </a:r>
            <a:r>
              <a:rPr sz="3500" spc="-21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500" spc="160" dirty="0">
                <a:solidFill>
                  <a:srgbClr val="2D384F"/>
                </a:solidFill>
                <a:latin typeface="Arial Narrow"/>
                <a:cs typeface="Arial Narrow"/>
              </a:rPr>
              <a:t>elementi</a:t>
            </a:r>
            <a:r>
              <a:rPr sz="3500" spc="-21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500" spc="185" dirty="0">
                <a:solidFill>
                  <a:srgbClr val="2D384F"/>
                </a:solidFill>
                <a:latin typeface="Arial Narrow"/>
                <a:cs typeface="Arial Narrow"/>
              </a:rPr>
              <a:t>oblikuju</a:t>
            </a:r>
            <a:r>
              <a:rPr sz="3500" spc="-21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500" spc="95" dirty="0">
                <a:solidFill>
                  <a:srgbClr val="2D384F"/>
                </a:solidFill>
                <a:latin typeface="Arial Narrow"/>
                <a:cs typeface="Arial Narrow"/>
              </a:rPr>
              <a:t>percepciju</a:t>
            </a:r>
            <a:r>
              <a:rPr sz="3500" spc="-21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500" spc="170" dirty="0">
                <a:solidFill>
                  <a:srgbClr val="2D384F"/>
                </a:solidFill>
                <a:latin typeface="Arial Narrow"/>
                <a:cs typeface="Arial Narrow"/>
              </a:rPr>
              <a:t>kulture</a:t>
            </a:r>
            <a:r>
              <a:rPr sz="3500" spc="-22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500" spc="175" dirty="0">
                <a:solidFill>
                  <a:srgbClr val="2D384F"/>
                </a:solidFill>
                <a:latin typeface="Arial Narrow"/>
                <a:cs typeface="Arial Narrow"/>
              </a:rPr>
              <a:t>u</a:t>
            </a:r>
            <a:r>
              <a:rPr sz="3500" spc="-21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500" spc="35" dirty="0">
                <a:solidFill>
                  <a:srgbClr val="2D384F"/>
                </a:solidFill>
                <a:latin typeface="Arial Narrow"/>
                <a:cs typeface="Arial Narrow"/>
              </a:rPr>
              <a:t>Vjesniku?</a:t>
            </a:r>
            <a:endParaRPr sz="3500">
              <a:latin typeface="Arial Narrow"/>
              <a:cs typeface="Arial Narrow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pc="-670" dirty="0"/>
              <a:t>KORPUS</a:t>
            </a:r>
            <a:r>
              <a:rPr spc="-75" dirty="0"/>
              <a:t> </a:t>
            </a:r>
            <a:r>
              <a:rPr dirty="0"/>
              <a:t>I</a:t>
            </a:r>
            <a:r>
              <a:rPr spc="-290" dirty="0"/>
              <a:t> </a:t>
            </a:r>
            <a:r>
              <a:rPr spc="-465" dirty="0"/>
              <a:t>SELEKCIJA</a:t>
            </a:r>
            <a:r>
              <a:rPr spc="-75" dirty="0"/>
              <a:t> </a:t>
            </a:r>
            <a:r>
              <a:rPr spc="-615" dirty="0"/>
              <a:t>PRIMARNIH</a:t>
            </a:r>
            <a:r>
              <a:rPr spc="-75" dirty="0"/>
              <a:t> </a:t>
            </a:r>
            <a:r>
              <a:rPr spc="-690" dirty="0"/>
              <a:t>IZVORA</a:t>
            </a: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485900" y="2771341"/>
            <a:ext cx="114300" cy="114300"/>
          </a:xfrm>
          <a:prstGeom prst="rect">
            <a:avLst/>
          </a:prstGeom>
        </p:spPr>
      </p:pic>
      <p:pic>
        <p:nvPicPr>
          <p:cNvPr id="4" name="object 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485900" y="3390467"/>
            <a:ext cx="114300" cy="114300"/>
          </a:xfrm>
          <a:prstGeom prst="rect">
            <a:avLst/>
          </a:prstGeom>
        </p:spPr>
      </p:pic>
      <p:pic>
        <p:nvPicPr>
          <p:cNvPr id="5" name="object 5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485900" y="4628717"/>
            <a:ext cx="114300" cy="114300"/>
          </a:xfrm>
          <a:prstGeom prst="rect">
            <a:avLst/>
          </a:prstGeom>
        </p:spPr>
      </p:pic>
      <p:pic>
        <p:nvPicPr>
          <p:cNvPr id="6" name="object 6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485900" y="5866967"/>
            <a:ext cx="114300" cy="114300"/>
          </a:xfrm>
          <a:prstGeom prst="rect">
            <a:avLst/>
          </a:prstGeom>
        </p:spPr>
      </p:pic>
      <p:pic>
        <p:nvPicPr>
          <p:cNvPr id="7" name="object 7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485900" y="7105216"/>
            <a:ext cx="114300" cy="114300"/>
          </a:xfrm>
          <a:prstGeom prst="rect">
            <a:avLst/>
          </a:prstGeom>
        </p:spPr>
      </p:pic>
      <p:pic>
        <p:nvPicPr>
          <p:cNvPr id="8" name="object 8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1485900" y="8343466"/>
            <a:ext cx="114300" cy="114300"/>
          </a:xfrm>
          <a:prstGeom prst="rect">
            <a:avLst/>
          </a:prstGeom>
        </p:spPr>
      </p:pic>
      <p:sp>
        <p:nvSpPr>
          <p:cNvPr id="9" name="object 9"/>
          <p:cNvSpPr txBox="1"/>
          <p:nvPr/>
        </p:nvSpPr>
        <p:spPr>
          <a:xfrm>
            <a:off x="1771600" y="2399853"/>
            <a:ext cx="14081125" cy="6835775"/>
          </a:xfrm>
          <a:prstGeom prst="rect">
            <a:avLst/>
          </a:prstGeom>
        </p:spPr>
        <p:txBody>
          <a:bodyPr vert="horz" wrap="square" lIns="0" tIns="9842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775"/>
              </a:spcBef>
            </a:pPr>
            <a:r>
              <a:rPr sz="3500" spc="65" dirty="0">
                <a:solidFill>
                  <a:srgbClr val="2D384F"/>
                </a:solidFill>
                <a:latin typeface="Arial Narrow"/>
                <a:cs typeface="Arial Narrow"/>
              </a:rPr>
              <a:t>Korpus:</a:t>
            </a:r>
            <a:r>
              <a:rPr sz="3500" spc="-204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500" spc="120" dirty="0">
                <a:solidFill>
                  <a:srgbClr val="2D384F"/>
                </a:solidFill>
                <a:latin typeface="Arial Narrow"/>
                <a:cs typeface="Arial Narrow"/>
              </a:rPr>
              <a:t>gotovo</a:t>
            </a:r>
            <a:r>
              <a:rPr sz="3500" spc="-204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500" b="1" spc="60" dirty="0">
                <a:solidFill>
                  <a:srgbClr val="2D384F"/>
                </a:solidFill>
                <a:latin typeface="Arial Narrow"/>
                <a:cs typeface="Arial Narrow"/>
              </a:rPr>
              <a:t>950</a:t>
            </a:r>
            <a:r>
              <a:rPr sz="3500" b="1" spc="-25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500" b="1" spc="90" dirty="0">
                <a:solidFill>
                  <a:srgbClr val="2D384F"/>
                </a:solidFill>
                <a:latin typeface="Arial Narrow"/>
                <a:cs typeface="Arial Narrow"/>
              </a:rPr>
              <a:t>izdanja</a:t>
            </a:r>
            <a:r>
              <a:rPr sz="3500" b="1" spc="-204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500" i="1" spc="-40" dirty="0">
                <a:solidFill>
                  <a:srgbClr val="2D384F"/>
                </a:solidFill>
                <a:latin typeface="Arial Narrow"/>
                <a:cs typeface="Arial Narrow"/>
              </a:rPr>
              <a:t>Vjesnika</a:t>
            </a:r>
            <a:r>
              <a:rPr sz="3500" i="1" spc="-27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500" spc="155" dirty="0">
                <a:solidFill>
                  <a:srgbClr val="2D384F"/>
                </a:solidFill>
                <a:latin typeface="Arial Narrow"/>
                <a:cs typeface="Arial Narrow"/>
              </a:rPr>
              <a:t>od</a:t>
            </a:r>
            <a:r>
              <a:rPr sz="3500" spc="-204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500" spc="105" dirty="0">
                <a:solidFill>
                  <a:srgbClr val="2D384F"/>
                </a:solidFill>
                <a:latin typeface="Arial Narrow"/>
                <a:cs typeface="Arial Narrow"/>
              </a:rPr>
              <a:t>svibnja</a:t>
            </a:r>
            <a:r>
              <a:rPr sz="3500" spc="-20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500" spc="-100" dirty="0">
                <a:solidFill>
                  <a:srgbClr val="2D384F"/>
                </a:solidFill>
                <a:latin typeface="Arial Narrow"/>
                <a:cs typeface="Arial Narrow"/>
              </a:rPr>
              <a:t>1945.</a:t>
            </a:r>
            <a:r>
              <a:rPr sz="3500" spc="-204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500" spc="155" dirty="0">
                <a:solidFill>
                  <a:srgbClr val="2D384F"/>
                </a:solidFill>
                <a:latin typeface="Arial Narrow"/>
                <a:cs typeface="Arial Narrow"/>
              </a:rPr>
              <a:t>do</a:t>
            </a:r>
            <a:r>
              <a:rPr sz="3500" spc="-204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500" spc="175" dirty="0">
                <a:solidFill>
                  <a:srgbClr val="2D384F"/>
                </a:solidFill>
                <a:latin typeface="Arial Narrow"/>
                <a:cs typeface="Arial Narrow"/>
              </a:rPr>
              <a:t>lipnja</a:t>
            </a:r>
            <a:r>
              <a:rPr sz="3500" spc="-204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500" spc="-10" dirty="0">
                <a:solidFill>
                  <a:srgbClr val="2D384F"/>
                </a:solidFill>
                <a:latin typeface="Arial Narrow"/>
                <a:cs typeface="Arial Narrow"/>
              </a:rPr>
              <a:t>1948.</a:t>
            </a:r>
            <a:endParaRPr sz="3500">
              <a:latin typeface="Arial Narrow"/>
              <a:cs typeface="Arial Narrow"/>
            </a:endParaRPr>
          </a:p>
          <a:p>
            <a:pPr marL="12700" marR="843915">
              <a:lnSpc>
                <a:spcPts val="4880"/>
              </a:lnSpc>
              <a:spcBef>
                <a:spcPts val="270"/>
              </a:spcBef>
            </a:pPr>
            <a:r>
              <a:rPr sz="3500" spc="75" dirty="0">
                <a:solidFill>
                  <a:srgbClr val="2D384F"/>
                </a:solidFill>
                <a:latin typeface="Arial Narrow"/>
                <a:cs typeface="Arial Narrow"/>
              </a:rPr>
              <a:t>Uzorak:</a:t>
            </a:r>
            <a:r>
              <a:rPr sz="3500" spc="-17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500" spc="120" dirty="0">
                <a:solidFill>
                  <a:srgbClr val="2D384F"/>
                </a:solidFill>
                <a:latin typeface="Arial Narrow"/>
                <a:cs typeface="Arial Narrow"/>
              </a:rPr>
              <a:t>izdvojeno</a:t>
            </a:r>
            <a:r>
              <a:rPr sz="3500" spc="-22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500" b="1" spc="-70" dirty="0">
                <a:solidFill>
                  <a:srgbClr val="2D384F"/>
                </a:solidFill>
                <a:latin typeface="Arial Narrow"/>
                <a:cs typeface="Arial Narrow"/>
              </a:rPr>
              <a:t>150+</a:t>
            </a:r>
            <a:r>
              <a:rPr sz="3500" b="1" spc="-22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500" b="1" dirty="0">
                <a:solidFill>
                  <a:srgbClr val="2D384F"/>
                </a:solidFill>
                <a:latin typeface="Arial Narrow"/>
                <a:cs typeface="Arial Narrow"/>
              </a:rPr>
              <a:t>tekstova</a:t>
            </a:r>
            <a:r>
              <a:rPr sz="3500" b="1" spc="-22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500" b="1" spc="110" dirty="0">
                <a:solidFill>
                  <a:srgbClr val="2D384F"/>
                </a:solidFill>
                <a:latin typeface="Arial Narrow"/>
                <a:cs typeface="Arial Narrow"/>
              </a:rPr>
              <a:t>i</a:t>
            </a:r>
            <a:r>
              <a:rPr sz="3500" b="1" spc="-22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500" b="1" spc="55" dirty="0">
                <a:solidFill>
                  <a:srgbClr val="2D384F"/>
                </a:solidFill>
                <a:latin typeface="Arial Narrow"/>
                <a:cs typeface="Arial Narrow"/>
              </a:rPr>
              <a:t>priloga</a:t>
            </a:r>
            <a:r>
              <a:rPr sz="3500" b="1" spc="-17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500" spc="95" dirty="0">
                <a:solidFill>
                  <a:srgbClr val="2D384F"/>
                </a:solidFill>
                <a:latin typeface="Arial Narrow"/>
                <a:cs typeface="Arial Narrow"/>
              </a:rPr>
              <a:t>iz</a:t>
            </a:r>
            <a:r>
              <a:rPr sz="3500" spc="-17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500" spc="195" dirty="0">
                <a:solidFill>
                  <a:srgbClr val="2D384F"/>
                </a:solidFill>
                <a:latin typeface="Arial Narrow"/>
                <a:cs typeface="Arial Narrow"/>
              </a:rPr>
              <a:t>kulturnih</a:t>
            </a:r>
            <a:r>
              <a:rPr sz="3500" spc="-17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500" spc="150" dirty="0">
                <a:solidFill>
                  <a:srgbClr val="2D384F"/>
                </a:solidFill>
                <a:latin typeface="Arial Narrow"/>
                <a:cs typeface="Arial Narrow"/>
              </a:rPr>
              <a:t>rubrika</a:t>
            </a:r>
            <a:r>
              <a:rPr sz="3500" spc="-17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500" spc="70" dirty="0">
                <a:solidFill>
                  <a:srgbClr val="2D384F"/>
                </a:solidFill>
                <a:latin typeface="Arial Narrow"/>
                <a:cs typeface="Arial Narrow"/>
              </a:rPr>
              <a:t>(najave,</a:t>
            </a:r>
            <a:r>
              <a:rPr sz="3500" spc="-17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500" spc="135" dirty="0">
                <a:solidFill>
                  <a:srgbClr val="2D384F"/>
                </a:solidFill>
                <a:latin typeface="Arial Narrow"/>
                <a:cs typeface="Arial Narrow"/>
              </a:rPr>
              <a:t>kritike, </a:t>
            </a:r>
            <a:r>
              <a:rPr sz="3500" spc="100" dirty="0">
                <a:solidFill>
                  <a:srgbClr val="2D384F"/>
                </a:solidFill>
                <a:latin typeface="Arial Narrow"/>
                <a:cs typeface="Arial Narrow"/>
              </a:rPr>
              <a:t>izvještaji,</a:t>
            </a:r>
            <a:r>
              <a:rPr sz="3500" spc="-19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500" spc="150" dirty="0">
                <a:solidFill>
                  <a:srgbClr val="2D384F"/>
                </a:solidFill>
                <a:latin typeface="Arial Narrow"/>
                <a:cs typeface="Arial Narrow"/>
              </a:rPr>
              <a:t>intervjui,</a:t>
            </a:r>
            <a:r>
              <a:rPr sz="3500" spc="-19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500" spc="135" dirty="0">
                <a:solidFill>
                  <a:srgbClr val="2D384F"/>
                </a:solidFill>
                <a:latin typeface="Arial Narrow"/>
                <a:cs typeface="Arial Narrow"/>
              </a:rPr>
              <a:t>književni</a:t>
            </a:r>
            <a:r>
              <a:rPr sz="3500" spc="-19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500" spc="125" dirty="0">
                <a:solidFill>
                  <a:srgbClr val="2D384F"/>
                </a:solidFill>
                <a:latin typeface="Arial Narrow"/>
                <a:cs typeface="Arial Narrow"/>
              </a:rPr>
              <a:t>ulomci).</a:t>
            </a:r>
            <a:endParaRPr sz="3500">
              <a:latin typeface="Arial Narrow"/>
              <a:cs typeface="Arial Narrow"/>
            </a:endParaRPr>
          </a:p>
          <a:p>
            <a:pPr marL="12700">
              <a:lnSpc>
                <a:spcPct val="100000"/>
              </a:lnSpc>
              <a:spcBef>
                <a:spcPts val="395"/>
              </a:spcBef>
            </a:pPr>
            <a:r>
              <a:rPr sz="3500" spc="170" dirty="0">
                <a:solidFill>
                  <a:srgbClr val="2D384F"/>
                </a:solidFill>
                <a:latin typeface="Arial Narrow"/>
                <a:cs typeface="Arial Narrow"/>
              </a:rPr>
              <a:t>Kriteriji</a:t>
            </a:r>
            <a:r>
              <a:rPr sz="3500" spc="-18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500" spc="55" dirty="0">
                <a:solidFill>
                  <a:srgbClr val="2D384F"/>
                </a:solidFill>
                <a:latin typeface="Arial Narrow"/>
                <a:cs typeface="Arial Narrow"/>
              </a:rPr>
              <a:t>selekcije:</a:t>
            </a:r>
            <a:r>
              <a:rPr sz="3500" spc="-18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500" b="1" spc="55" dirty="0">
                <a:solidFill>
                  <a:srgbClr val="2D384F"/>
                </a:solidFill>
                <a:latin typeface="Arial Narrow"/>
                <a:cs typeface="Arial Narrow"/>
              </a:rPr>
              <a:t>žanr,</a:t>
            </a:r>
            <a:r>
              <a:rPr sz="3500" b="1" spc="-23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500" b="1" spc="100" dirty="0">
                <a:solidFill>
                  <a:srgbClr val="2D384F"/>
                </a:solidFill>
                <a:latin typeface="Arial Narrow"/>
                <a:cs typeface="Arial Narrow"/>
              </a:rPr>
              <a:t>duljina</a:t>
            </a:r>
            <a:r>
              <a:rPr sz="3500" b="1" spc="-229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500" b="1" spc="70" dirty="0">
                <a:solidFill>
                  <a:srgbClr val="2D384F"/>
                </a:solidFill>
                <a:latin typeface="Arial Narrow"/>
                <a:cs typeface="Arial Narrow"/>
              </a:rPr>
              <a:t>teksta</a:t>
            </a:r>
            <a:r>
              <a:rPr sz="3500" b="1" spc="-18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500" spc="120" dirty="0">
                <a:solidFill>
                  <a:srgbClr val="2D384F"/>
                </a:solidFill>
                <a:latin typeface="Arial Narrow"/>
                <a:cs typeface="Arial Narrow"/>
              </a:rPr>
              <a:t>(od</a:t>
            </a:r>
            <a:r>
              <a:rPr sz="3500" spc="-18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500" spc="114" dirty="0">
                <a:solidFill>
                  <a:srgbClr val="2D384F"/>
                </a:solidFill>
                <a:latin typeface="Arial Narrow"/>
                <a:cs typeface="Arial Narrow"/>
              </a:rPr>
              <a:t>notica</a:t>
            </a:r>
            <a:r>
              <a:rPr sz="3500" spc="-18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500" spc="155" dirty="0">
                <a:solidFill>
                  <a:srgbClr val="2D384F"/>
                </a:solidFill>
                <a:latin typeface="Arial Narrow"/>
                <a:cs typeface="Arial Narrow"/>
              </a:rPr>
              <a:t>do</a:t>
            </a:r>
            <a:r>
              <a:rPr sz="3500" spc="-18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500" spc="85" dirty="0">
                <a:solidFill>
                  <a:srgbClr val="2D384F"/>
                </a:solidFill>
                <a:latin typeface="Arial Narrow"/>
                <a:cs typeface="Arial Narrow"/>
              </a:rPr>
              <a:t>opsežnih</a:t>
            </a:r>
            <a:r>
              <a:rPr sz="3500" spc="-18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500" spc="70" dirty="0">
                <a:solidFill>
                  <a:srgbClr val="2D384F"/>
                </a:solidFill>
                <a:latin typeface="Arial Narrow"/>
                <a:cs typeface="Arial Narrow"/>
              </a:rPr>
              <a:t>osvrta),</a:t>
            </a:r>
            <a:r>
              <a:rPr sz="3500" spc="-18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500" b="1" dirty="0">
                <a:solidFill>
                  <a:srgbClr val="2D384F"/>
                </a:solidFill>
                <a:latin typeface="Arial Narrow"/>
                <a:cs typeface="Arial Narrow"/>
              </a:rPr>
              <a:t>pozicija</a:t>
            </a:r>
            <a:r>
              <a:rPr sz="3500" b="1" spc="-229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500" spc="125" dirty="0">
                <a:solidFill>
                  <a:srgbClr val="2D384F"/>
                </a:solidFill>
                <a:latin typeface="Arial Narrow"/>
                <a:cs typeface="Arial Narrow"/>
              </a:rPr>
              <a:t>u</a:t>
            </a:r>
            <a:endParaRPr sz="3500">
              <a:latin typeface="Arial Narrow"/>
              <a:cs typeface="Arial Narrow"/>
            </a:endParaRPr>
          </a:p>
          <a:p>
            <a:pPr marL="12700">
              <a:lnSpc>
                <a:spcPct val="100000"/>
              </a:lnSpc>
              <a:spcBef>
                <a:spcPts val="675"/>
              </a:spcBef>
            </a:pPr>
            <a:r>
              <a:rPr sz="3500" spc="140" dirty="0">
                <a:solidFill>
                  <a:srgbClr val="2D384F"/>
                </a:solidFill>
                <a:latin typeface="Arial Narrow"/>
                <a:cs typeface="Arial Narrow"/>
              </a:rPr>
              <a:t>novinama</a:t>
            </a:r>
            <a:r>
              <a:rPr sz="3500" spc="-20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500" spc="60" dirty="0">
                <a:solidFill>
                  <a:srgbClr val="2D384F"/>
                </a:solidFill>
                <a:latin typeface="Arial Narrow"/>
                <a:cs typeface="Arial Narrow"/>
              </a:rPr>
              <a:t>(naslovnica,</a:t>
            </a:r>
            <a:r>
              <a:rPr sz="3500" spc="-19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500" spc="130" dirty="0">
                <a:solidFill>
                  <a:srgbClr val="2D384F"/>
                </a:solidFill>
                <a:latin typeface="Arial Narrow"/>
                <a:cs typeface="Arial Narrow"/>
              </a:rPr>
              <a:t>unutrašnje</a:t>
            </a:r>
            <a:r>
              <a:rPr sz="3500" spc="-20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500" spc="65" dirty="0">
                <a:solidFill>
                  <a:srgbClr val="2D384F"/>
                </a:solidFill>
                <a:latin typeface="Arial Narrow"/>
                <a:cs typeface="Arial Narrow"/>
              </a:rPr>
              <a:t>stranice,</a:t>
            </a:r>
            <a:r>
              <a:rPr sz="3500" spc="-19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500" spc="135" dirty="0">
                <a:solidFill>
                  <a:srgbClr val="2D384F"/>
                </a:solidFill>
                <a:latin typeface="Arial Narrow"/>
                <a:cs typeface="Arial Narrow"/>
              </a:rPr>
              <a:t>komentari).</a:t>
            </a:r>
            <a:endParaRPr sz="3500">
              <a:latin typeface="Arial Narrow"/>
              <a:cs typeface="Arial Narrow"/>
            </a:endParaRPr>
          </a:p>
          <a:p>
            <a:pPr marL="12700" marR="1681480">
              <a:lnSpc>
                <a:spcPts val="4880"/>
              </a:lnSpc>
              <a:spcBef>
                <a:spcPts val="270"/>
              </a:spcBef>
            </a:pPr>
            <a:r>
              <a:rPr sz="3500" spc="130" dirty="0">
                <a:solidFill>
                  <a:srgbClr val="2D384F"/>
                </a:solidFill>
                <a:latin typeface="Arial Narrow"/>
                <a:cs typeface="Arial Narrow"/>
              </a:rPr>
              <a:t>Uključeni</a:t>
            </a:r>
            <a:r>
              <a:rPr sz="3500" spc="-21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500" spc="200" dirty="0">
                <a:solidFill>
                  <a:srgbClr val="2D384F"/>
                </a:solidFill>
                <a:latin typeface="Arial Narrow"/>
                <a:cs typeface="Arial Narrow"/>
              </a:rPr>
              <a:t>i</a:t>
            </a:r>
            <a:r>
              <a:rPr sz="3500" spc="-21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500" b="1" spc="110" dirty="0">
                <a:solidFill>
                  <a:srgbClr val="2D384F"/>
                </a:solidFill>
                <a:latin typeface="Arial Narrow"/>
                <a:cs typeface="Arial Narrow"/>
              </a:rPr>
              <a:t>kulturni</a:t>
            </a:r>
            <a:r>
              <a:rPr sz="3500" b="1" spc="-26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500" b="1" spc="50" dirty="0">
                <a:solidFill>
                  <a:srgbClr val="2D384F"/>
                </a:solidFill>
                <a:latin typeface="Arial Narrow"/>
                <a:cs typeface="Arial Narrow"/>
              </a:rPr>
              <a:t>sadržaji</a:t>
            </a:r>
            <a:r>
              <a:rPr sz="3500" b="1" spc="-26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500" b="1" spc="50" dirty="0">
                <a:solidFill>
                  <a:srgbClr val="2D384F"/>
                </a:solidFill>
                <a:latin typeface="Arial Narrow"/>
                <a:cs typeface="Arial Narrow"/>
              </a:rPr>
              <a:t>izvan</a:t>
            </a:r>
            <a:r>
              <a:rPr sz="3500" b="1" spc="-26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500" b="1" spc="90" dirty="0">
                <a:solidFill>
                  <a:srgbClr val="2D384F"/>
                </a:solidFill>
                <a:latin typeface="Arial Narrow"/>
                <a:cs typeface="Arial Narrow"/>
              </a:rPr>
              <a:t>rubrika</a:t>
            </a:r>
            <a:r>
              <a:rPr sz="3500" b="1" spc="-21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500" spc="60" dirty="0">
                <a:solidFill>
                  <a:srgbClr val="2D384F"/>
                </a:solidFill>
                <a:latin typeface="Arial Narrow"/>
                <a:cs typeface="Arial Narrow"/>
              </a:rPr>
              <a:t>(naslovnice,</a:t>
            </a:r>
            <a:r>
              <a:rPr sz="3500" spc="-21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500" spc="135" dirty="0">
                <a:solidFill>
                  <a:srgbClr val="2D384F"/>
                </a:solidFill>
                <a:latin typeface="Arial Narrow"/>
                <a:cs typeface="Arial Narrow"/>
              </a:rPr>
              <a:t>političke</a:t>
            </a:r>
            <a:r>
              <a:rPr sz="3500" spc="-21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500" spc="120" dirty="0">
                <a:solidFill>
                  <a:srgbClr val="2D384F"/>
                </a:solidFill>
                <a:latin typeface="Arial Narrow"/>
                <a:cs typeface="Arial Narrow"/>
              </a:rPr>
              <a:t>rubrike, </a:t>
            </a:r>
            <a:r>
              <a:rPr sz="3500" spc="150" dirty="0">
                <a:solidFill>
                  <a:srgbClr val="2D384F"/>
                </a:solidFill>
                <a:latin typeface="Arial Narrow"/>
                <a:cs typeface="Arial Narrow"/>
              </a:rPr>
              <a:t>međunarodne</a:t>
            </a:r>
            <a:r>
              <a:rPr sz="3500" spc="-22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500" spc="95" dirty="0">
                <a:solidFill>
                  <a:srgbClr val="2D384F"/>
                </a:solidFill>
                <a:latin typeface="Arial Narrow"/>
                <a:cs typeface="Arial Narrow"/>
              </a:rPr>
              <a:t>vijesti).</a:t>
            </a:r>
            <a:endParaRPr sz="3500">
              <a:latin typeface="Arial Narrow"/>
              <a:cs typeface="Arial Narrow"/>
            </a:endParaRPr>
          </a:p>
          <a:p>
            <a:pPr marL="12700">
              <a:lnSpc>
                <a:spcPct val="100000"/>
              </a:lnSpc>
              <a:spcBef>
                <a:spcPts val="395"/>
              </a:spcBef>
            </a:pPr>
            <a:r>
              <a:rPr sz="3500" spc="135" dirty="0">
                <a:solidFill>
                  <a:srgbClr val="2D384F"/>
                </a:solidFill>
                <a:latin typeface="Arial Narrow"/>
                <a:cs typeface="Arial Narrow"/>
              </a:rPr>
              <a:t>Vrijednost</a:t>
            </a:r>
            <a:r>
              <a:rPr sz="3500" spc="-21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500" spc="114" dirty="0">
                <a:solidFill>
                  <a:srgbClr val="2D384F"/>
                </a:solidFill>
                <a:latin typeface="Arial Narrow"/>
                <a:cs typeface="Arial Narrow"/>
              </a:rPr>
              <a:t>pristupa:</a:t>
            </a:r>
            <a:r>
              <a:rPr sz="3500" spc="-21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500" spc="145" dirty="0">
                <a:solidFill>
                  <a:srgbClr val="2D384F"/>
                </a:solidFill>
                <a:latin typeface="Arial Narrow"/>
                <a:cs typeface="Arial Narrow"/>
              </a:rPr>
              <a:t>kombinacija</a:t>
            </a:r>
            <a:r>
              <a:rPr sz="3500" spc="-21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500" b="1" spc="60" dirty="0">
                <a:solidFill>
                  <a:srgbClr val="2D384F"/>
                </a:solidFill>
                <a:latin typeface="Arial Narrow"/>
                <a:cs typeface="Arial Narrow"/>
              </a:rPr>
              <a:t>makroperspektive</a:t>
            </a:r>
            <a:r>
              <a:rPr sz="3500" b="1" spc="-21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500" spc="-20" dirty="0">
                <a:solidFill>
                  <a:srgbClr val="2D384F"/>
                </a:solidFill>
                <a:latin typeface="Arial Narrow"/>
                <a:cs typeface="Arial Narrow"/>
              </a:rPr>
              <a:t>(sva</a:t>
            </a:r>
            <a:r>
              <a:rPr sz="3500" spc="-204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500" spc="125" dirty="0">
                <a:solidFill>
                  <a:srgbClr val="2D384F"/>
                </a:solidFill>
                <a:latin typeface="Arial Narrow"/>
                <a:cs typeface="Arial Narrow"/>
              </a:rPr>
              <a:t>izdanja)</a:t>
            </a:r>
            <a:r>
              <a:rPr sz="3500" spc="-21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500" spc="200" dirty="0">
                <a:solidFill>
                  <a:srgbClr val="2D384F"/>
                </a:solidFill>
                <a:latin typeface="Arial Narrow"/>
                <a:cs typeface="Arial Narrow"/>
              </a:rPr>
              <a:t>i</a:t>
            </a:r>
            <a:r>
              <a:rPr sz="3500" spc="-204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500" b="1" spc="75" dirty="0">
                <a:solidFill>
                  <a:srgbClr val="2D384F"/>
                </a:solidFill>
                <a:latin typeface="Arial Narrow"/>
                <a:cs typeface="Arial Narrow"/>
              </a:rPr>
              <a:t>mikroanalize</a:t>
            </a:r>
            <a:endParaRPr sz="3500">
              <a:latin typeface="Arial Narrow"/>
              <a:cs typeface="Arial Narrow"/>
            </a:endParaRPr>
          </a:p>
          <a:p>
            <a:pPr marL="12700">
              <a:lnSpc>
                <a:spcPct val="100000"/>
              </a:lnSpc>
              <a:spcBef>
                <a:spcPts val="675"/>
              </a:spcBef>
            </a:pPr>
            <a:r>
              <a:rPr sz="3500" spc="125" dirty="0">
                <a:solidFill>
                  <a:srgbClr val="2D384F"/>
                </a:solidFill>
                <a:latin typeface="Arial Narrow"/>
                <a:cs typeface="Arial Narrow"/>
              </a:rPr>
              <a:t>(odabrani</a:t>
            </a:r>
            <a:r>
              <a:rPr sz="3500" spc="-21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500" spc="95" dirty="0">
                <a:solidFill>
                  <a:srgbClr val="2D384F"/>
                </a:solidFill>
                <a:latin typeface="Arial Narrow"/>
                <a:cs typeface="Arial Narrow"/>
              </a:rPr>
              <a:t>tekstovi).</a:t>
            </a:r>
            <a:endParaRPr sz="3500">
              <a:latin typeface="Arial Narrow"/>
              <a:cs typeface="Arial Narrow"/>
            </a:endParaRPr>
          </a:p>
          <a:p>
            <a:pPr marL="12700" marR="5080">
              <a:lnSpc>
                <a:spcPts val="4880"/>
              </a:lnSpc>
              <a:spcBef>
                <a:spcPts val="90"/>
              </a:spcBef>
            </a:pPr>
            <a:r>
              <a:rPr sz="3500" spc="110" dirty="0">
                <a:solidFill>
                  <a:srgbClr val="2D384F"/>
                </a:solidFill>
                <a:latin typeface="Arial Narrow"/>
                <a:cs typeface="Arial Narrow"/>
              </a:rPr>
              <a:t>Vremenski</a:t>
            </a:r>
            <a:r>
              <a:rPr sz="3500" spc="-17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500" spc="105" dirty="0">
                <a:solidFill>
                  <a:srgbClr val="2D384F"/>
                </a:solidFill>
                <a:latin typeface="Arial Narrow"/>
                <a:cs typeface="Arial Narrow"/>
              </a:rPr>
              <a:t>okvir:</a:t>
            </a:r>
            <a:r>
              <a:rPr sz="3500" spc="-16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500" spc="155" dirty="0">
                <a:solidFill>
                  <a:srgbClr val="2D384F"/>
                </a:solidFill>
                <a:latin typeface="Arial Narrow"/>
                <a:cs typeface="Arial Narrow"/>
              </a:rPr>
              <a:t>do</a:t>
            </a:r>
            <a:r>
              <a:rPr sz="3500" spc="-17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500" spc="175" dirty="0">
                <a:solidFill>
                  <a:srgbClr val="2D384F"/>
                </a:solidFill>
                <a:latin typeface="Arial Narrow"/>
                <a:cs typeface="Arial Narrow"/>
              </a:rPr>
              <a:t>lipnja</a:t>
            </a:r>
            <a:r>
              <a:rPr sz="3500" spc="-16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500" spc="-60" dirty="0">
                <a:solidFill>
                  <a:srgbClr val="2D384F"/>
                </a:solidFill>
                <a:latin typeface="Arial Narrow"/>
                <a:cs typeface="Arial Narrow"/>
              </a:rPr>
              <a:t>1948.</a:t>
            </a:r>
            <a:r>
              <a:rPr sz="3500" spc="-17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500" spc="60" dirty="0">
                <a:solidFill>
                  <a:srgbClr val="2D384F"/>
                </a:solidFill>
                <a:latin typeface="Arial Narrow"/>
                <a:cs typeface="Arial Narrow"/>
              </a:rPr>
              <a:t>–</a:t>
            </a:r>
            <a:r>
              <a:rPr sz="3500" spc="-16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500" b="1" spc="70" dirty="0">
                <a:solidFill>
                  <a:srgbClr val="2D384F"/>
                </a:solidFill>
                <a:latin typeface="Arial Narrow"/>
                <a:cs typeface="Arial Narrow"/>
              </a:rPr>
              <a:t>razdoblje</a:t>
            </a:r>
            <a:r>
              <a:rPr sz="3500" b="1" spc="-22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500" b="1" spc="75" dirty="0">
                <a:solidFill>
                  <a:srgbClr val="2D384F"/>
                </a:solidFill>
                <a:latin typeface="Arial Narrow"/>
                <a:cs typeface="Arial Narrow"/>
              </a:rPr>
              <a:t>intenzivne</a:t>
            </a:r>
            <a:r>
              <a:rPr sz="3500" b="1" spc="-21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500" b="1" dirty="0">
                <a:solidFill>
                  <a:srgbClr val="2D384F"/>
                </a:solidFill>
                <a:latin typeface="Arial Narrow"/>
                <a:cs typeface="Arial Narrow"/>
              </a:rPr>
              <a:t>sovjetizacije</a:t>
            </a:r>
            <a:r>
              <a:rPr sz="3500" dirty="0">
                <a:solidFill>
                  <a:srgbClr val="2D384F"/>
                </a:solidFill>
                <a:latin typeface="Arial Narrow"/>
                <a:cs typeface="Arial Narrow"/>
              </a:rPr>
              <a:t>,</a:t>
            </a:r>
            <a:r>
              <a:rPr sz="3500" spc="-16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500" spc="165" dirty="0">
                <a:solidFill>
                  <a:srgbClr val="2D384F"/>
                </a:solidFill>
                <a:latin typeface="Arial Narrow"/>
                <a:cs typeface="Arial Narrow"/>
              </a:rPr>
              <a:t>prije</a:t>
            </a:r>
            <a:r>
              <a:rPr sz="3500" spc="-17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500" spc="75" dirty="0">
                <a:solidFill>
                  <a:srgbClr val="2D384F"/>
                </a:solidFill>
                <a:latin typeface="Arial Narrow"/>
                <a:cs typeface="Arial Narrow"/>
              </a:rPr>
              <a:t>raskida </a:t>
            </a:r>
            <a:r>
              <a:rPr sz="3500" spc="-75" dirty="0">
                <a:solidFill>
                  <a:srgbClr val="2D384F"/>
                </a:solidFill>
                <a:latin typeface="Arial Narrow"/>
                <a:cs typeface="Arial Narrow"/>
              </a:rPr>
              <a:t>sa</a:t>
            </a:r>
            <a:r>
              <a:rPr sz="3500" spc="-21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500" spc="-170" dirty="0">
                <a:solidFill>
                  <a:srgbClr val="2D384F"/>
                </a:solidFill>
                <a:latin typeface="Arial Narrow"/>
                <a:cs typeface="Arial Narrow"/>
              </a:rPr>
              <a:t>SSSR-</a:t>
            </a:r>
            <a:r>
              <a:rPr sz="3500" spc="140" dirty="0">
                <a:solidFill>
                  <a:srgbClr val="2D384F"/>
                </a:solidFill>
                <a:latin typeface="Arial Narrow"/>
                <a:cs typeface="Arial Narrow"/>
              </a:rPr>
              <a:t>om.</a:t>
            </a:r>
            <a:endParaRPr sz="3500">
              <a:latin typeface="Arial Narrow"/>
              <a:cs typeface="Arial Narrow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pc="-550" dirty="0"/>
              <a:t>POVIJESNI</a:t>
            </a:r>
            <a:r>
              <a:rPr spc="-60" dirty="0"/>
              <a:t> </a:t>
            </a:r>
            <a:r>
              <a:rPr spc="-710" dirty="0"/>
              <a:t>OKVIR</a:t>
            </a:r>
            <a:r>
              <a:rPr spc="-60" dirty="0"/>
              <a:t> </a:t>
            </a:r>
            <a:r>
              <a:rPr spc="-10" dirty="0"/>
              <a:t>(1945.–1948.)</a:t>
            </a: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485900" y="3390467"/>
            <a:ext cx="114300" cy="114300"/>
          </a:xfrm>
          <a:prstGeom prst="rect">
            <a:avLst/>
          </a:prstGeom>
        </p:spPr>
      </p:pic>
      <p:pic>
        <p:nvPicPr>
          <p:cNvPr id="4" name="object 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485900" y="4009592"/>
            <a:ext cx="114300" cy="114300"/>
          </a:xfrm>
          <a:prstGeom prst="rect">
            <a:avLst/>
          </a:prstGeom>
        </p:spPr>
      </p:pic>
      <p:pic>
        <p:nvPicPr>
          <p:cNvPr id="5" name="object 5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485900" y="5247842"/>
            <a:ext cx="114300" cy="114300"/>
          </a:xfrm>
          <a:prstGeom prst="rect">
            <a:avLst/>
          </a:prstGeom>
        </p:spPr>
      </p:pic>
      <p:pic>
        <p:nvPicPr>
          <p:cNvPr id="6" name="object 6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485900" y="7724341"/>
            <a:ext cx="114300" cy="114300"/>
          </a:xfrm>
          <a:prstGeom prst="rect">
            <a:avLst/>
          </a:prstGeom>
        </p:spPr>
      </p:pic>
      <p:pic>
        <p:nvPicPr>
          <p:cNvPr id="7" name="object 7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485900" y="8343466"/>
            <a:ext cx="114300" cy="114300"/>
          </a:xfrm>
          <a:prstGeom prst="rect">
            <a:avLst/>
          </a:prstGeom>
        </p:spPr>
      </p:pic>
      <p:pic>
        <p:nvPicPr>
          <p:cNvPr id="8" name="object 8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485900" y="8962591"/>
            <a:ext cx="114300" cy="114300"/>
          </a:xfrm>
          <a:prstGeom prst="rect">
            <a:avLst/>
          </a:prstGeom>
        </p:spPr>
      </p:pic>
      <p:sp>
        <p:nvSpPr>
          <p:cNvPr id="9" name="object 9"/>
          <p:cNvSpPr txBox="1"/>
          <p:nvPr/>
        </p:nvSpPr>
        <p:spPr>
          <a:xfrm>
            <a:off x="1016000" y="2399853"/>
            <a:ext cx="15636240" cy="6934591"/>
          </a:xfrm>
          <a:prstGeom prst="rect">
            <a:avLst/>
          </a:prstGeom>
        </p:spPr>
        <p:txBody>
          <a:bodyPr vert="horz" wrap="square" lIns="0" tIns="9842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775"/>
              </a:spcBef>
            </a:pPr>
            <a:r>
              <a:rPr sz="3500" spc="110" dirty="0">
                <a:solidFill>
                  <a:srgbClr val="2D384F"/>
                </a:solidFill>
                <a:latin typeface="Arial Narrow"/>
                <a:cs typeface="Arial Narrow"/>
              </a:rPr>
              <a:t>Politička</a:t>
            </a:r>
            <a:r>
              <a:rPr sz="3500" spc="-22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500" spc="90" dirty="0">
                <a:solidFill>
                  <a:srgbClr val="2D384F"/>
                </a:solidFill>
                <a:latin typeface="Arial Narrow"/>
                <a:cs typeface="Arial Narrow"/>
              </a:rPr>
              <a:t>situacija</a:t>
            </a:r>
            <a:endParaRPr sz="3500" dirty="0">
              <a:latin typeface="Arial Narrow"/>
              <a:cs typeface="Arial Narrow"/>
            </a:endParaRPr>
          </a:p>
          <a:p>
            <a:pPr marL="767715">
              <a:lnSpc>
                <a:spcPct val="100000"/>
              </a:lnSpc>
              <a:spcBef>
                <a:spcPts val="675"/>
              </a:spcBef>
            </a:pPr>
            <a:r>
              <a:rPr sz="3500" spc="95" dirty="0">
                <a:solidFill>
                  <a:srgbClr val="2D384F"/>
                </a:solidFill>
                <a:latin typeface="Arial Narrow"/>
                <a:cs typeface="Arial Narrow"/>
              </a:rPr>
              <a:t>Pobjeda</a:t>
            </a:r>
            <a:r>
              <a:rPr sz="3500" spc="-21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500" spc="114" dirty="0">
                <a:solidFill>
                  <a:srgbClr val="2D384F"/>
                </a:solidFill>
                <a:latin typeface="Arial Narrow"/>
                <a:cs typeface="Arial Narrow"/>
              </a:rPr>
              <a:t>partizana</a:t>
            </a:r>
            <a:r>
              <a:rPr sz="3500" spc="-204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500" spc="200" dirty="0">
                <a:solidFill>
                  <a:srgbClr val="2D384F"/>
                </a:solidFill>
                <a:latin typeface="Arial Narrow"/>
                <a:cs typeface="Arial Narrow"/>
              </a:rPr>
              <a:t>i</a:t>
            </a:r>
            <a:r>
              <a:rPr sz="3500" spc="-204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500" spc="-155" dirty="0">
                <a:solidFill>
                  <a:srgbClr val="2D384F"/>
                </a:solidFill>
                <a:latin typeface="Arial Narrow"/>
                <a:cs typeface="Arial Narrow"/>
              </a:rPr>
              <a:t>KPJ</a:t>
            </a:r>
            <a:r>
              <a:rPr sz="3500" spc="-204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500" spc="-1714" dirty="0">
                <a:solidFill>
                  <a:srgbClr val="2D384F"/>
                </a:solidFill>
                <a:latin typeface="Arial Narrow"/>
                <a:cs typeface="Arial Narrow"/>
              </a:rPr>
              <a:t>→</a:t>
            </a:r>
            <a:r>
              <a:rPr sz="3500" spc="-204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lang="hr-HR" sz="3500" spc="-204" dirty="0">
                <a:solidFill>
                  <a:srgbClr val="2D384F"/>
                </a:solidFill>
                <a:latin typeface="Arial Narrow"/>
                <a:cs typeface="Arial Narrow"/>
              </a:rPr>
              <a:t>    </a:t>
            </a:r>
            <a:r>
              <a:rPr sz="3500" b="1" spc="-20" dirty="0" err="1">
                <a:solidFill>
                  <a:srgbClr val="2D384F"/>
                </a:solidFill>
                <a:latin typeface="Arial Narrow"/>
                <a:cs typeface="Arial Narrow"/>
              </a:rPr>
              <a:t>uspostava</a:t>
            </a:r>
            <a:r>
              <a:rPr sz="3500" b="1" spc="-25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500" b="1" spc="60" dirty="0">
                <a:solidFill>
                  <a:srgbClr val="2D384F"/>
                </a:solidFill>
                <a:latin typeface="Arial Narrow"/>
                <a:cs typeface="Arial Narrow"/>
              </a:rPr>
              <a:t>jednopartijskog</a:t>
            </a:r>
            <a:r>
              <a:rPr sz="3500" b="1" spc="-254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500" b="1" spc="-10" dirty="0">
                <a:solidFill>
                  <a:srgbClr val="2D384F"/>
                </a:solidFill>
                <a:latin typeface="Arial Narrow"/>
                <a:cs typeface="Arial Narrow"/>
              </a:rPr>
              <a:t>sustava</a:t>
            </a:r>
            <a:r>
              <a:rPr sz="3500" spc="-10" dirty="0">
                <a:solidFill>
                  <a:srgbClr val="2D384F"/>
                </a:solidFill>
                <a:latin typeface="Arial Narrow"/>
                <a:cs typeface="Arial Narrow"/>
              </a:rPr>
              <a:t>.</a:t>
            </a:r>
            <a:endParaRPr sz="3500" dirty="0">
              <a:latin typeface="Arial Narrow"/>
              <a:cs typeface="Arial Narrow"/>
            </a:endParaRPr>
          </a:p>
          <a:p>
            <a:pPr marL="767715" marR="676910">
              <a:lnSpc>
                <a:spcPts val="4880"/>
              </a:lnSpc>
              <a:spcBef>
                <a:spcPts val="270"/>
              </a:spcBef>
            </a:pPr>
            <a:r>
              <a:rPr sz="3500" b="1" dirty="0">
                <a:solidFill>
                  <a:srgbClr val="2D384F"/>
                </a:solidFill>
                <a:latin typeface="Arial Narrow"/>
                <a:cs typeface="Arial Narrow"/>
              </a:rPr>
              <a:t>Obračun</a:t>
            </a:r>
            <a:r>
              <a:rPr sz="3500" b="1" spc="-23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500" spc="-150" dirty="0">
                <a:solidFill>
                  <a:srgbClr val="2D384F"/>
                </a:solidFill>
                <a:latin typeface="Arial Narrow"/>
                <a:cs typeface="Arial Narrow"/>
              </a:rPr>
              <a:t>s</a:t>
            </a:r>
            <a:r>
              <a:rPr sz="3500" spc="-19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500" spc="125" dirty="0">
                <a:solidFill>
                  <a:srgbClr val="2D384F"/>
                </a:solidFill>
                <a:latin typeface="Arial Narrow"/>
                <a:cs typeface="Arial Narrow"/>
              </a:rPr>
              <a:t>kolaboracionistima</a:t>
            </a:r>
            <a:r>
              <a:rPr sz="3500" spc="-18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500" spc="200" dirty="0">
                <a:solidFill>
                  <a:srgbClr val="2D384F"/>
                </a:solidFill>
                <a:latin typeface="Arial Narrow"/>
                <a:cs typeface="Arial Narrow"/>
              </a:rPr>
              <a:t>i</a:t>
            </a:r>
            <a:r>
              <a:rPr sz="3500" spc="-18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500" spc="185" dirty="0">
                <a:solidFill>
                  <a:srgbClr val="2D384F"/>
                </a:solidFill>
                <a:latin typeface="Arial Narrow"/>
                <a:cs typeface="Arial Narrow"/>
              </a:rPr>
              <a:t>političkim</a:t>
            </a:r>
            <a:r>
              <a:rPr sz="3500" spc="-19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500" spc="155" dirty="0">
                <a:solidFill>
                  <a:srgbClr val="2D384F"/>
                </a:solidFill>
                <a:latin typeface="Arial Narrow"/>
                <a:cs typeface="Arial Narrow"/>
              </a:rPr>
              <a:t>protivnicima</a:t>
            </a:r>
            <a:r>
              <a:rPr sz="3500" spc="-18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500" spc="100" dirty="0">
                <a:solidFill>
                  <a:srgbClr val="2D384F"/>
                </a:solidFill>
                <a:latin typeface="Arial Narrow"/>
                <a:cs typeface="Arial Narrow"/>
              </a:rPr>
              <a:t>(Bleiburg,</a:t>
            </a:r>
            <a:r>
              <a:rPr sz="3500" spc="-18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500" spc="100" dirty="0">
                <a:solidFill>
                  <a:srgbClr val="2D384F"/>
                </a:solidFill>
                <a:latin typeface="Arial Narrow"/>
                <a:cs typeface="Arial Narrow"/>
              </a:rPr>
              <a:t>suđenja</a:t>
            </a:r>
            <a:r>
              <a:rPr sz="3500" spc="-19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500" spc="85" dirty="0">
                <a:solidFill>
                  <a:srgbClr val="2D384F"/>
                </a:solidFill>
                <a:latin typeface="Arial Narrow"/>
                <a:cs typeface="Arial Narrow"/>
              </a:rPr>
              <a:t>Budaku, </a:t>
            </a:r>
            <a:r>
              <a:rPr sz="3500" spc="45" dirty="0">
                <a:solidFill>
                  <a:srgbClr val="2D384F"/>
                </a:solidFill>
                <a:latin typeface="Arial Narrow"/>
                <a:cs typeface="Arial Narrow"/>
              </a:rPr>
              <a:t>Mihailoviću…).</a:t>
            </a:r>
            <a:endParaRPr sz="3500" dirty="0">
              <a:latin typeface="Arial Narrow"/>
              <a:cs typeface="Arial Narrow"/>
            </a:endParaRPr>
          </a:p>
          <a:p>
            <a:pPr marL="767715">
              <a:lnSpc>
                <a:spcPct val="100000"/>
              </a:lnSpc>
              <a:spcBef>
                <a:spcPts val="395"/>
              </a:spcBef>
            </a:pPr>
            <a:r>
              <a:rPr sz="3500" b="1" spc="65" dirty="0">
                <a:solidFill>
                  <a:srgbClr val="2D384F"/>
                </a:solidFill>
                <a:latin typeface="Arial Narrow"/>
                <a:cs typeface="Arial Narrow"/>
              </a:rPr>
              <a:t>Centralizirana</a:t>
            </a:r>
            <a:r>
              <a:rPr sz="3500" b="1" spc="-254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500" b="1" spc="75" dirty="0">
                <a:solidFill>
                  <a:srgbClr val="2D384F"/>
                </a:solidFill>
                <a:latin typeface="Arial Narrow"/>
                <a:cs typeface="Arial Narrow"/>
              </a:rPr>
              <a:t>kontrola</a:t>
            </a:r>
            <a:r>
              <a:rPr sz="3500" b="1" spc="-254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500" spc="155" dirty="0">
                <a:solidFill>
                  <a:srgbClr val="2D384F"/>
                </a:solidFill>
                <a:latin typeface="Arial Narrow"/>
                <a:cs typeface="Arial Narrow"/>
              </a:rPr>
              <a:t>medija,</a:t>
            </a:r>
            <a:r>
              <a:rPr sz="3500" spc="-21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500" spc="100" dirty="0">
                <a:solidFill>
                  <a:srgbClr val="2D384F"/>
                </a:solidFill>
                <a:latin typeface="Arial Narrow"/>
                <a:cs typeface="Arial Narrow"/>
              </a:rPr>
              <a:t>obrazovanja</a:t>
            </a:r>
            <a:r>
              <a:rPr sz="3500" spc="-21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500" spc="200" dirty="0">
                <a:solidFill>
                  <a:srgbClr val="2D384F"/>
                </a:solidFill>
                <a:latin typeface="Arial Narrow"/>
                <a:cs typeface="Arial Narrow"/>
              </a:rPr>
              <a:t>i</a:t>
            </a:r>
            <a:r>
              <a:rPr sz="3500" spc="-21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500" spc="170" dirty="0">
                <a:solidFill>
                  <a:srgbClr val="2D384F"/>
                </a:solidFill>
                <a:latin typeface="Arial Narrow"/>
                <a:cs typeface="Arial Narrow"/>
              </a:rPr>
              <a:t>kulture</a:t>
            </a:r>
            <a:r>
              <a:rPr sz="3500" spc="-204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500" spc="-1714" dirty="0">
                <a:solidFill>
                  <a:srgbClr val="2D384F"/>
                </a:solidFill>
                <a:latin typeface="Arial Narrow"/>
                <a:cs typeface="Arial Narrow"/>
              </a:rPr>
              <a:t>→</a:t>
            </a:r>
            <a:r>
              <a:rPr sz="3500" spc="-21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500" spc="170" dirty="0">
                <a:solidFill>
                  <a:srgbClr val="2D384F"/>
                </a:solidFill>
                <a:latin typeface="Arial Narrow"/>
                <a:cs typeface="Arial Narrow"/>
              </a:rPr>
              <a:t>kultura</a:t>
            </a:r>
            <a:r>
              <a:rPr sz="3500" spc="-21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500" spc="90" dirty="0">
                <a:solidFill>
                  <a:srgbClr val="2D384F"/>
                </a:solidFill>
                <a:latin typeface="Arial Narrow"/>
                <a:cs typeface="Arial Narrow"/>
              </a:rPr>
              <a:t>kao</a:t>
            </a:r>
            <a:r>
              <a:rPr sz="3500" spc="-204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500" spc="60" dirty="0">
                <a:solidFill>
                  <a:srgbClr val="2D384F"/>
                </a:solidFill>
                <a:latin typeface="Arial Narrow"/>
                <a:cs typeface="Arial Narrow"/>
              </a:rPr>
              <a:t>sredstvo</a:t>
            </a:r>
            <a:r>
              <a:rPr sz="3500" spc="-21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500" spc="80" dirty="0">
                <a:solidFill>
                  <a:srgbClr val="2D384F"/>
                </a:solidFill>
                <a:latin typeface="Arial Narrow"/>
                <a:cs typeface="Arial Narrow"/>
              </a:rPr>
              <a:t>ideološke</a:t>
            </a:r>
            <a:endParaRPr sz="3500" dirty="0">
              <a:latin typeface="Arial Narrow"/>
              <a:cs typeface="Arial Narrow"/>
            </a:endParaRPr>
          </a:p>
          <a:p>
            <a:pPr marL="767715">
              <a:lnSpc>
                <a:spcPct val="100000"/>
              </a:lnSpc>
              <a:spcBef>
                <a:spcPts val="675"/>
              </a:spcBef>
            </a:pPr>
            <a:r>
              <a:rPr sz="3500" spc="114" dirty="0">
                <a:solidFill>
                  <a:srgbClr val="2D384F"/>
                </a:solidFill>
                <a:latin typeface="Arial Narrow"/>
                <a:cs typeface="Arial Narrow"/>
              </a:rPr>
              <a:t>mobilizacije.</a:t>
            </a:r>
            <a:endParaRPr sz="3500" dirty="0">
              <a:latin typeface="Arial Narrow"/>
              <a:cs typeface="Arial Narrow"/>
            </a:endParaRPr>
          </a:p>
          <a:p>
            <a:pPr>
              <a:lnSpc>
                <a:spcPct val="100000"/>
              </a:lnSpc>
              <a:spcBef>
                <a:spcPts val="1530"/>
              </a:spcBef>
            </a:pPr>
            <a:endParaRPr sz="3500" dirty="0">
              <a:latin typeface="Arial Narrow"/>
              <a:cs typeface="Arial Narrow"/>
            </a:endParaRPr>
          </a:p>
          <a:p>
            <a:pPr marL="12700">
              <a:lnSpc>
                <a:spcPct val="100000"/>
              </a:lnSpc>
            </a:pPr>
            <a:r>
              <a:rPr sz="3500" spc="80" dirty="0">
                <a:solidFill>
                  <a:srgbClr val="2D384F"/>
                </a:solidFill>
                <a:latin typeface="Arial Narrow"/>
                <a:cs typeface="Arial Narrow"/>
              </a:rPr>
              <a:t>Ekonomska</a:t>
            </a:r>
            <a:r>
              <a:rPr sz="3500" spc="-204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500" spc="90" dirty="0">
                <a:solidFill>
                  <a:srgbClr val="2D384F"/>
                </a:solidFill>
                <a:latin typeface="Arial Narrow"/>
                <a:cs typeface="Arial Narrow"/>
              </a:rPr>
              <a:t>preobrazba</a:t>
            </a:r>
            <a:endParaRPr sz="3500" dirty="0">
              <a:latin typeface="Arial Narrow"/>
              <a:cs typeface="Arial Narrow"/>
            </a:endParaRPr>
          </a:p>
          <a:p>
            <a:pPr marL="767715">
              <a:lnSpc>
                <a:spcPct val="100000"/>
              </a:lnSpc>
              <a:spcBef>
                <a:spcPts val="675"/>
              </a:spcBef>
            </a:pPr>
            <a:r>
              <a:rPr sz="3500" b="1" spc="55" dirty="0">
                <a:solidFill>
                  <a:srgbClr val="2D384F"/>
                </a:solidFill>
                <a:latin typeface="Arial Narrow"/>
                <a:cs typeface="Arial Narrow"/>
              </a:rPr>
              <a:t>Nacionalizacija</a:t>
            </a:r>
            <a:r>
              <a:rPr sz="3500" b="1" spc="-26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500" spc="155" dirty="0">
                <a:solidFill>
                  <a:srgbClr val="2D384F"/>
                </a:solidFill>
                <a:latin typeface="Arial Narrow"/>
                <a:cs typeface="Arial Narrow"/>
              </a:rPr>
              <a:t>industrije</a:t>
            </a:r>
            <a:r>
              <a:rPr sz="3500" spc="-21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500" spc="200" dirty="0">
                <a:solidFill>
                  <a:srgbClr val="2D384F"/>
                </a:solidFill>
                <a:latin typeface="Arial Narrow"/>
                <a:cs typeface="Arial Narrow"/>
              </a:rPr>
              <a:t>i</a:t>
            </a:r>
            <a:r>
              <a:rPr sz="3500" spc="-21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500" spc="120" dirty="0">
                <a:solidFill>
                  <a:srgbClr val="2D384F"/>
                </a:solidFill>
                <a:latin typeface="Arial Narrow"/>
                <a:cs typeface="Arial Narrow"/>
              </a:rPr>
              <a:t>financija;</a:t>
            </a:r>
            <a:r>
              <a:rPr sz="3500" spc="-21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500" spc="150" dirty="0">
                <a:solidFill>
                  <a:srgbClr val="2D384F"/>
                </a:solidFill>
                <a:latin typeface="Arial Narrow"/>
                <a:cs typeface="Arial Narrow"/>
              </a:rPr>
              <a:t>ukidanje</a:t>
            </a:r>
            <a:r>
              <a:rPr sz="3500" spc="-21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500" spc="140" dirty="0">
                <a:solidFill>
                  <a:srgbClr val="2D384F"/>
                </a:solidFill>
                <a:latin typeface="Arial Narrow"/>
                <a:cs typeface="Arial Narrow"/>
              </a:rPr>
              <a:t>privatnog</a:t>
            </a:r>
            <a:r>
              <a:rPr sz="3500" spc="-21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500" spc="50" dirty="0">
                <a:solidFill>
                  <a:srgbClr val="2D384F"/>
                </a:solidFill>
                <a:latin typeface="Arial Narrow"/>
                <a:cs typeface="Arial Narrow"/>
              </a:rPr>
              <a:t>vlasništva.</a:t>
            </a:r>
            <a:endParaRPr sz="3500" dirty="0">
              <a:latin typeface="Arial Narrow"/>
              <a:cs typeface="Arial Narrow"/>
            </a:endParaRPr>
          </a:p>
          <a:p>
            <a:pPr marL="767715">
              <a:lnSpc>
                <a:spcPct val="100000"/>
              </a:lnSpc>
              <a:spcBef>
                <a:spcPts val="675"/>
              </a:spcBef>
            </a:pPr>
            <a:r>
              <a:rPr sz="3500" b="1" spc="50" dirty="0">
                <a:solidFill>
                  <a:srgbClr val="2D384F"/>
                </a:solidFill>
                <a:latin typeface="Arial Narrow"/>
                <a:cs typeface="Arial Narrow"/>
              </a:rPr>
              <a:t>Kolektivizacija</a:t>
            </a:r>
            <a:r>
              <a:rPr sz="3500" b="1" spc="-25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500" spc="140" dirty="0">
                <a:solidFill>
                  <a:srgbClr val="2D384F"/>
                </a:solidFill>
                <a:latin typeface="Arial Narrow"/>
                <a:cs typeface="Arial Narrow"/>
              </a:rPr>
              <a:t>poljoprivrede</a:t>
            </a:r>
            <a:r>
              <a:rPr sz="3500" spc="-204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500" spc="200" dirty="0">
                <a:solidFill>
                  <a:srgbClr val="2D384F"/>
                </a:solidFill>
                <a:latin typeface="Arial Narrow"/>
                <a:cs typeface="Arial Narrow"/>
              </a:rPr>
              <a:t>i</a:t>
            </a:r>
            <a:r>
              <a:rPr sz="3500" spc="-20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500" spc="85" dirty="0">
                <a:solidFill>
                  <a:srgbClr val="2D384F"/>
                </a:solidFill>
                <a:latin typeface="Arial Narrow"/>
                <a:cs typeface="Arial Narrow"/>
              </a:rPr>
              <a:t>obavezni</a:t>
            </a:r>
            <a:r>
              <a:rPr sz="3500" spc="-204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500" spc="180" dirty="0">
                <a:solidFill>
                  <a:srgbClr val="2D384F"/>
                </a:solidFill>
                <a:latin typeface="Arial Narrow"/>
                <a:cs typeface="Arial Narrow"/>
              </a:rPr>
              <a:t>otkup</a:t>
            </a:r>
            <a:r>
              <a:rPr sz="3500" spc="-20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500" spc="85" dirty="0">
                <a:solidFill>
                  <a:srgbClr val="2D384F"/>
                </a:solidFill>
                <a:latin typeface="Arial Narrow"/>
                <a:cs typeface="Arial Narrow"/>
              </a:rPr>
              <a:t>proizvoda.</a:t>
            </a:r>
            <a:endParaRPr sz="3500" dirty="0">
              <a:latin typeface="Arial Narrow"/>
              <a:cs typeface="Arial Narrow"/>
            </a:endParaRPr>
          </a:p>
          <a:p>
            <a:pPr marL="767715">
              <a:lnSpc>
                <a:spcPct val="100000"/>
              </a:lnSpc>
              <a:spcBef>
                <a:spcPts val="675"/>
              </a:spcBef>
            </a:pPr>
            <a:r>
              <a:rPr sz="3500" b="1" dirty="0">
                <a:solidFill>
                  <a:srgbClr val="2D384F"/>
                </a:solidFill>
                <a:latin typeface="Arial Narrow"/>
                <a:cs typeface="Arial Narrow"/>
              </a:rPr>
              <a:t>Planska</a:t>
            </a:r>
            <a:r>
              <a:rPr sz="3500" b="1" spc="-22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500" b="1" spc="65" dirty="0">
                <a:solidFill>
                  <a:srgbClr val="2D384F"/>
                </a:solidFill>
                <a:latin typeface="Arial Narrow"/>
                <a:cs typeface="Arial Narrow"/>
              </a:rPr>
              <a:t>industrijalizacija</a:t>
            </a:r>
            <a:r>
              <a:rPr sz="3500" b="1" spc="-17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500" spc="135" dirty="0">
                <a:solidFill>
                  <a:srgbClr val="2D384F"/>
                </a:solidFill>
                <a:latin typeface="Arial Narrow"/>
                <a:cs typeface="Arial Narrow"/>
              </a:rPr>
              <a:t>(petogodišnji</a:t>
            </a:r>
            <a:r>
              <a:rPr sz="3500" spc="-16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500" spc="125" dirty="0">
                <a:solidFill>
                  <a:srgbClr val="2D384F"/>
                </a:solidFill>
                <a:latin typeface="Arial Narrow"/>
                <a:cs typeface="Arial Narrow"/>
              </a:rPr>
              <a:t>planovi)</a:t>
            </a:r>
            <a:r>
              <a:rPr sz="3500" spc="-17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500" spc="140" dirty="0">
                <a:solidFill>
                  <a:srgbClr val="2D384F"/>
                </a:solidFill>
                <a:latin typeface="Arial Narrow"/>
                <a:cs typeface="Arial Narrow"/>
              </a:rPr>
              <a:t>po</a:t>
            </a:r>
            <a:r>
              <a:rPr sz="3500" spc="-16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500" spc="105" dirty="0">
                <a:solidFill>
                  <a:srgbClr val="2D384F"/>
                </a:solidFill>
                <a:latin typeface="Arial Narrow"/>
                <a:cs typeface="Arial Narrow"/>
              </a:rPr>
              <a:t>sovjetskom</a:t>
            </a:r>
            <a:r>
              <a:rPr sz="3500" spc="-17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500" spc="90" dirty="0">
                <a:solidFill>
                  <a:srgbClr val="2D384F"/>
                </a:solidFill>
                <a:latin typeface="Arial Narrow"/>
                <a:cs typeface="Arial Narrow"/>
              </a:rPr>
              <a:t>uzoru.</a:t>
            </a:r>
            <a:endParaRPr sz="3500" dirty="0">
              <a:latin typeface="Arial Narrow"/>
              <a:cs typeface="Arial Narrow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pc="-550" dirty="0"/>
              <a:t>POVIJESNI</a:t>
            </a:r>
            <a:r>
              <a:rPr spc="-60" dirty="0"/>
              <a:t> </a:t>
            </a:r>
            <a:r>
              <a:rPr spc="-710" dirty="0"/>
              <a:t>OKVIR</a:t>
            </a:r>
            <a:r>
              <a:rPr spc="-60" dirty="0"/>
              <a:t> </a:t>
            </a:r>
            <a:r>
              <a:rPr spc="-10" dirty="0"/>
              <a:t>(1945.–1948.)</a:t>
            </a: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485900" y="3390467"/>
            <a:ext cx="114300" cy="114300"/>
          </a:xfrm>
          <a:prstGeom prst="rect">
            <a:avLst/>
          </a:prstGeom>
        </p:spPr>
      </p:pic>
      <p:pic>
        <p:nvPicPr>
          <p:cNvPr id="4" name="object 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485900" y="4628717"/>
            <a:ext cx="114300" cy="114300"/>
          </a:xfrm>
          <a:prstGeom prst="rect">
            <a:avLst/>
          </a:prstGeom>
        </p:spPr>
      </p:pic>
      <p:sp>
        <p:nvSpPr>
          <p:cNvPr id="5" name="object 5"/>
          <p:cNvSpPr txBox="1"/>
          <p:nvPr/>
        </p:nvSpPr>
        <p:spPr>
          <a:xfrm>
            <a:off x="1016000" y="2399853"/>
            <a:ext cx="16149319" cy="4978400"/>
          </a:xfrm>
          <a:prstGeom prst="rect">
            <a:avLst/>
          </a:prstGeom>
        </p:spPr>
        <p:txBody>
          <a:bodyPr vert="horz" wrap="square" lIns="0" tIns="9842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775"/>
              </a:spcBef>
            </a:pPr>
            <a:r>
              <a:rPr sz="3500" spc="85" dirty="0">
                <a:solidFill>
                  <a:srgbClr val="2D384F"/>
                </a:solidFill>
                <a:latin typeface="Arial Narrow"/>
                <a:cs typeface="Arial Narrow"/>
              </a:rPr>
              <a:t>Odnosi</a:t>
            </a:r>
            <a:r>
              <a:rPr sz="3500" spc="-21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500" spc="-75" dirty="0">
                <a:solidFill>
                  <a:srgbClr val="2D384F"/>
                </a:solidFill>
                <a:latin typeface="Arial Narrow"/>
                <a:cs typeface="Arial Narrow"/>
              </a:rPr>
              <a:t>sa</a:t>
            </a:r>
            <a:r>
              <a:rPr sz="3500" spc="-21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500" spc="-170" dirty="0">
                <a:solidFill>
                  <a:srgbClr val="2D384F"/>
                </a:solidFill>
                <a:latin typeface="Arial Narrow"/>
                <a:cs typeface="Arial Narrow"/>
              </a:rPr>
              <a:t>SSSR-</a:t>
            </a:r>
            <a:r>
              <a:rPr sz="3500" spc="229" dirty="0">
                <a:solidFill>
                  <a:srgbClr val="2D384F"/>
                </a:solidFill>
                <a:latin typeface="Arial Narrow"/>
                <a:cs typeface="Arial Narrow"/>
              </a:rPr>
              <a:t>om</a:t>
            </a:r>
            <a:endParaRPr sz="3500">
              <a:latin typeface="Arial Narrow"/>
              <a:cs typeface="Arial Narrow"/>
            </a:endParaRPr>
          </a:p>
          <a:p>
            <a:pPr marL="767715" marR="1139825">
              <a:lnSpc>
                <a:spcPts val="4880"/>
              </a:lnSpc>
              <a:spcBef>
                <a:spcPts val="270"/>
              </a:spcBef>
            </a:pPr>
            <a:r>
              <a:rPr sz="3500" spc="55" dirty="0">
                <a:solidFill>
                  <a:srgbClr val="2D384F"/>
                </a:solidFill>
                <a:latin typeface="Arial Narrow"/>
                <a:cs typeface="Arial Narrow"/>
              </a:rPr>
              <a:t>Jugoslavija</a:t>
            </a:r>
            <a:r>
              <a:rPr sz="3500" spc="-204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500" spc="135" dirty="0">
                <a:solidFill>
                  <a:srgbClr val="2D384F"/>
                </a:solidFill>
                <a:latin typeface="Arial Narrow"/>
                <a:cs typeface="Arial Narrow"/>
              </a:rPr>
              <a:t>slijedi</a:t>
            </a:r>
            <a:r>
              <a:rPr sz="3500" spc="-204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500" b="1" dirty="0">
                <a:solidFill>
                  <a:srgbClr val="2D384F"/>
                </a:solidFill>
                <a:latin typeface="Arial Narrow"/>
                <a:cs typeface="Arial Narrow"/>
              </a:rPr>
              <a:t>sovjetski</a:t>
            </a:r>
            <a:r>
              <a:rPr sz="3500" b="1" spc="-254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500" b="1" spc="75" dirty="0">
                <a:solidFill>
                  <a:srgbClr val="2D384F"/>
                </a:solidFill>
                <a:latin typeface="Arial Narrow"/>
                <a:cs typeface="Arial Narrow"/>
              </a:rPr>
              <a:t>model</a:t>
            </a:r>
            <a:r>
              <a:rPr sz="3500" spc="75" dirty="0">
                <a:solidFill>
                  <a:srgbClr val="2D384F"/>
                </a:solidFill>
                <a:latin typeface="Arial Narrow"/>
                <a:cs typeface="Arial Narrow"/>
              </a:rPr>
              <a:t>,</a:t>
            </a:r>
            <a:r>
              <a:rPr sz="3500" spc="-204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500" spc="140" dirty="0">
                <a:solidFill>
                  <a:srgbClr val="2D384F"/>
                </a:solidFill>
                <a:latin typeface="Arial Narrow"/>
                <a:cs typeface="Arial Narrow"/>
              </a:rPr>
              <a:t>ali</a:t>
            </a:r>
            <a:r>
              <a:rPr sz="3500" spc="-204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500" spc="130" dirty="0">
                <a:solidFill>
                  <a:srgbClr val="2D384F"/>
                </a:solidFill>
                <a:latin typeface="Arial Narrow"/>
                <a:cs typeface="Arial Narrow"/>
              </a:rPr>
              <a:t>vodi</a:t>
            </a:r>
            <a:r>
              <a:rPr sz="3500" spc="-204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500" spc="200" dirty="0">
                <a:solidFill>
                  <a:srgbClr val="2D384F"/>
                </a:solidFill>
                <a:latin typeface="Arial Narrow"/>
                <a:cs typeface="Arial Narrow"/>
              </a:rPr>
              <a:t>i</a:t>
            </a:r>
            <a:r>
              <a:rPr sz="3500" spc="-204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500" spc="110" dirty="0">
                <a:solidFill>
                  <a:srgbClr val="2D384F"/>
                </a:solidFill>
                <a:latin typeface="Arial Narrow"/>
                <a:cs typeface="Arial Narrow"/>
              </a:rPr>
              <a:t>samostalnu</a:t>
            </a:r>
            <a:r>
              <a:rPr sz="3500" spc="-204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500" spc="130" dirty="0">
                <a:solidFill>
                  <a:srgbClr val="2D384F"/>
                </a:solidFill>
                <a:latin typeface="Arial Narrow"/>
                <a:cs typeface="Arial Narrow"/>
              </a:rPr>
              <a:t>regionalnu</a:t>
            </a:r>
            <a:r>
              <a:rPr sz="3500" spc="-204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500" spc="190" dirty="0">
                <a:solidFill>
                  <a:srgbClr val="2D384F"/>
                </a:solidFill>
                <a:latin typeface="Arial Narrow"/>
                <a:cs typeface="Arial Narrow"/>
              </a:rPr>
              <a:t>politiku</a:t>
            </a:r>
            <a:r>
              <a:rPr sz="3500" spc="-204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500" spc="-10" dirty="0">
                <a:solidFill>
                  <a:srgbClr val="2D384F"/>
                </a:solidFill>
                <a:latin typeface="Arial Narrow"/>
                <a:cs typeface="Arial Narrow"/>
              </a:rPr>
              <a:t>(Grčka, </a:t>
            </a:r>
            <a:r>
              <a:rPr sz="3500" spc="130" dirty="0">
                <a:solidFill>
                  <a:srgbClr val="2D384F"/>
                </a:solidFill>
                <a:latin typeface="Arial Narrow"/>
                <a:cs typeface="Arial Narrow"/>
              </a:rPr>
              <a:t>Albanija,</a:t>
            </a:r>
            <a:r>
              <a:rPr sz="3500" spc="-21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500" spc="40" dirty="0">
                <a:solidFill>
                  <a:srgbClr val="2D384F"/>
                </a:solidFill>
                <a:latin typeface="Arial Narrow"/>
                <a:cs typeface="Arial Narrow"/>
              </a:rPr>
              <a:t>Bugarska).</a:t>
            </a:r>
            <a:endParaRPr sz="3500">
              <a:latin typeface="Arial Narrow"/>
              <a:cs typeface="Arial Narrow"/>
            </a:endParaRPr>
          </a:p>
          <a:p>
            <a:pPr marL="767715">
              <a:lnSpc>
                <a:spcPct val="100000"/>
              </a:lnSpc>
              <a:spcBef>
                <a:spcPts val="395"/>
              </a:spcBef>
            </a:pPr>
            <a:r>
              <a:rPr sz="3500" spc="-50" dirty="0">
                <a:solidFill>
                  <a:srgbClr val="2D384F"/>
                </a:solidFill>
                <a:latin typeface="Arial Narrow"/>
                <a:cs typeface="Arial Narrow"/>
              </a:rPr>
              <a:t>1948.:</a:t>
            </a:r>
            <a:r>
              <a:rPr sz="3500" spc="-204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500" spc="90" dirty="0">
                <a:solidFill>
                  <a:srgbClr val="2D384F"/>
                </a:solidFill>
                <a:latin typeface="Arial Narrow"/>
                <a:cs typeface="Arial Narrow"/>
              </a:rPr>
              <a:t>sukob</a:t>
            </a:r>
            <a:r>
              <a:rPr sz="3500" spc="-204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500" spc="-150" dirty="0">
                <a:solidFill>
                  <a:srgbClr val="2D384F"/>
                </a:solidFill>
                <a:latin typeface="Arial Narrow"/>
                <a:cs typeface="Arial Narrow"/>
              </a:rPr>
              <a:t>s</a:t>
            </a:r>
            <a:r>
              <a:rPr sz="3500" spc="-20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500" spc="140" dirty="0">
                <a:solidFill>
                  <a:srgbClr val="2D384F"/>
                </a:solidFill>
                <a:latin typeface="Arial Narrow"/>
                <a:cs typeface="Arial Narrow"/>
              </a:rPr>
              <a:t>Moskvom</a:t>
            </a:r>
            <a:r>
              <a:rPr sz="3500" spc="-204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500" spc="-1714" dirty="0">
                <a:solidFill>
                  <a:srgbClr val="2D384F"/>
                </a:solidFill>
                <a:latin typeface="Arial Narrow"/>
                <a:cs typeface="Arial Narrow"/>
              </a:rPr>
              <a:t>→</a:t>
            </a:r>
            <a:r>
              <a:rPr sz="3500" spc="-20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500" spc="85" dirty="0">
                <a:solidFill>
                  <a:srgbClr val="2D384F"/>
                </a:solidFill>
                <a:latin typeface="Arial Narrow"/>
                <a:cs typeface="Arial Narrow"/>
              </a:rPr>
              <a:t>povlačenje</a:t>
            </a:r>
            <a:r>
              <a:rPr sz="3500" spc="-204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500" spc="95" dirty="0">
                <a:solidFill>
                  <a:srgbClr val="2D384F"/>
                </a:solidFill>
                <a:latin typeface="Arial Narrow"/>
                <a:cs typeface="Arial Narrow"/>
              </a:rPr>
              <a:t>sovjetskih</a:t>
            </a:r>
            <a:r>
              <a:rPr sz="3500" spc="-20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500" spc="90" dirty="0">
                <a:solidFill>
                  <a:srgbClr val="2D384F"/>
                </a:solidFill>
                <a:latin typeface="Arial Narrow"/>
                <a:cs typeface="Arial Narrow"/>
              </a:rPr>
              <a:t>savjetnika,</a:t>
            </a:r>
            <a:r>
              <a:rPr sz="3500" spc="-204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500" spc="130" dirty="0">
                <a:solidFill>
                  <a:srgbClr val="2D384F"/>
                </a:solidFill>
                <a:latin typeface="Arial Narrow"/>
                <a:cs typeface="Arial Narrow"/>
              </a:rPr>
              <a:t>razmjena</a:t>
            </a:r>
            <a:r>
              <a:rPr sz="3500" spc="-20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500" spc="105" dirty="0">
                <a:solidFill>
                  <a:srgbClr val="2D384F"/>
                </a:solidFill>
                <a:latin typeface="Arial Narrow"/>
                <a:cs typeface="Arial Narrow"/>
              </a:rPr>
              <a:t>pisama</a:t>
            </a:r>
            <a:r>
              <a:rPr sz="3500" spc="-204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500" spc="110" dirty="0">
                <a:solidFill>
                  <a:srgbClr val="2D384F"/>
                </a:solidFill>
                <a:latin typeface="Arial Narrow"/>
                <a:cs typeface="Arial Narrow"/>
              </a:rPr>
              <a:t>Tito–Staljin,</a:t>
            </a:r>
            <a:endParaRPr sz="3500">
              <a:latin typeface="Arial Narrow"/>
              <a:cs typeface="Arial Narrow"/>
            </a:endParaRPr>
          </a:p>
          <a:p>
            <a:pPr marL="767715">
              <a:lnSpc>
                <a:spcPct val="100000"/>
              </a:lnSpc>
              <a:spcBef>
                <a:spcPts val="675"/>
              </a:spcBef>
            </a:pPr>
            <a:r>
              <a:rPr sz="3500" spc="110" dirty="0">
                <a:solidFill>
                  <a:srgbClr val="2D384F"/>
                </a:solidFill>
                <a:latin typeface="Arial Narrow"/>
                <a:cs typeface="Arial Narrow"/>
              </a:rPr>
              <a:t>isključenje</a:t>
            </a:r>
            <a:r>
              <a:rPr sz="3500" spc="-21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500" spc="95" dirty="0">
                <a:solidFill>
                  <a:srgbClr val="2D384F"/>
                </a:solidFill>
                <a:latin typeface="Arial Narrow"/>
                <a:cs typeface="Arial Narrow"/>
              </a:rPr>
              <a:t>iz</a:t>
            </a:r>
            <a:r>
              <a:rPr sz="3500" spc="-21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500" spc="150" dirty="0">
                <a:solidFill>
                  <a:srgbClr val="2D384F"/>
                </a:solidFill>
                <a:latin typeface="Arial Narrow"/>
                <a:cs typeface="Arial Narrow"/>
              </a:rPr>
              <a:t>Informbiroa.</a:t>
            </a:r>
            <a:endParaRPr sz="3500">
              <a:latin typeface="Arial Narrow"/>
              <a:cs typeface="Arial Narrow"/>
            </a:endParaRPr>
          </a:p>
          <a:p>
            <a:pPr>
              <a:lnSpc>
                <a:spcPct val="100000"/>
              </a:lnSpc>
              <a:spcBef>
                <a:spcPts val="1530"/>
              </a:spcBef>
            </a:pPr>
            <a:endParaRPr sz="3500">
              <a:latin typeface="Arial Narrow"/>
              <a:cs typeface="Arial Narrow"/>
            </a:endParaRPr>
          </a:p>
          <a:p>
            <a:pPr marL="85725">
              <a:lnSpc>
                <a:spcPct val="100000"/>
              </a:lnSpc>
            </a:pPr>
            <a:r>
              <a:rPr sz="3500" spc="100" dirty="0">
                <a:solidFill>
                  <a:srgbClr val="2D384F"/>
                </a:solidFill>
                <a:latin typeface="Arial Narrow"/>
                <a:cs typeface="Arial Narrow"/>
              </a:rPr>
              <a:t>U</a:t>
            </a:r>
            <a:r>
              <a:rPr sz="3500" spc="-21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500" spc="165" dirty="0">
                <a:solidFill>
                  <a:srgbClr val="2D384F"/>
                </a:solidFill>
                <a:latin typeface="Arial Narrow"/>
                <a:cs typeface="Arial Narrow"/>
              </a:rPr>
              <a:t>takvom</a:t>
            </a:r>
            <a:r>
              <a:rPr sz="3500" spc="-21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500" spc="160" dirty="0">
                <a:solidFill>
                  <a:srgbClr val="2D384F"/>
                </a:solidFill>
                <a:latin typeface="Arial Narrow"/>
                <a:cs typeface="Arial Narrow"/>
              </a:rPr>
              <a:t>političkom,</a:t>
            </a:r>
            <a:r>
              <a:rPr sz="3500" spc="-21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500" spc="145" dirty="0">
                <a:solidFill>
                  <a:srgbClr val="2D384F"/>
                </a:solidFill>
                <a:latin typeface="Arial Narrow"/>
                <a:cs typeface="Arial Narrow"/>
              </a:rPr>
              <a:t>ekonomskom</a:t>
            </a:r>
            <a:r>
              <a:rPr sz="3500" spc="-21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500" spc="200" dirty="0">
                <a:solidFill>
                  <a:srgbClr val="2D384F"/>
                </a:solidFill>
                <a:latin typeface="Arial Narrow"/>
                <a:cs typeface="Arial Narrow"/>
              </a:rPr>
              <a:t>i</a:t>
            </a:r>
            <a:r>
              <a:rPr sz="3500" spc="-21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500" spc="180" dirty="0">
                <a:solidFill>
                  <a:srgbClr val="2D384F"/>
                </a:solidFill>
                <a:latin typeface="Arial Narrow"/>
                <a:cs typeface="Arial Narrow"/>
              </a:rPr>
              <a:t>međunarodnom</a:t>
            </a:r>
            <a:r>
              <a:rPr sz="3500" spc="-21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500" spc="135" dirty="0">
                <a:solidFill>
                  <a:srgbClr val="2D384F"/>
                </a:solidFill>
                <a:latin typeface="Arial Narrow"/>
                <a:cs typeface="Arial Narrow"/>
              </a:rPr>
              <a:t>okviru</a:t>
            </a:r>
            <a:r>
              <a:rPr sz="3500" spc="-21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500" spc="170" dirty="0">
                <a:solidFill>
                  <a:srgbClr val="2D384F"/>
                </a:solidFill>
                <a:latin typeface="Arial Narrow"/>
                <a:cs typeface="Arial Narrow"/>
              </a:rPr>
              <a:t>kultura</a:t>
            </a:r>
            <a:r>
              <a:rPr sz="3500" spc="-21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500" spc="200" dirty="0">
                <a:solidFill>
                  <a:srgbClr val="2D384F"/>
                </a:solidFill>
                <a:latin typeface="Arial Narrow"/>
                <a:cs typeface="Arial Narrow"/>
              </a:rPr>
              <a:t>i</a:t>
            </a:r>
            <a:r>
              <a:rPr sz="3500" spc="-21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500" spc="210" dirty="0">
                <a:solidFill>
                  <a:srgbClr val="2D384F"/>
                </a:solidFill>
                <a:latin typeface="Arial Narrow"/>
                <a:cs typeface="Arial Narrow"/>
              </a:rPr>
              <a:t>mediji</a:t>
            </a:r>
            <a:r>
              <a:rPr sz="3500" spc="-21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500" spc="114" dirty="0">
                <a:solidFill>
                  <a:srgbClr val="2D384F"/>
                </a:solidFill>
                <a:latin typeface="Arial Narrow"/>
                <a:cs typeface="Arial Narrow"/>
              </a:rPr>
              <a:t>postaju</a:t>
            </a:r>
            <a:endParaRPr sz="3500">
              <a:latin typeface="Arial Narrow"/>
              <a:cs typeface="Arial Narrow"/>
            </a:endParaRPr>
          </a:p>
          <a:p>
            <a:pPr marL="12700">
              <a:lnSpc>
                <a:spcPct val="100000"/>
              </a:lnSpc>
              <a:spcBef>
                <a:spcPts val="675"/>
              </a:spcBef>
            </a:pPr>
            <a:r>
              <a:rPr sz="3500" b="1" spc="95" dirty="0">
                <a:solidFill>
                  <a:srgbClr val="2D384F"/>
                </a:solidFill>
                <a:latin typeface="Arial Narrow"/>
                <a:cs typeface="Arial Narrow"/>
              </a:rPr>
              <a:t>jedan</a:t>
            </a:r>
            <a:r>
              <a:rPr sz="3500" b="1" spc="-24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500" b="1" dirty="0">
                <a:solidFill>
                  <a:srgbClr val="2D384F"/>
                </a:solidFill>
                <a:latin typeface="Arial Narrow"/>
                <a:cs typeface="Arial Narrow"/>
              </a:rPr>
              <a:t>od</a:t>
            </a:r>
            <a:r>
              <a:rPr sz="3500" b="1" spc="-24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500" b="1" spc="65" dirty="0">
                <a:solidFill>
                  <a:srgbClr val="2D384F"/>
                </a:solidFill>
                <a:latin typeface="Arial Narrow"/>
                <a:cs typeface="Arial Narrow"/>
              </a:rPr>
              <a:t>ključnih</a:t>
            </a:r>
            <a:r>
              <a:rPr sz="3500" b="1" spc="-24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500" b="1" spc="85" dirty="0">
                <a:solidFill>
                  <a:srgbClr val="2D384F"/>
                </a:solidFill>
                <a:latin typeface="Arial Narrow"/>
                <a:cs typeface="Arial Narrow"/>
              </a:rPr>
              <a:t>instrumenata</a:t>
            </a:r>
            <a:r>
              <a:rPr sz="3500" b="1" spc="-24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500" b="1" spc="80" dirty="0">
                <a:solidFill>
                  <a:srgbClr val="2D384F"/>
                </a:solidFill>
                <a:latin typeface="Arial Narrow"/>
                <a:cs typeface="Arial Narrow"/>
              </a:rPr>
              <a:t>legitimizacije</a:t>
            </a:r>
            <a:r>
              <a:rPr sz="3500" b="1" spc="-24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500" b="1" dirty="0">
                <a:solidFill>
                  <a:srgbClr val="2D384F"/>
                </a:solidFill>
                <a:latin typeface="Arial Narrow"/>
                <a:cs typeface="Arial Narrow"/>
              </a:rPr>
              <a:t>nove</a:t>
            </a:r>
            <a:r>
              <a:rPr sz="3500" b="1" spc="-24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500" b="1" spc="-10" dirty="0">
                <a:solidFill>
                  <a:srgbClr val="2D384F"/>
                </a:solidFill>
                <a:latin typeface="Arial Narrow"/>
                <a:cs typeface="Arial Narrow"/>
              </a:rPr>
              <a:t>vlasti</a:t>
            </a:r>
            <a:r>
              <a:rPr sz="3500" spc="-10" dirty="0">
                <a:solidFill>
                  <a:srgbClr val="2D384F"/>
                </a:solidFill>
                <a:latin typeface="Arial Narrow"/>
                <a:cs typeface="Arial Narrow"/>
              </a:rPr>
              <a:t>.</a:t>
            </a:r>
            <a:endParaRPr sz="3500">
              <a:latin typeface="Arial Narrow"/>
              <a:cs typeface="Arial Narrow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016000" y="996778"/>
            <a:ext cx="13415010" cy="1943100"/>
          </a:xfrm>
          <a:prstGeom prst="rect">
            <a:avLst/>
          </a:prstGeom>
        </p:spPr>
        <p:txBody>
          <a:bodyPr vert="horz" wrap="square" lIns="0" tIns="38100" rIns="0" bIns="0" rtlCol="0">
            <a:spAutoFit/>
          </a:bodyPr>
          <a:lstStyle/>
          <a:p>
            <a:pPr marL="12700" marR="5080">
              <a:lnSpc>
                <a:spcPts val="7500"/>
              </a:lnSpc>
              <a:spcBef>
                <a:spcPts val="300"/>
              </a:spcBef>
            </a:pPr>
            <a:r>
              <a:rPr spc="-780" dirty="0"/>
              <a:t>DRŽAVA</a:t>
            </a:r>
            <a:r>
              <a:rPr spc="-75" dirty="0"/>
              <a:t> </a:t>
            </a:r>
            <a:r>
              <a:rPr dirty="0"/>
              <a:t>I</a:t>
            </a:r>
            <a:r>
              <a:rPr spc="-270" dirty="0"/>
              <a:t> </a:t>
            </a:r>
            <a:r>
              <a:rPr spc="-430" dirty="0"/>
              <a:t>MEDIJI:</a:t>
            </a:r>
            <a:r>
              <a:rPr spc="-75" dirty="0"/>
              <a:t> </a:t>
            </a:r>
            <a:r>
              <a:rPr spc="-595" dirty="0"/>
              <a:t>SOVJETSKI</a:t>
            </a:r>
            <a:r>
              <a:rPr spc="-75" dirty="0"/>
              <a:t> </a:t>
            </a:r>
            <a:r>
              <a:rPr spc="-690" dirty="0"/>
              <a:t>MODEL </a:t>
            </a:r>
            <a:r>
              <a:rPr dirty="0"/>
              <a:t>I</a:t>
            </a:r>
            <a:r>
              <a:rPr spc="-280" dirty="0"/>
              <a:t> </a:t>
            </a:r>
            <a:r>
              <a:rPr spc="-690" dirty="0"/>
              <a:t>JUGOSLAVENSKA</a:t>
            </a:r>
            <a:r>
              <a:rPr spc="-75" dirty="0"/>
              <a:t> </a:t>
            </a:r>
            <a:r>
              <a:rPr spc="-565" dirty="0"/>
              <a:t>PRIMJENA</a:t>
            </a: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485900" y="3868323"/>
            <a:ext cx="114300" cy="114300"/>
          </a:xfrm>
          <a:prstGeom prst="rect">
            <a:avLst/>
          </a:prstGeom>
        </p:spPr>
      </p:pic>
      <p:pic>
        <p:nvPicPr>
          <p:cNvPr id="4" name="object 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485900" y="4487448"/>
            <a:ext cx="114300" cy="114300"/>
          </a:xfrm>
          <a:prstGeom prst="rect">
            <a:avLst/>
          </a:prstGeom>
        </p:spPr>
      </p:pic>
      <p:pic>
        <p:nvPicPr>
          <p:cNvPr id="5" name="object 5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485900" y="5106573"/>
            <a:ext cx="114300" cy="114300"/>
          </a:xfrm>
          <a:prstGeom prst="rect">
            <a:avLst/>
          </a:prstGeom>
        </p:spPr>
      </p:pic>
      <p:pic>
        <p:nvPicPr>
          <p:cNvPr id="6" name="object 6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485900" y="5725698"/>
            <a:ext cx="114300" cy="114300"/>
          </a:xfrm>
          <a:prstGeom prst="rect">
            <a:avLst/>
          </a:prstGeom>
        </p:spPr>
      </p:pic>
      <p:pic>
        <p:nvPicPr>
          <p:cNvPr id="7" name="object 7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485900" y="6344823"/>
            <a:ext cx="114300" cy="114300"/>
          </a:xfrm>
          <a:prstGeom prst="rect">
            <a:avLst/>
          </a:prstGeom>
        </p:spPr>
      </p:pic>
      <p:pic>
        <p:nvPicPr>
          <p:cNvPr id="8" name="object 8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485900" y="6963948"/>
            <a:ext cx="114300" cy="114300"/>
          </a:xfrm>
          <a:prstGeom prst="rect">
            <a:avLst/>
          </a:prstGeom>
        </p:spPr>
      </p:pic>
      <p:sp>
        <p:nvSpPr>
          <p:cNvPr id="9" name="object 9"/>
          <p:cNvSpPr txBox="1"/>
          <p:nvPr/>
        </p:nvSpPr>
        <p:spPr>
          <a:xfrm>
            <a:off x="1771600" y="3496835"/>
            <a:ext cx="14618969" cy="4400051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2232660">
              <a:lnSpc>
                <a:spcPct val="116100"/>
              </a:lnSpc>
              <a:spcBef>
                <a:spcPts val="95"/>
              </a:spcBef>
            </a:pPr>
            <a:r>
              <a:rPr sz="3500" spc="150" dirty="0">
                <a:solidFill>
                  <a:srgbClr val="2D384F"/>
                </a:solidFill>
                <a:latin typeface="Arial Narrow"/>
                <a:cs typeface="Arial Narrow"/>
              </a:rPr>
              <a:t>Nakon</a:t>
            </a:r>
            <a:r>
              <a:rPr sz="3500" spc="-204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500" spc="-100" dirty="0">
                <a:solidFill>
                  <a:srgbClr val="2D384F"/>
                </a:solidFill>
                <a:latin typeface="Arial Narrow"/>
                <a:cs typeface="Arial Narrow"/>
              </a:rPr>
              <a:t>1945.</a:t>
            </a:r>
            <a:r>
              <a:rPr sz="3500" spc="-20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500" spc="-1714" dirty="0">
                <a:solidFill>
                  <a:srgbClr val="2D384F"/>
                </a:solidFill>
                <a:latin typeface="Arial Narrow"/>
                <a:cs typeface="Arial Narrow"/>
              </a:rPr>
              <a:t>→</a:t>
            </a:r>
            <a:r>
              <a:rPr sz="3500" spc="-20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lang="hr-HR" sz="3500" spc="-200" dirty="0">
                <a:solidFill>
                  <a:srgbClr val="2D384F"/>
                </a:solidFill>
                <a:latin typeface="Arial Narrow"/>
                <a:cs typeface="Arial Narrow"/>
              </a:rPr>
              <a:t>    </a:t>
            </a:r>
            <a:r>
              <a:rPr sz="3500" spc="114" dirty="0" err="1">
                <a:solidFill>
                  <a:srgbClr val="2D384F"/>
                </a:solidFill>
                <a:latin typeface="Arial Narrow"/>
                <a:cs typeface="Arial Narrow"/>
              </a:rPr>
              <a:t>preuzet</a:t>
            </a:r>
            <a:r>
              <a:rPr sz="3500" spc="-204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500" b="1" dirty="0">
                <a:solidFill>
                  <a:srgbClr val="2D384F"/>
                </a:solidFill>
                <a:latin typeface="Arial Narrow"/>
                <a:cs typeface="Arial Narrow"/>
              </a:rPr>
              <a:t>sovjetski</a:t>
            </a:r>
            <a:r>
              <a:rPr sz="3500" b="1" spc="-24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500" b="1" spc="90" dirty="0">
                <a:solidFill>
                  <a:srgbClr val="2D384F"/>
                </a:solidFill>
                <a:latin typeface="Arial Narrow"/>
                <a:cs typeface="Arial Narrow"/>
              </a:rPr>
              <a:t>model</a:t>
            </a:r>
            <a:r>
              <a:rPr sz="3500" b="1" spc="-25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500" b="1" spc="70" dirty="0">
                <a:solidFill>
                  <a:srgbClr val="2D384F"/>
                </a:solidFill>
                <a:latin typeface="Arial Narrow"/>
                <a:cs typeface="Arial Narrow"/>
              </a:rPr>
              <a:t>jednopartijske</a:t>
            </a:r>
            <a:r>
              <a:rPr sz="3500" b="1" spc="-25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500" b="1" spc="75" dirty="0">
                <a:solidFill>
                  <a:srgbClr val="2D384F"/>
                </a:solidFill>
                <a:latin typeface="Arial Narrow"/>
                <a:cs typeface="Arial Narrow"/>
              </a:rPr>
              <a:t>kontrole</a:t>
            </a:r>
            <a:r>
              <a:rPr sz="3500" b="1" spc="-24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500" b="1" spc="95" dirty="0">
                <a:solidFill>
                  <a:srgbClr val="2D384F"/>
                </a:solidFill>
                <a:latin typeface="Arial Narrow"/>
                <a:cs typeface="Arial Narrow"/>
              </a:rPr>
              <a:t>medija</a:t>
            </a:r>
            <a:r>
              <a:rPr sz="3500" spc="95" dirty="0">
                <a:solidFill>
                  <a:srgbClr val="2D384F"/>
                </a:solidFill>
                <a:latin typeface="Arial Narrow"/>
                <a:cs typeface="Arial Narrow"/>
              </a:rPr>
              <a:t>. </a:t>
            </a:r>
            <a:r>
              <a:rPr sz="3500" spc="114" dirty="0">
                <a:solidFill>
                  <a:srgbClr val="2D384F"/>
                </a:solidFill>
                <a:latin typeface="Arial Narrow"/>
                <a:cs typeface="Arial Narrow"/>
              </a:rPr>
              <a:t>Novinarstvo</a:t>
            </a:r>
            <a:r>
              <a:rPr sz="3500" spc="-13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500" dirty="0">
                <a:solidFill>
                  <a:srgbClr val="2D384F"/>
                </a:solidFill>
                <a:latin typeface="Arial Narrow"/>
                <a:cs typeface="Arial Narrow"/>
              </a:rPr>
              <a:t>=</a:t>
            </a:r>
            <a:r>
              <a:rPr sz="3500" spc="-13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500" b="1" dirty="0">
                <a:solidFill>
                  <a:srgbClr val="2D384F"/>
                </a:solidFill>
                <a:latin typeface="Arial Narrow"/>
                <a:cs typeface="Arial Narrow"/>
              </a:rPr>
              <a:t>„transmisija”</a:t>
            </a:r>
            <a:r>
              <a:rPr sz="3500" b="1" spc="-13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500" spc="120" dirty="0">
                <a:solidFill>
                  <a:srgbClr val="2D384F"/>
                </a:solidFill>
                <a:latin typeface="Arial Narrow"/>
                <a:cs typeface="Arial Narrow"/>
              </a:rPr>
              <a:t>Partije</a:t>
            </a:r>
            <a:r>
              <a:rPr sz="3500" spc="-13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500" spc="150" dirty="0">
                <a:solidFill>
                  <a:srgbClr val="2D384F"/>
                </a:solidFill>
                <a:latin typeface="Arial Narrow"/>
                <a:cs typeface="Arial Narrow"/>
              </a:rPr>
              <a:t>prema</a:t>
            </a:r>
            <a:r>
              <a:rPr sz="3500" spc="-13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500" spc="195" dirty="0">
                <a:solidFill>
                  <a:srgbClr val="2D384F"/>
                </a:solidFill>
                <a:latin typeface="Arial Narrow"/>
                <a:cs typeface="Arial Narrow"/>
              </a:rPr>
              <a:t>„narodnim</a:t>
            </a:r>
            <a:r>
              <a:rPr sz="3500" spc="-13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500" spc="85" dirty="0">
                <a:solidFill>
                  <a:srgbClr val="2D384F"/>
                </a:solidFill>
                <a:latin typeface="Arial Narrow"/>
                <a:cs typeface="Arial Narrow"/>
              </a:rPr>
              <a:t>masama”.</a:t>
            </a:r>
            <a:endParaRPr sz="3500" dirty="0">
              <a:latin typeface="Arial Narrow"/>
              <a:cs typeface="Arial Narrow"/>
            </a:endParaRPr>
          </a:p>
          <a:p>
            <a:pPr marL="12700">
              <a:lnSpc>
                <a:spcPct val="100000"/>
              </a:lnSpc>
              <a:spcBef>
                <a:spcPts val="675"/>
              </a:spcBef>
            </a:pPr>
            <a:r>
              <a:rPr sz="3500" spc="204" dirty="0">
                <a:solidFill>
                  <a:srgbClr val="2D384F"/>
                </a:solidFill>
                <a:latin typeface="Arial Narrow"/>
                <a:cs typeface="Arial Narrow"/>
              </a:rPr>
              <a:t>Mediji</a:t>
            </a:r>
            <a:r>
              <a:rPr sz="3500" spc="-22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500" spc="175" dirty="0">
                <a:solidFill>
                  <a:srgbClr val="2D384F"/>
                </a:solidFill>
                <a:latin typeface="Arial Narrow"/>
                <a:cs typeface="Arial Narrow"/>
              </a:rPr>
              <a:t>u</a:t>
            </a:r>
            <a:r>
              <a:rPr sz="3500" spc="-21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500" b="1" spc="65" dirty="0">
                <a:solidFill>
                  <a:srgbClr val="2D384F"/>
                </a:solidFill>
                <a:latin typeface="Arial Narrow"/>
                <a:cs typeface="Arial Narrow"/>
              </a:rPr>
              <a:t>državnom</a:t>
            </a:r>
            <a:r>
              <a:rPr sz="3500" b="1" spc="-26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500" b="1" spc="110" dirty="0">
                <a:solidFill>
                  <a:srgbClr val="2D384F"/>
                </a:solidFill>
                <a:latin typeface="Arial Narrow"/>
                <a:cs typeface="Arial Narrow"/>
              </a:rPr>
              <a:t>i</a:t>
            </a:r>
            <a:r>
              <a:rPr sz="3500" b="1" spc="-26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500" b="1" spc="80" dirty="0">
                <a:solidFill>
                  <a:srgbClr val="2D384F"/>
                </a:solidFill>
                <a:latin typeface="Arial Narrow"/>
                <a:cs typeface="Arial Narrow"/>
              </a:rPr>
              <a:t>partijskom</a:t>
            </a:r>
            <a:r>
              <a:rPr sz="3500" b="1" spc="-26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500" b="1" spc="-10" dirty="0">
                <a:solidFill>
                  <a:srgbClr val="2D384F"/>
                </a:solidFill>
                <a:latin typeface="Arial Narrow"/>
                <a:cs typeface="Arial Narrow"/>
              </a:rPr>
              <a:t>vlasništvu</a:t>
            </a:r>
            <a:r>
              <a:rPr sz="3500" spc="-10" dirty="0">
                <a:solidFill>
                  <a:srgbClr val="2D384F"/>
                </a:solidFill>
                <a:latin typeface="Arial Narrow"/>
                <a:cs typeface="Arial Narrow"/>
              </a:rPr>
              <a:t>.</a:t>
            </a:r>
            <a:endParaRPr sz="3500" dirty="0">
              <a:latin typeface="Arial Narrow"/>
              <a:cs typeface="Arial Narrow"/>
            </a:endParaRPr>
          </a:p>
          <a:p>
            <a:pPr marL="12700">
              <a:lnSpc>
                <a:spcPct val="100000"/>
              </a:lnSpc>
              <a:spcBef>
                <a:spcPts val="675"/>
              </a:spcBef>
            </a:pPr>
            <a:r>
              <a:rPr sz="3500" spc="150" dirty="0">
                <a:solidFill>
                  <a:srgbClr val="2D384F"/>
                </a:solidFill>
                <a:latin typeface="Arial Narrow"/>
                <a:cs typeface="Arial Narrow"/>
              </a:rPr>
              <a:t>Novinari</a:t>
            </a:r>
            <a:r>
              <a:rPr sz="3500" spc="-19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500" spc="90" dirty="0">
                <a:solidFill>
                  <a:srgbClr val="2D384F"/>
                </a:solidFill>
                <a:latin typeface="Arial Narrow"/>
                <a:cs typeface="Arial Narrow"/>
              </a:rPr>
              <a:t>kao</a:t>
            </a:r>
            <a:r>
              <a:rPr sz="3500" spc="-18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500" b="1" dirty="0">
                <a:solidFill>
                  <a:srgbClr val="2D384F"/>
                </a:solidFill>
                <a:latin typeface="Arial Narrow"/>
                <a:cs typeface="Arial Narrow"/>
              </a:rPr>
              <a:t>„vojnici</a:t>
            </a:r>
            <a:r>
              <a:rPr sz="3500" b="1" spc="-23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500" b="1" spc="65" dirty="0">
                <a:solidFill>
                  <a:srgbClr val="2D384F"/>
                </a:solidFill>
                <a:latin typeface="Arial Narrow"/>
                <a:cs typeface="Arial Narrow"/>
              </a:rPr>
              <a:t>Partije”</a:t>
            </a:r>
            <a:r>
              <a:rPr sz="3500" spc="65" dirty="0">
                <a:solidFill>
                  <a:srgbClr val="2D384F"/>
                </a:solidFill>
                <a:latin typeface="Arial Narrow"/>
                <a:cs typeface="Arial Narrow"/>
              </a:rPr>
              <a:t>,</a:t>
            </a:r>
            <a:r>
              <a:rPr sz="3500" spc="-19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500" spc="85" dirty="0">
                <a:solidFill>
                  <a:srgbClr val="2D384F"/>
                </a:solidFill>
                <a:latin typeface="Arial Narrow"/>
                <a:cs typeface="Arial Narrow"/>
              </a:rPr>
              <a:t>buržoaski</a:t>
            </a:r>
            <a:r>
              <a:rPr sz="3500" spc="-18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500" spc="155" dirty="0">
                <a:solidFill>
                  <a:srgbClr val="2D384F"/>
                </a:solidFill>
                <a:latin typeface="Arial Narrow"/>
                <a:cs typeface="Arial Narrow"/>
              </a:rPr>
              <a:t>individualizam</a:t>
            </a:r>
            <a:r>
              <a:rPr sz="3500" spc="-19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500" spc="60" dirty="0">
                <a:solidFill>
                  <a:srgbClr val="2D384F"/>
                </a:solidFill>
                <a:latin typeface="Arial Narrow"/>
                <a:cs typeface="Arial Narrow"/>
              </a:rPr>
              <a:t>odbačen.</a:t>
            </a:r>
            <a:endParaRPr sz="3500" dirty="0">
              <a:latin typeface="Arial Narrow"/>
              <a:cs typeface="Arial Narrow"/>
            </a:endParaRPr>
          </a:p>
          <a:p>
            <a:pPr marL="12700">
              <a:lnSpc>
                <a:spcPct val="100000"/>
              </a:lnSpc>
              <a:spcBef>
                <a:spcPts val="675"/>
              </a:spcBef>
            </a:pPr>
            <a:r>
              <a:rPr sz="3500" b="1" spc="80" dirty="0">
                <a:solidFill>
                  <a:srgbClr val="2D384F"/>
                </a:solidFill>
                <a:latin typeface="Arial Narrow"/>
                <a:cs typeface="Arial Narrow"/>
              </a:rPr>
              <a:t>Zakon</a:t>
            </a:r>
            <a:r>
              <a:rPr sz="3500" b="1" spc="-26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500" b="1" spc="-35" dirty="0">
                <a:solidFill>
                  <a:srgbClr val="2D384F"/>
                </a:solidFill>
                <a:latin typeface="Arial Narrow"/>
                <a:cs typeface="Arial Narrow"/>
              </a:rPr>
              <a:t>o</a:t>
            </a:r>
            <a:r>
              <a:rPr sz="3500" b="1" spc="-26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500" b="1" spc="75" dirty="0">
                <a:solidFill>
                  <a:srgbClr val="2D384F"/>
                </a:solidFill>
                <a:latin typeface="Arial Narrow"/>
                <a:cs typeface="Arial Narrow"/>
              </a:rPr>
              <a:t>štampi</a:t>
            </a:r>
            <a:r>
              <a:rPr sz="3500" b="1" spc="-26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500" b="1" spc="-10" dirty="0">
                <a:solidFill>
                  <a:srgbClr val="2D384F"/>
                </a:solidFill>
                <a:latin typeface="Arial Narrow"/>
                <a:cs typeface="Arial Narrow"/>
              </a:rPr>
              <a:t>(1945.)</a:t>
            </a:r>
            <a:r>
              <a:rPr sz="3500" spc="-10" dirty="0">
                <a:solidFill>
                  <a:srgbClr val="2D384F"/>
                </a:solidFill>
                <a:latin typeface="Arial Narrow"/>
                <a:cs typeface="Arial Narrow"/>
              </a:rPr>
              <a:t>:</a:t>
            </a:r>
            <a:r>
              <a:rPr sz="3500" spc="-22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500" spc="85" dirty="0">
                <a:solidFill>
                  <a:srgbClr val="2D384F"/>
                </a:solidFill>
                <a:latin typeface="Arial Narrow"/>
                <a:cs typeface="Arial Narrow"/>
              </a:rPr>
              <a:t>načelno</a:t>
            </a:r>
            <a:r>
              <a:rPr sz="3500" spc="-22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500" spc="140" dirty="0">
                <a:solidFill>
                  <a:srgbClr val="2D384F"/>
                </a:solidFill>
                <a:latin typeface="Arial Narrow"/>
                <a:cs typeface="Arial Narrow"/>
              </a:rPr>
              <a:t>jamstvo</a:t>
            </a:r>
            <a:r>
              <a:rPr sz="3500" spc="-22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500" spc="95" dirty="0">
                <a:solidFill>
                  <a:srgbClr val="2D384F"/>
                </a:solidFill>
                <a:latin typeface="Arial Narrow"/>
                <a:cs typeface="Arial Narrow"/>
              </a:rPr>
              <a:t>slobode</a:t>
            </a:r>
            <a:r>
              <a:rPr sz="3500" spc="-22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500" spc="85" dirty="0">
                <a:solidFill>
                  <a:srgbClr val="2D384F"/>
                </a:solidFill>
                <a:latin typeface="Arial Narrow"/>
                <a:cs typeface="Arial Narrow"/>
              </a:rPr>
              <a:t>uz</a:t>
            </a:r>
            <a:r>
              <a:rPr sz="3500" spc="-22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500" spc="80" dirty="0">
                <a:solidFill>
                  <a:srgbClr val="2D384F"/>
                </a:solidFill>
                <a:latin typeface="Arial Narrow"/>
                <a:cs typeface="Arial Narrow"/>
              </a:rPr>
              <a:t>široke</a:t>
            </a:r>
            <a:r>
              <a:rPr sz="3500" spc="-21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500" spc="80" dirty="0">
                <a:solidFill>
                  <a:srgbClr val="2D384F"/>
                </a:solidFill>
                <a:latin typeface="Arial Narrow"/>
                <a:cs typeface="Arial Narrow"/>
              </a:rPr>
              <a:t>izuzetke.</a:t>
            </a:r>
            <a:endParaRPr sz="3500" dirty="0">
              <a:latin typeface="Arial Narrow"/>
              <a:cs typeface="Arial Narrow"/>
            </a:endParaRPr>
          </a:p>
          <a:p>
            <a:pPr marL="12700">
              <a:lnSpc>
                <a:spcPct val="100000"/>
              </a:lnSpc>
              <a:spcBef>
                <a:spcPts val="675"/>
              </a:spcBef>
            </a:pPr>
            <a:r>
              <a:rPr sz="3500" spc="45" dirty="0">
                <a:solidFill>
                  <a:srgbClr val="2D384F"/>
                </a:solidFill>
                <a:latin typeface="Arial Narrow"/>
                <a:cs typeface="Arial Narrow"/>
              </a:rPr>
              <a:t>Obavezna</a:t>
            </a:r>
            <a:r>
              <a:rPr sz="3500" spc="-19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500" spc="70" dirty="0">
                <a:solidFill>
                  <a:srgbClr val="2D384F"/>
                </a:solidFill>
                <a:latin typeface="Arial Narrow"/>
                <a:cs typeface="Arial Narrow"/>
              </a:rPr>
              <a:t>dostava</a:t>
            </a:r>
            <a:r>
              <a:rPr sz="3500" spc="-19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500" spc="90" dirty="0">
                <a:solidFill>
                  <a:srgbClr val="2D384F"/>
                </a:solidFill>
                <a:latin typeface="Arial Narrow"/>
                <a:cs typeface="Arial Narrow"/>
              </a:rPr>
              <a:t>otisaka</a:t>
            </a:r>
            <a:r>
              <a:rPr sz="3500" spc="-18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500" spc="150" dirty="0">
                <a:solidFill>
                  <a:srgbClr val="2D384F"/>
                </a:solidFill>
                <a:latin typeface="Arial Narrow"/>
                <a:cs typeface="Arial Narrow"/>
              </a:rPr>
              <a:t>državnim</a:t>
            </a:r>
            <a:r>
              <a:rPr sz="3500" spc="-19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500" spc="200" dirty="0">
                <a:solidFill>
                  <a:srgbClr val="2D384F"/>
                </a:solidFill>
                <a:latin typeface="Arial Narrow"/>
                <a:cs typeface="Arial Narrow"/>
              </a:rPr>
              <a:t>tijelima</a:t>
            </a:r>
            <a:r>
              <a:rPr sz="3500" spc="-18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500" spc="-1714" dirty="0">
                <a:solidFill>
                  <a:srgbClr val="2D384F"/>
                </a:solidFill>
                <a:latin typeface="Arial Narrow"/>
                <a:cs typeface="Arial Narrow"/>
              </a:rPr>
              <a:t>→</a:t>
            </a:r>
            <a:r>
              <a:rPr sz="3500" spc="-19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500" dirty="0">
                <a:solidFill>
                  <a:srgbClr val="2D384F"/>
                </a:solidFill>
                <a:latin typeface="Arial Narrow"/>
                <a:cs typeface="Arial Narrow"/>
              </a:rPr>
              <a:t>sustav</a:t>
            </a:r>
            <a:r>
              <a:rPr sz="3500" spc="-18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500" b="1" spc="45" dirty="0">
                <a:solidFill>
                  <a:srgbClr val="2D384F"/>
                </a:solidFill>
                <a:latin typeface="Arial Narrow"/>
                <a:cs typeface="Arial Narrow"/>
              </a:rPr>
              <a:t>potpunog</a:t>
            </a:r>
            <a:r>
              <a:rPr sz="3500" b="1" spc="-23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500" b="1" spc="55" dirty="0">
                <a:solidFill>
                  <a:srgbClr val="2D384F"/>
                </a:solidFill>
                <a:latin typeface="Arial Narrow"/>
                <a:cs typeface="Arial Narrow"/>
              </a:rPr>
              <a:t>nadzora</a:t>
            </a:r>
            <a:r>
              <a:rPr sz="3500" b="1" spc="-240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500" b="1" spc="110" dirty="0">
                <a:solidFill>
                  <a:srgbClr val="2D384F"/>
                </a:solidFill>
                <a:latin typeface="Arial Narrow"/>
                <a:cs typeface="Arial Narrow"/>
              </a:rPr>
              <a:t>i</a:t>
            </a:r>
            <a:r>
              <a:rPr sz="3500" b="1" spc="-235" dirty="0">
                <a:solidFill>
                  <a:srgbClr val="2D384F"/>
                </a:solidFill>
                <a:latin typeface="Arial Narrow"/>
                <a:cs typeface="Arial Narrow"/>
              </a:rPr>
              <a:t> </a:t>
            </a:r>
            <a:r>
              <a:rPr sz="3500" b="1" spc="-10" dirty="0">
                <a:solidFill>
                  <a:srgbClr val="2D384F"/>
                </a:solidFill>
                <a:latin typeface="Arial Narrow"/>
                <a:cs typeface="Arial Narrow"/>
              </a:rPr>
              <a:t>evidencije</a:t>
            </a:r>
            <a:r>
              <a:rPr sz="3500" spc="-10" dirty="0">
                <a:solidFill>
                  <a:srgbClr val="2D384F"/>
                </a:solidFill>
                <a:latin typeface="Arial Narrow"/>
                <a:cs typeface="Arial Narrow"/>
              </a:rPr>
              <a:t>.</a:t>
            </a:r>
            <a:endParaRPr sz="3500" dirty="0">
              <a:latin typeface="Arial Narrow"/>
              <a:cs typeface="Arial Narrow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2D384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sustav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38</TotalTime>
  <Words>3817</Words>
  <Application>Microsoft Office PowerPoint</Application>
  <PresentationFormat>Prilagođeno</PresentationFormat>
  <Paragraphs>253</Paragraphs>
  <Slides>30</Slides>
  <Notes>0</Notes>
  <HiddenSlides>0</HiddenSlides>
  <MMClips>0</MMClips>
  <ScaleCrop>false</ScaleCrop>
  <HeadingPairs>
    <vt:vector size="6" baseType="variant">
      <vt:variant>
        <vt:lpstr>Korišteni fontovi</vt:lpstr>
      </vt:variant>
      <vt:variant>
        <vt:i4>4</vt:i4>
      </vt:variant>
      <vt:variant>
        <vt:lpstr>Tema</vt:lpstr>
      </vt:variant>
      <vt:variant>
        <vt:i4>1</vt:i4>
      </vt:variant>
      <vt:variant>
        <vt:lpstr>Naslovi slajdova</vt:lpstr>
      </vt:variant>
      <vt:variant>
        <vt:i4>30</vt:i4>
      </vt:variant>
    </vt:vector>
  </HeadingPairs>
  <TitlesOfParts>
    <vt:vector size="35" baseType="lpstr">
      <vt:lpstr>Arial Narrow</vt:lpstr>
      <vt:lpstr>Calibri</vt:lpstr>
      <vt:lpstr>Palatino Linotype</vt:lpstr>
      <vt:lpstr>Times New Roman</vt:lpstr>
      <vt:lpstr>Office Theme</vt:lpstr>
      <vt:lpstr>PowerPoint prezentacija</vt:lpstr>
      <vt:lpstr>1. Metodologija</vt:lpstr>
      <vt:lpstr>METODOLOGIJA</vt:lpstr>
      <vt:lpstr>METODOLOGIJA</vt:lpstr>
      <vt:lpstr>CILJEVI I ISTRAŽIVAČKA PITANJA</vt:lpstr>
      <vt:lpstr>KORPUS I SELEKCIJA PRIMARNIH IZVORA</vt:lpstr>
      <vt:lpstr>POVIJESNI OKVIR (1945.–1948.)</vt:lpstr>
      <vt:lpstr>POVIJESNI OKVIR (1945.–1948.)</vt:lpstr>
      <vt:lpstr>DRŽAVA I MEDIJI: SOVJETSKI MODEL I JUGOSLAVENSKA PRIMJENA</vt:lpstr>
      <vt:lpstr>AGITPROP I POSLJEDICE ZA MEDIJSKI SUSTAV</vt:lpstr>
      <vt:lpstr>POVIJEST VJESNIKA (1941.–1944.)</vt:lpstr>
      <vt:lpstr>POVIJEST VJESNIKA (1945.–1948.)</vt:lpstr>
      <vt:lpstr>KULTURA I POLITIKA U POVIJESNOM KONTEKSTU VJESNIKA</vt:lpstr>
      <vt:lpstr>KULTURNA SURADNJA JUGOSLAVIJE I SSSR-A</vt:lpstr>
      <vt:lpstr>KULTURNA SURADNJA JUGOSLAVIJE I SSSR-A</vt:lpstr>
      <vt:lpstr>FILM: PROPAGANDA NA VELIKOM PLATNU</vt:lpstr>
      <vt:lpstr>FILM: PROPAGANDA NA VELIKOM PLATNU</vt:lpstr>
      <vt:lpstr>KAZALIŠTE – UMJETNOST POLITIČKOG REPERTOARA</vt:lpstr>
      <vt:lpstr>KAZALIŠTE – UMJETNOST POLITIČKOG REPERTOARA</vt:lpstr>
      <vt:lpstr>U RITMU IDEOLOGIJE – GLAZBA</vt:lpstr>
      <vt:lpstr>U RITMU IDEOLOGIJE – GLAZBA</vt:lpstr>
      <vt:lpstr>KUSTOSI POBJEDE – LIKOVNA UMJETNOST</vt:lpstr>
      <vt:lpstr>KUSTOSI POBJEDE – LIKOVNA UMJETNOST</vt:lpstr>
      <vt:lpstr>KNJIŽEVNOST – IZ PERA REVOLUCIJE</vt:lpstr>
      <vt:lpstr>KNJIŽEVNOST – IZ PERA REVOLUCIJE</vt:lpstr>
      <vt:lpstr>IZ BRATSKOG SOVJETSKOG SAVEZA – KULTURNE CRTICE U VJESNIKU</vt:lpstr>
      <vt:lpstr>ZAKLJUČAK</vt:lpstr>
      <vt:lpstr>BIBLIOGRAFIJA</vt:lpstr>
      <vt:lpstr>BIBLIOGRAFIJA</vt:lpstr>
      <vt:lpstr>ANALIZA SOVJETIZACIJE KULTURE U PISANJU VJESNIKA 1945.-1948.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ANALIZA SOVJETIZACIJE KULTURE U PISANJU VJESNIKA 1945.-1948.</dc:title>
  <dc:creator>info8249</dc:creator>
  <cp:keywords>DAG0bcyyJS4,BAEiMPXA8T4,0</cp:keywords>
  <cp:lastModifiedBy>Danijel Jurković</cp:lastModifiedBy>
  <cp:revision>13</cp:revision>
  <dcterms:created xsi:type="dcterms:W3CDTF">2025-10-16T11:06:07Z</dcterms:created>
  <dcterms:modified xsi:type="dcterms:W3CDTF">2025-11-05T10:05:30Z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2025-09-30T00:00:00Z</vt:filetime>
  </property>
  <property fmtid="{D5CDD505-2E9C-101B-9397-08002B2CF9AE}" pid="3" name="Creator">
    <vt:lpwstr>Canva</vt:lpwstr>
  </property>
  <property fmtid="{D5CDD505-2E9C-101B-9397-08002B2CF9AE}" pid="4" name="LastSaved">
    <vt:filetime>2025-10-16T00:00:00Z</vt:filetime>
  </property>
  <property fmtid="{D5CDD505-2E9C-101B-9397-08002B2CF9AE}" pid="5" name="Producer">
    <vt:lpwstr>3-Heights(TM) PDF Security Shell 4.8.25.2 (http://www.pdf-tools.com)</vt:lpwstr>
  </property>
</Properties>
</file>