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69" r:id="rId2"/>
    <p:sldId id="270" r:id="rId3"/>
    <p:sldId id="271" r:id="rId4"/>
    <p:sldId id="286" r:id="rId5"/>
    <p:sldId id="272" r:id="rId6"/>
    <p:sldId id="273" r:id="rId7"/>
    <p:sldId id="274" r:id="rId8"/>
    <p:sldId id="275" r:id="rId9"/>
    <p:sldId id="276" r:id="rId10"/>
    <p:sldId id="277" r:id="rId11"/>
    <p:sldId id="278" r:id="rId12"/>
    <p:sldId id="287" r:id="rId13"/>
    <p:sldId id="279" r:id="rId14"/>
    <p:sldId id="280" r:id="rId15"/>
    <p:sldId id="281" r:id="rId16"/>
    <p:sldId id="282" r:id="rId17"/>
    <p:sldId id="283" r:id="rId18"/>
    <p:sldId id="284" r:id="rId19"/>
    <p:sldId id="285" r:id="rId20"/>
    <p:sldId id="288" r:id="rId21"/>
    <p:sldId id="289" r:id="rId22"/>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95" autoAdjust="0"/>
    <p:restoredTop sz="94660"/>
  </p:normalViewPr>
  <p:slideViewPr>
    <p:cSldViewPr snapToGrid="0">
      <p:cViewPr varScale="1">
        <p:scale>
          <a:sx n="120" d="100"/>
          <a:sy n="120" d="100"/>
        </p:scale>
        <p:origin x="25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41C51B-89F6-4E48-BB32-D6B5E148063A}" type="datetimeFigureOut">
              <a:rPr lang="hr-HR" smtClean="0"/>
              <a:t>7.11.2019.</a:t>
            </a:fld>
            <a:endParaRPr lang="hr-H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147AD3-DFB2-4104-AE10-369D95A097C3}" type="slidenum">
              <a:rPr lang="hr-HR" smtClean="0"/>
              <a:t>‹#›</a:t>
            </a:fld>
            <a:endParaRPr lang="hr-HR"/>
          </a:p>
        </p:txBody>
      </p:sp>
    </p:spTree>
    <p:extLst>
      <p:ext uri="{BB962C8B-B14F-4D97-AF65-F5344CB8AC3E}">
        <p14:creationId xmlns:p14="http://schemas.microsoft.com/office/powerpoint/2010/main" val="1902753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hr-HR" dirty="0" smtClean="0"/>
              <a:t>Ivica zna koliko je 5x3, no kad se od njega zatraži da riješi taj zadatak na ploči, dogodi se da u tome ne uspije. Učenik može</a:t>
            </a:r>
            <a:r>
              <a:rPr lang="hr-HR" baseline="0" dirty="0" smtClean="0"/>
              <a:t> učiti, no ne može ga se uvijek tradicionalno vrednovati.</a:t>
            </a:r>
          </a:p>
          <a:p>
            <a:pPr marL="171450" indent="-171450">
              <a:buFontTx/>
              <a:buChar char="-"/>
            </a:pPr>
            <a:r>
              <a:rPr lang="hr-HR" baseline="0" dirty="0" smtClean="0"/>
              <a:t>Kratkovidni za buduće probleme i posljedice</a:t>
            </a:r>
          </a:p>
          <a:p>
            <a:pPr marL="171450" indent="-171450">
              <a:buFontTx/>
              <a:buChar char="-"/>
            </a:pPr>
            <a:r>
              <a:rPr lang="hr-HR" baseline="0" dirty="0" smtClean="0"/>
              <a:t>Crta – ne planiraju budućnost</a:t>
            </a:r>
          </a:p>
          <a:p>
            <a:pPr marL="171450" indent="-171450">
              <a:buFontTx/>
              <a:buChar char="-"/>
            </a:pPr>
            <a:r>
              <a:rPr lang="hr-HR" baseline="0" dirty="0" smtClean="0"/>
              <a:t>Problemi sa suzdržavanjem i osjećajem za vrijeme</a:t>
            </a:r>
          </a:p>
          <a:p>
            <a:pPr marL="171450" indent="-171450">
              <a:buFontTx/>
              <a:buChar char="-"/>
            </a:pPr>
            <a:r>
              <a:rPr lang="hr-HR" baseline="0" dirty="0" smtClean="0"/>
              <a:t>4 i 5 godina – hiperaktivnost, nepažnja</a:t>
            </a:r>
          </a:p>
          <a:p>
            <a:pPr marL="171450" indent="-171450">
              <a:buFontTx/>
              <a:buChar char="-"/>
            </a:pPr>
            <a:r>
              <a:rPr lang="hr-HR" baseline="0" dirty="0" smtClean="0"/>
              <a:t>7 godina – kontrola impulsa</a:t>
            </a:r>
          </a:p>
          <a:p>
            <a:pPr marL="171450" indent="-171450">
              <a:buFontTx/>
              <a:buChar char="-"/>
            </a:pPr>
            <a:endParaRPr lang="hr-HR" dirty="0"/>
          </a:p>
        </p:txBody>
      </p:sp>
      <p:sp>
        <p:nvSpPr>
          <p:cNvPr id="4" name="Slide Number Placeholder 3"/>
          <p:cNvSpPr>
            <a:spLocks noGrp="1"/>
          </p:cNvSpPr>
          <p:nvPr>
            <p:ph type="sldNum" sz="quarter" idx="10"/>
          </p:nvPr>
        </p:nvSpPr>
        <p:spPr/>
        <p:txBody>
          <a:bodyPr/>
          <a:lstStyle/>
          <a:p>
            <a:fld id="{AE147AD3-DFB2-4104-AE10-369D95A097C3}" type="slidenum">
              <a:rPr lang="hr-HR" smtClean="0"/>
              <a:t>5</a:t>
            </a:fld>
            <a:endParaRPr lang="hr-HR"/>
          </a:p>
        </p:txBody>
      </p:sp>
    </p:spTree>
    <p:extLst>
      <p:ext uri="{BB962C8B-B14F-4D97-AF65-F5344CB8AC3E}">
        <p14:creationId xmlns:p14="http://schemas.microsoft.com/office/powerpoint/2010/main" val="2409377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hr-HR" sz="1800" b="0" i="0" u="none" strike="noStrike" kern="1200" cap="none" spc="0" normalizeH="0" baseline="0" noProof="0" dirty="0" smtClean="0">
                <a:ln>
                  <a:noFill/>
                </a:ln>
                <a:solidFill>
                  <a:prstClr val="black"/>
                </a:solidFill>
                <a:effectLst/>
                <a:uLnTx/>
                <a:uFillTx/>
                <a:latin typeface="+mn-lt"/>
              </a:rPr>
              <a:t>jedinstveni uzrok nije otkriven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hr-HR" sz="1800" b="0" i="0" u="none" strike="noStrike" kern="1200" cap="none" spc="0" normalizeH="0" baseline="0" noProof="0" dirty="0" smtClean="0">
                <a:ln>
                  <a:noFill/>
                </a:ln>
                <a:solidFill>
                  <a:prstClr val="black"/>
                </a:solidFill>
                <a:effectLst/>
                <a:uLnTx/>
                <a:uFillTx/>
                <a:latin typeface="+mn-lt"/>
              </a:rPr>
              <a:t>Vjerojatno uključeno </a:t>
            </a:r>
            <a:r>
              <a:rPr kumimoji="0" lang="hr-HR" sz="1800" b="0" i="0" u="sng" strike="noStrike" kern="1200" cap="none" spc="0" normalizeH="0" baseline="0" noProof="0" dirty="0" smtClean="0">
                <a:ln>
                  <a:noFill/>
                </a:ln>
                <a:solidFill>
                  <a:prstClr val="black"/>
                </a:solidFill>
                <a:effectLst/>
                <a:uLnTx/>
                <a:uFillTx/>
                <a:latin typeface="+mn-lt"/>
              </a:rPr>
              <a:t>prefrontalno područje kore velikog mozga </a:t>
            </a:r>
            <a:r>
              <a:rPr kumimoji="0" lang="hr-HR" sz="1800" b="0" i="0" u="none" strike="noStrike" kern="1200" cap="none" spc="0" normalizeH="0" baseline="0" noProof="0" dirty="0" smtClean="0">
                <a:ln>
                  <a:noFill/>
                </a:ln>
                <a:solidFill>
                  <a:prstClr val="black"/>
                </a:solidFill>
                <a:effectLst/>
                <a:uLnTx/>
                <a:uFillTx/>
                <a:latin typeface="+mn-lt"/>
              </a:rPr>
              <a:t>(nedostatak kontrole impulsa, nemogućnost kritičkog učenja na osnovi iskustva, slabe socijalne vještine itd.), </a:t>
            </a:r>
            <a:r>
              <a:rPr kumimoji="0" lang="hr-HR" sz="1800" b="0" i="0" u="sng" strike="noStrike" kern="1200" cap="none" spc="0" normalizeH="0" baseline="0" noProof="0" dirty="0" smtClean="0">
                <a:ln>
                  <a:noFill/>
                </a:ln>
                <a:solidFill>
                  <a:prstClr val="black"/>
                </a:solidFill>
                <a:effectLst/>
                <a:uLnTx/>
                <a:uFillTx/>
                <a:latin typeface="+mn-lt"/>
              </a:rPr>
              <a:t>slabija pobuđenost središnjeg živčanog sustava (</a:t>
            </a:r>
            <a:r>
              <a:rPr kumimoji="0" lang="hr-HR" sz="1800" b="0" i="0" u="none" strike="noStrike" kern="1200" cap="none" spc="0" normalizeH="0" baseline="0" noProof="0" dirty="0" smtClean="0">
                <a:ln>
                  <a:noFill/>
                </a:ln>
                <a:solidFill>
                  <a:prstClr val="black"/>
                </a:solidFill>
                <a:effectLst/>
                <a:uLnTx/>
                <a:uFillTx/>
                <a:latin typeface="+mn-lt"/>
              </a:rPr>
              <a:t>stimulansi za krvni protok normaliziraju pobuđenost i smanjuju  dotok dopamina u čeone režnjeve čime se olakšava normalno funkcioniranje).</a:t>
            </a:r>
          </a:p>
          <a:p>
            <a:pPr marL="171450" indent="-171450">
              <a:buFont typeface="Arial" panose="020B0604020202020204" pitchFamily="34" charset="0"/>
              <a:buChar char="•"/>
            </a:pPr>
            <a:endParaRPr lang="hr-HR" dirty="0" smtClean="0"/>
          </a:p>
          <a:p>
            <a:pPr marL="171450" indent="-171450">
              <a:buFont typeface="Arial" panose="020B0604020202020204" pitchFamily="34" charset="0"/>
              <a:buChar char="•"/>
            </a:pPr>
            <a:r>
              <a:rPr lang="hr-HR" dirty="0" smtClean="0"/>
              <a:t>Vjerojatni</a:t>
            </a:r>
            <a:r>
              <a:rPr lang="hr-HR" baseline="0" dirty="0" smtClean="0"/>
              <a:t> uzroci su nasljeđe, fiziologija, kemijska neravnoteža, ozljede glave, simetrija čeonih režnjeva itd. </a:t>
            </a:r>
            <a:r>
              <a:rPr kumimoji="0" lang="hr-HR" sz="2800" b="0" i="0" u="none" strike="noStrike" kern="1200" cap="none" spc="0" normalizeH="0" baseline="0" noProof="0" dirty="0" smtClean="0">
                <a:ln>
                  <a:noFill/>
                </a:ln>
                <a:solidFill>
                  <a:prstClr val="black"/>
                </a:solidFill>
                <a:effectLst/>
                <a:uLnTx/>
                <a:uFillTx/>
                <a:latin typeface="+mn-lt"/>
              </a:rPr>
              <a:t>Zna se da ga ne uzrokuje pomanjkanje roditeljske brige, previše televizije ili loša prehrana.</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hr-HR" sz="2800" b="0" i="0" u="none" strike="noStrike" kern="1200" cap="none" spc="0" normalizeH="0" baseline="0" noProof="0" dirty="0" smtClean="0">
                <a:ln>
                  <a:noFill/>
                </a:ln>
                <a:solidFill>
                  <a:prstClr val="black"/>
                </a:solidFill>
                <a:effectLst/>
                <a:uLnTx/>
                <a:uFillTx/>
                <a:latin typeface="+mn-lt"/>
              </a:rPr>
              <a:t>ne postoji učinkoviti instrument za sveobuhvatno vrednovanje ADD-a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hr-HR" sz="2800" b="0" i="0" u="none" strike="noStrike" kern="1200" cap="none" spc="0" normalizeH="0" baseline="0" noProof="0" dirty="0" smtClean="0">
                <a:ln>
                  <a:noFill/>
                </a:ln>
                <a:solidFill>
                  <a:prstClr val="black"/>
                </a:solidFill>
                <a:effectLst/>
                <a:uLnTx/>
                <a:uFillTx/>
                <a:latin typeface="+mn-lt"/>
              </a:rPr>
              <a:t>Učenici s ADDom mogu biti vrlo bistri. Potrebno je koristeći nježan pristup, poučiti kako da prepoznaju svoje impulse i njima prikladno upravljaju te kada i gdje da primijene novostečena znanja, sposobnosti i umijeća.</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hr-HR" sz="2800" b="0" i="0" u="none" strike="noStrike" kern="1200" cap="none" spc="0" normalizeH="0" baseline="0" noProof="0" dirty="0" smtClean="0">
                <a:ln>
                  <a:noFill/>
                </a:ln>
                <a:solidFill>
                  <a:prstClr val="black"/>
                </a:solidFill>
                <a:effectLst/>
                <a:uLnTx/>
                <a:uFillTx/>
                <a:latin typeface="+mn-lt"/>
              </a:rPr>
              <a:t>Potpunu procjenu će najbolje provesti razvojni pedijatar, dječji neurolog ili psihijatar u suradnji s kvalificiranim psihologom.</a:t>
            </a:r>
          </a:p>
          <a:p>
            <a:endParaRPr lang="hr-HR" dirty="0"/>
          </a:p>
        </p:txBody>
      </p:sp>
      <p:sp>
        <p:nvSpPr>
          <p:cNvPr id="4" name="Slide Number Placeholder 3"/>
          <p:cNvSpPr>
            <a:spLocks noGrp="1"/>
          </p:cNvSpPr>
          <p:nvPr>
            <p:ph type="sldNum" sz="quarter" idx="10"/>
          </p:nvPr>
        </p:nvSpPr>
        <p:spPr/>
        <p:txBody>
          <a:bodyPr/>
          <a:lstStyle/>
          <a:p>
            <a:fld id="{AE147AD3-DFB2-4104-AE10-369D95A097C3}" type="slidenum">
              <a:rPr lang="hr-HR" smtClean="0"/>
              <a:t>6</a:t>
            </a:fld>
            <a:endParaRPr lang="hr-HR"/>
          </a:p>
        </p:txBody>
      </p:sp>
    </p:spTree>
    <p:extLst>
      <p:ext uri="{BB962C8B-B14F-4D97-AF65-F5344CB8AC3E}">
        <p14:creationId xmlns:p14="http://schemas.microsoft.com/office/powerpoint/2010/main" val="2440709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r-HR" dirty="0" smtClean="0"/>
              <a:t>Mevezema Jusaune</a:t>
            </a:r>
          </a:p>
          <a:p>
            <a:r>
              <a:rPr lang="hr-HR" dirty="0" smtClean="0"/>
              <a:t>Dani</a:t>
            </a:r>
            <a:r>
              <a:rPr lang="hr-HR" baseline="0" dirty="0" smtClean="0"/>
              <a:t> u mjesecu</a:t>
            </a:r>
            <a:endParaRPr lang="hr-HR" dirty="0"/>
          </a:p>
        </p:txBody>
      </p:sp>
      <p:sp>
        <p:nvSpPr>
          <p:cNvPr id="4" name="Slide Number Placeholder 3"/>
          <p:cNvSpPr>
            <a:spLocks noGrp="1"/>
          </p:cNvSpPr>
          <p:nvPr>
            <p:ph type="sldNum" sz="quarter" idx="10"/>
          </p:nvPr>
        </p:nvSpPr>
        <p:spPr/>
        <p:txBody>
          <a:bodyPr/>
          <a:lstStyle/>
          <a:p>
            <a:fld id="{AE147AD3-DFB2-4104-AE10-369D95A097C3}" type="slidenum">
              <a:rPr lang="hr-HR" smtClean="0"/>
              <a:t>7</a:t>
            </a:fld>
            <a:endParaRPr lang="hr-HR"/>
          </a:p>
        </p:txBody>
      </p:sp>
    </p:spTree>
    <p:extLst>
      <p:ext uri="{BB962C8B-B14F-4D97-AF65-F5344CB8AC3E}">
        <p14:creationId xmlns:p14="http://schemas.microsoft.com/office/powerpoint/2010/main" val="27839276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r-HR" dirty="0" smtClean="0"/>
              <a:t>40 do 50% djece s -om razvije i pormećaj opozicionalnosti.</a:t>
            </a:r>
          </a:p>
          <a:p>
            <a:r>
              <a:rPr lang="hr-HR" dirty="0" smtClean="0"/>
              <a:t>Ranija dob češće dječaci</a:t>
            </a:r>
          </a:p>
          <a:p>
            <a:r>
              <a:rPr lang="hr-HR" dirty="0" smtClean="0"/>
              <a:t>Adolescencija – podjednako oba spola</a:t>
            </a:r>
          </a:p>
          <a:p>
            <a:r>
              <a:rPr lang="hr-HR" dirty="0" smtClean="0"/>
              <a:t>Razlika između ADD-a (impulzivnost)</a:t>
            </a:r>
            <a:r>
              <a:rPr lang="hr-HR" baseline="0" dirty="0" smtClean="0"/>
              <a:t> i OPOZICIONALNOSTI (namjerno uzrujavanje drugih)</a:t>
            </a:r>
          </a:p>
          <a:p>
            <a:r>
              <a:rPr lang="hr-HR" baseline="0" dirty="0" smtClean="0"/>
              <a:t>Add- oporavak, opozicionalnost – rijedak oporavak</a:t>
            </a:r>
            <a:endParaRPr lang="hr-HR" dirty="0"/>
          </a:p>
        </p:txBody>
      </p:sp>
      <p:sp>
        <p:nvSpPr>
          <p:cNvPr id="4" name="Slide Number Placeholder 3"/>
          <p:cNvSpPr>
            <a:spLocks noGrp="1"/>
          </p:cNvSpPr>
          <p:nvPr>
            <p:ph type="sldNum" sz="quarter" idx="10"/>
          </p:nvPr>
        </p:nvSpPr>
        <p:spPr/>
        <p:txBody>
          <a:bodyPr/>
          <a:lstStyle/>
          <a:p>
            <a:fld id="{AE147AD3-DFB2-4104-AE10-369D95A097C3}" type="slidenum">
              <a:rPr lang="hr-HR" smtClean="0"/>
              <a:t>14</a:t>
            </a:fld>
            <a:endParaRPr lang="hr-HR"/>
          </a:p>
        </p:txBody>
      </p:sp>
    </p:spTree>
    <p:extLst>
      <p:ext uri="{BB962C8B-B14F-4D97-AF65-F5344CB8AC3E}">
        <p14:creationId xmlns:p14="http://schemas.microsoft.com/office/powerpoint/2010/main" val="2747515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hr-H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hr-HR"/>
          </a:p>
        </p:txBody>
      </p:sp>
      <p:sp>
        <p:nvSpPr>
          <p:cNvPr id="4" name="Date Placeholder 3"/>
          <p:cNvSpPr>
            <a:spLocks noGrp="1"/>
          </p:cNvSpPr>
          <p:nvPr>
            <p:ph type="dt" sz="half" idx="10"/>
          </p:nvPr>
        </p:nvSpPr>
        <p:spPr/>
        <p:txBody>
          <a:bodyPr/>
          <a:lstStyle/>
          <a:p>
            <a:fld id="{841BDCD2-7053-4B2F-A94F-3531AB7CBCF9}" type="datetimeFigureOut">
              <a:rPr lang="hr-HR" smtClean="0"/>
              <a:t>7.11.2019.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6A091CA-0F30-4EF3-805A-90ABB49AB021}" type="slidenum">
              <a:rPr lang="hr-HR" smtClean="0"/>
              <a:t>‹#›</a:t>
            </a:fld>
            <a:endParaRPr lang="hr-HR"/>
          </a:p>
        </p:txBody>
      </p:sp>
    </p:spTree>
    <p:extLst>
      <p:ext uri="{BB962C8B-B14F-4D97-AF65-F5344CB8AC3E}">
        <p14:creationId xmlns:p14="http://schemas.microsoft.com/office/powerpoint/2010/main" val="1986775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841BDCD2-7053-4B2F-A94F-3531AB7CBCF9}" type="datetimeFigureOut">
              <a:rPr lang="hr-HR" smtClean="0"/>
              <a:t>7.11.2019.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6A091CA-0F30-4EF3-805A-90ABB49AB021}" type="slidenum">
              <a:rPr lang="hr-HR" smtClean="0"/>
              <a:t>‹#›</a:t>
            </a:fld>
            <a:endParaRPr lang="hr-HR"/>
          </a:p>
        </p:txBody>
      </p:sp>
    </p:spTree>
    <p:extLst>
      <p:ext uri="{BB962C8B-B14F-4D97-AF65-F5344CB8AC3E}">
        <p14:creationId xmlns:p14="http://schemas.microsoft.com/office/powerpoint/2010/main" val="4094972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841BDCD2-7053-4B2F-A94F-3531AB7CBCF9}" type="datetimeFigureOut">
              <a:rPr lang="hr-HR" smtClean="0"/>
              <a:t>7.11.2019.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6A091CA-0F30-4EF3-805A-90ABB49AB021}" type="slidenum">
              <a:rPr lang="hr-HR" smtClean="0"/>
              <a:t>‹#›</a:t>
            </a:fld>
            <a:endParaRPr lang="hr-HR"/>
          </a:p>
        </p:txBody>
      </p:sp>
    </p:spTree>
    <p:extLst>
      <p:ext uri="{BB962C8B-B14F-4D97-AF65-F5344CB8AC3E}">
        <p14:creationId xmlns:p14="http://schemas.microsoft.com/office/powerpoint/2010/main" val="680334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841BDCD2-7053-4B2F-A94F-3531AB7CBCF9}" type="datetimeFigureOut">
              <a:rPr lang="hr-HR" smtClean="0"/>
              <a:t>7.11.2019.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6A091CA-0F30-4EF3-805A-90ABB49AB021}" type="slidenum">
              <a:rPr lang="hr-HR" smtClean="0"/>
              <a:t>‹#›</a:t>
            </a:fld>
            <a:endParaRPr lang="hr-HR"/>
          </a:p>
        </p:txBody>
      </p:sp>
    </p:spTree>
    <p:extLst>
      <p:ext uri="{BB962C8B-B14F-4D97-AF65-F5344CB8AC3E}">
        <p14:creationId xmlns:p14="http://schemas.microsoft.com/office/powerpoint/2010/main" val="437652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hr-H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1BDCD2-7053-4B2F-A94F-3531AB7CBCF9}" type="datetimeFigureOut">
              <a:rPr lang="hr-HR" smtClean="0"/>
              <a:t>7.11.2019.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6A091CA-0F30-4EF3-805A-90ABB49AB021}" type="slidenum">
              <a:rPr lang="hr-HR" smtClean="0"/>
              <a:t>‹#›</a:t>
            </a:fld>
            <a:endParaRPr lang="hr-HR"/>
          </a:p>
        </p:txBody>
      </p:sp>
    </p:spTree>
    <p:extLst>
      <p:ext uri="{BB962C8B-B14F-4D97-AF65-F5344CB8AC3E}">
        <p14:creationId xmlns:p14="http://schemas.microsoft.com/office/powerpoint/2010/main" val="1810926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p>
            <a:fld id="{841BDCD2-7053-4B2F-A94F-3531AB7CBCF9}" type="datetimeFigureOut">
              <a:rPr lang="hr-HR" smtClean="0"/>
              <a:t>7.11.2019.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6A091CA-0F30-4EF3-805A-90ABB49AB021}" type="slidenum">
              <a:rPr lang="hr-HR" smtClean="0"/>
              <a:t>‹#›</a:t>
            </a:fld>
            <a:endParaRPr lang="hr-HR"/>
          </a:p>
        </p:txBody>
      </p:sp>
    </p:spTree>
    <p:extLst>
      <p:ext uri="{BB962C8B-B14F-4D97-AF65-F5344CB8AC3E}">
        <p14:creationId xmlns:p14="http://schemas.microsoft.com/office/powerpoint/2010/main" val="2496017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hr-H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p>
            <a:fld id="{841BDCD2-7053-4B2F-A94F-3531AB7CBCF9}" type="datetimeFigureOut">
              <a:rPr lang="hr-HR" smtClean="0"/>
              <a:t>7.11.2019.</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66A091CA-0F30-4EF3-805A-90ABB49AB021}" type="slidenum">
              <a:rPr lang="hr-HR" smtClean="0"/>
              <a:t>‹#›</a:t>
            </a:fld>
            <a:endParaRPr lang="hr-HR"/>
          </a:p>
        </p:txBody>
      </p:sp>
    </p:spTree>
    <p:extLst>
      <p:ext uri="{BB962C8B-B14F-4D97-AF65-F5344CB8AC3E}">
        <p14:creationId xmlns:p14="http://schemas.microsoft.com/office/powerpoint/2010/main" val="77492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fld id="{841BDCD2-7053-4B2F-A94F-3531AB7CBCF9}" type="datetimeFigureOut">
              <a:rPr lang="hr-HR" smtClean="0"/>
              <a:t>7.11.2019.</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66A091CA-0F30-4EF3-805A-90ABB49AB021}" type="slidenum">
              <a:rPr lang="hr-HR" smtClean="0"/>
              <a:t>‹#›</a:t>
            </a:fld>
            <a:endParaRPr lang="hr-HR"/>
          </a:p>
        </p:txBody>
      </p:sp>
    </p:spTree>
    <p:extLst>
      <p:ext uri="{BB962C8B-B14F-4D97-AF65-F5344CB8AC3E}">
        <p14:creationId xmlns:p14="http://schemas.microsoft.com/office/powerpoint/2010/main" val="255535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1BDCD2-7053-4B2F-A94F-3531AB7CBCF9}" type="datetimeFigureOut">
              <a:rPr lang="hr-HR" smtClean="0"/>
              <a:t>7.11.2019.</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66A091CA-0F30-4EF3-805A-90ABB49AB021}" type="slidenum">
              <a:rPr lang="hr-HR" smtClean="0"/>
              <a:t>‹#›</a:t>
            </a:fld>
            <a:endParaRPr lang="hr-HR"/>
          </a:p>
        </p:txBody>
      </p:sp>
    </p:spTree>
    <p:extLst>
      <p:ext uri="{BB962C8B-B14F-4D97-AF65-F5344CB8AC3E}">
        <p14:creationId xmlns:p14="http://schemas.microsoft.com/office/powerpoint/2010/main" val="623526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hr-H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1BDCD2-7053-4B2F-A94F-3531AB7CBCF9}" type="datetimeFigureOut">
              <a:rPr lang="hr-HR" smtClean="0"/>
              <a:t>7.11.2019.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6A091CA-0F30-4EF3-805A-90ABB49AB021}" type="slidenum">
              <a:rPr lang="hr-HR" smtClean="0"/>
              <a:t>‹#›</a:t>
            </a:fld>
            <a:endParaRPr lang="hr-HR"/>
          </a:p>
        </p:txBody>
      </p:sp>
    </p:spTree>
    <p:extLst>
      <p:ext uri="{BB962C8B-B14F-4D97-AF65-F5344CB8AC3E}">
        <p14:creationId xmlns:p14="http://schemas.microsoft.com/office/powerpoint/2010/main" val="647260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hr-H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1BDCD2-7053-4B2F-A94F-3531AB7CBCF9}" type="datetimeFigureOut">
              <a:rPr lang="hr-HR" smtClean="0"/>
              <a:t>7.11.2019.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6A091CA-0F30-4EF3-805A-90ABB49AB021}" type="slidenum">
              <a:rPr lang="hr-HR" smtClean="0"/>
              <a:t>‹#›</a:t>
            </a:fld>
            <a:endParaRPr lang="hr-HR"/>
          </a:p>
        </p:txBody>
      </p:sp>
    </p:spTree>
    <p:extLst>
      <p:ext uri="{BB962C8B-B14F-4D97-AF65-F5344CB8AC3E}">
        <p14:creationId xmlns:p14="http://schemas.microsoft.com/office/powerpoint/2010/main" val="579490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hr-H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1BDCD2-7053-4B2F-A94F-3531AB7CBCF9}" type="datetimeFigureOut">
              <a:rPr lang="hr-HR" smtClean="0"/>
              <a:t>7.11.2019.</a:t>
            </a:fld>
            <a:endParaRPr lang="hr-H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A091CA-0F30-4EF3-805A-90ABB49AB021}" type="slidenum">
              <a:rPr lang="hr-HR" smtClean="0"/>
              <a:t>‹#›</a:t>
            </a:fld>
            <a:endParaRPr lang="hr-HR"/>
          </a:p>
        </p:txBody>
      </p:sp>
    </p:spTree>
    <p:extLst>
      <p:ext uri="{BB962C8B-B14F-4D97-AF65-F5344CB8AC3E}">
        <p14:creationId xmlns:p14="http://schemas.microsoft.com/office/powerpoint/2010/main" val="17687199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dirty="0" smtClean="0"/>
              <a:t>TERAPIJSKA PEDAGOGIJA</a:t>
            </a:r>
            <a:endParaRPr lang="hr-HR" dirty="0"/>
          </a:p>
        </p:txBody>
      </p:sp>
      <p:sp>
        <p:nvSpPr>
          <p:cNvPr id="3" name="Content Placeholder 2"/>
          <p:cNvSpPr>
            <a:spLocks noGrp="1"/>
          </p:cNvSpPr>
          <p:nvPr>
            <p:ph idx="1"/>
          </p:nvPr>
        </p:nvSpPr>
        <p:spPr/>
        <p:txBody>
          <a:bodyPr>
            <a:normAutofit/>
          </a:bodyPr>
          <a:lstStyle/>
          <a:p>
            <a:pPr marL="0" indent="0" algn="ctr">
              <a:buNone/>
            </a:pPr>
            <a:r>
              <a:rPr lang="hr-HR" dirty="0" smtClean="0">
                <a:solidFill>
                  <a:srgbClr val="FF0000"/>
                </a:solidFill>
              </a:rPr>
              <a:t>KAKO </a:t>
            </a:r>
            <a:r>
              <a:rPr lang="hr-HR" dirty="0" smtClean="0">
                <a:solidFill>
                  <a:srgbClr val="FF0000"/>
                </a:solidFill>
              </a:rPr>
              <a:t>DOPRIJETI DO ONIH DO KOJIH SE TEŠKO DOPIRE</a:t>
            </a:r>
            <a:r>
              <a:rPr lang="hr-HR" dirty="0" smtClean="0">
                <a:solidFill>
                  <a:srgbClr val="FF0000"/>
                </a:solidFill>
              </a:rPr>
              <a:t>?</a:t>
            </a:r>
          </a:p>
          <a:p>
            <a:pPr marL="0" indent="0" algn="ctr">
              <a:buNone/>
            </a:pPr>
            <a:endParaRPr lang="hr-HR" dirty="0"/>
          </a:p>
          <a:p>
            <a:r>
              <a:rPr lang="hr-HR" sz="1500" dirty="0"/>
              <a:t>Hrvatski studiji Sveučilišta u Zagrebu </a:t>
            </a:r>
          </a:p>
          <a:p>
            <a:r>
              <a:rPr lang="hr-HR" sz="1500" dirty="0"/>
              <a:t>Odsjek za edukacijske znanosti i naobrazbu nastavnika, ak. god. 2019./2020.</a:t>
            </a:r>
          </a:p>
          <a:p>
            <a:r>
              <a:rPr lang="hr-HR" sz="1500" dirty="0"/>
              <a:t>Doc. dr. </a:t>
            </a:r>
            <a:r>
              <a:rPr lang="hr-HR" sz="1500" dirty="0" err="1"/>
              <a:t>sc</a:t>
            </a:r>
            <a:r>
              <a:rPr lang="hr-HR" sz="1500" dirty="0"/>
              <a:t>. Katarina Dadić</a:t>
            </a:r>
          </a:p>
          <a:p>
            <a:r>
              <a:rPr lang="hr-HR" sz="1500" dirty="0"/>
              <a:t>Suradnica na kolegiju: Katarina Orač, prof.</a:t>
            </a:r>
          </a:p>
          <a:p>
            <a:endParaRPr lang="hr-HR" sz="1500" dirty="0"/>
          </a:p>
          <a:p>
            <a:r>
              <a:rPr lang="hr-HR" sz="1500" b="1" dirty="0"/>
              <a:t>Poštovani studenti, </a:t>
            </a:r>
          </a:p>
          <a:p>
            <a:r>
              <a:rPr lang="hr-HR" sz="1500" b="1" dirty="0"/>
              <a:t>Ova je </a:t>
            </a:r>
            <a:r>
              <a:rPr lang="hr-HR" sz="1500" b="1" dirty="0" err="1"/>
              <a:t>ppt</a:t>
            </a:r>
            <a:r>
              <a:rPr lang="hr-HR" sz="1500" b="1" dirty="0"/>
              <a:t> prezentacija autorsko djelo, stoga Vas lijepo molimo da istu ne kopirate i distribuirate drugim fizičkim ili pravnim osobama. Namijenjena je isključivo za pomoć pri učenju studentima koji pohađaju kolegij Terapijska pedagogija 1. na Odsjeku za edukacijske znanosti i naobrazbu nastavnika. </a:t>
            </a:r>
          </a:p>
          <a:p>
            <a:r>
              <a:rPr lang="hr-HR" sz="1500" b="1" dirty="0">
                <a:solidFill>
                  <a:srgbClr val="FF0000"/>
                </a:solidFill>
              </a:rPr>
              <a:t> </a:t>
            </a:r>
          </a:p>
          <a:p>
            <a:pPr marL="0" indent="0" algn="ctr">
              <a:buNone/>
            </a:pPr>
            <a:endParaRPr lang="hr-HR" dirty="0"/>
          </a:p>
        </p:txBody>
      </p:sp>
    </p:spTree>
    <p:extLst>
      <p:ext uri="{BB962C8B-B14F-4D97-AF65-F5344CB8AC3E}">
        <p14:creationId xmlns:p14="http://schemas.microsoft.com/office/powerpoint/2010/main" val="18337834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solidFill>
                  <a:prstClr val="black"/>
                </a:solidFill>
              </a:rPr>
              <a:t>Rezignirani učenik – naučena bespomoćnost</a:t>
            </a:r>
            <a:endParaRPr lang="hr-HR" dirty="0"/>
          </a:p>
        </p:txBody>
      </p:sp>
      <p:sp>
        <p:nvSpPr>
          <p:cNvPr id="3" name="Content Placeholder 2"/>
          <p:cNvSpPr>
            <a:spLocks noGrp="1"/>
          </p:cNvSpPr>
          <p:nvPr>
            <p:ph sz="half" idx="1"/>
          </p:nvPr>
        </p:nvSpPr>
        <p:spPr/>
        <p:txBody>
          <a:bodyPr>
            <a:normAutofit fontScale="47500" lnSpcReduction="20000"/>
          </a:bodyPr>
          <a:lstStyle/>
          <a:p>
            <a:r>
              <a:rPr lang="hr-HR" u="sng" dirty="0" smtClean="0"/>
              <a:t>VJEROJATNI UZROCI:</a:t>
            </a:r>
          </a:p>
          <a:p>
            <a:pPr>
              <a:buFont typeface="Wingdings" panose="05000000000000000000" pitchFamily="2" charset="2"/>
              <a:buChar char="Ø"/>
            </a:pPr>
            <a:r>
              <a:rPr lang="hr-HR" dirty="0"/>
              <a:t>z</a:t>
            </a:r>
            <a:r>
              <a:rPr lang="hr-HR" dirty="0" smtClean="0"/>
              <a:t>anemarivanje/negativan model za oponašanje</a:t>
            </a:r>
          </a:p>
          <a:p>
            <a:pPr>
              <a:buFont typeface="Wingdings" panose="05000000000000000000" pitchFamily="2" charset="2"/>
              <a:buChar char="Ø"/>
            </a:pPr>
            <a:r>
              <a:rPr lang="hr-HR" dirty="0"/>
              <a:t>o</a:t>
            </a:r>
            <a:r>
              <a:rPr lang="hr-HR" dirty="0" smtClean="0"/>
              <a:t>nesposobljenost izazvana traumom (intenzivno negativno iskustvo, percipirani nedostatak kontrole tijekom traume, prestanak truda i paralizirajuće vjerovanje – osobno, globalno i trajno)</a:t>
            </a:r>
          </a:p>
          <a:p>
            <a:pPr>
              <a:buFont typeface="Wingdings" panose="05000000000000000000" pitchFamily="2" charset="2"/>
              <a:buChar char="Ø"/>
            </a:pPr>
            <a:r>
              <a:rPr lang="hr-HR" dirty="0"/>
              <a:t>n</a:t>
            </a:r>
            <a:r>
              <a:rPr lang="hr-HR" dirty="0" smtClean="0"/>
              <a:t>esvjesno onemogućavanje (štit od neuspjeha)</a:t>
            </a:r>
          </a:p>
          <a:p>
            <a:pPr>
              <a:buFont typeface="Wingdings" panose="05000000000000000000" pitchFamily="2" charset="2"/>
              <a:buChar char="Ø"/>
            </a:pPr>
            <a:r>
              <a:rPr lang="hr-HR" dirty="0"/>
              <a:t>i</a:t>
            </a:r>
            <a:r>
              <a:rPr lang="hr-HR" dirty="0" smtClean="0"/>
              <a:t>nternalizirana/eksternalizirana opresija – samoispunjavajuće proročanstvo</a:t>
            </a:r>
          </a:p>
          <a:p>
            <a:r>
              <a:rPr lang="hr-HR" u="sng" dirty="0" smtClean="0"/>
              <a:t>SIMPTOMI:</a:t>
            </a:r>
          </a:p>
          <a:p>
            <a:pPr>
              <a:buFont typeface="Wingdings" panose="05000000000000000000" pitchFamily="2" charset="2"/>
              <a:buChar char="Ø"/>
            </a:pPr>
            <a:r>
              <a:rPr lang="hr-HR" dirty="0" smtClean="0"/>
              <a:t>apatija i bezvoljnost, oslabljeno aktiviranje reakcija, percipirani nedostatak kontrole, nedostatak asertivnosti, nedostatak opravdanog neprijateljstva, nedostatak motivacije, pojačani sarkazam, izjave o bespomoćnosti (To nema smisla. Zašto se truditi? Kome je stalo?), ponašanje poput automata, problemi s kognicijom, gubitak apetita i težine</a:t>
            </a:r>
          </a:p>
          <a:p>
            <a:r>
              <a:rPr lang="hr-HR" dirty="0"/>
              <a:t>K</a:t>
            </a:r>
            <a:r>
              <a:rPr lang="hr-HR" dirty="0" smtClean="0"/>
              <a:t>od depresije je percepcija poremećaja osobna (Ja ne valjam i zato će se sve završiti loše.), a kod naučene bespomoćnosti problem se percipira u odnosu na okolinu (Što god ja učinio ne mogu promijeniti situaciju, tako da nije važno.).</a:t>
            </a:r>
          </a:p>
          <a:p>
            <a:r>
              <a:rPr lang="hr-HR" dirty="0" smtClean="0"/>
              <a:t>Kompetentan nastavnik i brižni roditelji su dovoljna potpora.</a:t>
            </a:r>
            <a:endParaRPr lang="hr-HR" dirty="0"/>
          </a:p>
        </p:txBody>
      </p:sp>
      <p:sp>
        <p:nvSpPr>
          <p:cNvPr id="4" name="Content Placeholder 3"/>
          <p:cNvSpPr>
            <a:spLocks noGrp="1"/>
          </p:cNvSpPr>
          <p:nvPr>
            <p:ph sz="half" idx="2"/>
          </p:nvPr>
        </p:nvSpPr>
        <p:spPr/>
        <p:txBody>
          <a:bodyPr>
            <a:normAutofit fontScale="47500" lnSpcReduction="20000"/>
          </a:bodyPr>
          <a:lstStyle/>
          <a:p>
            <a:r>
              <a:rPr lang="hr-HR" u="sng" dirty="0" smtClean="0"/>
              <a:t>UPUTE NASTAVNICIMA ZA PREVENCIJU I PRISTUP NAUČENOJ BESPOMOĆNOSTI</a:t>
            </a:r>
          </a:p>
          <a:p>
            <a:pPr>
              <a:buFont typeface="Wingdings" panose="05000000000000000000" pitchFamily="2" charset="2"/>
              <a:buChar char="ü"/>
            </a:pPr>
            <a:r>
              <a:rPr lang="hr-HR" dirty="0" smtClean="0"/>
              <a:t>Prihvatite da učenik nije kriv za svoje stanje i produbite svoj odnos s učenikom.</a:t>
            </a:r>
          </a:p>
          <a:p>
            <a:pPr>
              <a:buFont typeface="Wingdings" panose="05000000000000000000" pitchFamily="2" charset="2"/>
              <a:buChar char="ü"/>
            </a:pPr>
            <a:r>
              <a:rPr lang="hr-HR" dirty="0" smtClean="0"/>
              <a:t>Naglasite da svaki učenik pridonosi razredu i potičite snažne veze s vršnjacima kroz grupni rad i suradnju pri učenju.</a:t>
            </a:r>
          </a:p>
          <a:p>
            <a:pPr>
              <a:buFont typeface="Wingdings" panose="05000000000000000000" pitchFamily="2" charset="2"/>
              <a:buChar char="ü"/>
            </a:pPr>
            <a:r>
              <a:rPr lang="hr-HR" dirty="0" smtClean="0"/>
              <a:t>Pružite učenicima veći osjećaj kontrole dopuštajući im da sami biraju između više ponuđenih prikladnih opcija.</a:t>
            </a:r>
          </a:p>
          <a:p>
            <a:pPr>
              <a:buFont typeface="Wingdings" panose="05000000000000000000" pitchFamily="2" charset="2"/>
              <a:buChar char="ü"/>
            </a:pPr>
            <a:r>
              <a:rPr lang="hr-HR" dirty="0" smtClean="0"/>
              <a:t>Potičite učenike da bilježe svoje misli i osjećaje te im osigurajte vrijeme da ih podijele s vršnjacima.</a:t>
            </a:r>
          </a:p>
          <a:p>
            <a:pPr>
              <a:buFont typeface="Wingdings" panose="05000000000000000000" pitchFamily="2" charset="2"/>
              <a:buChar char="ü"/>
            </a:pPr>
            <a:r>
              <a:rPr lang="hr-HR" dirty="0" smtClean="0"/>
              <a:t>Povećajte vrijeme kretanja i praktičnih aktivnosti.</a:t>
            </a:r>
          </a:p>
          <a:p>
            <a:pPr>
              <a:buFont typeface="Wingdings" panose="05000000000000000000" pitchFamily="2" charset="2"/>
              <a:buChar char="ü"/>
            </a:pPr>
            <a:r>
              <a:rPr lang="hr-HR" dirty="0" smtClean="0"/>
              <a:t>Potičite bavljenje umjetnošću i izvannastavnim aktivnostima te igrajte igre koje potiču sve učenike da se uključe.</a:t>
            </a:r>
          </a:p>
          <a:p>
            <a:pPr>
              <a:buFont typeface="Wingdings" panose="05000000000000000000" pitchFamily="2" charset="2"/>
              <a:buChar char="ü"/>
            </a:pPr>
            <a:r>
              <a:rPr lang="hr-HR" dirty="0" smtClean="0"/>
              <a:t>Pružite učenicima mogućnost da vode brigu o nekoj životinji.</a:t>
            </a:r>
          </a:p>
          <a:p>
            <a:pPr>
              <a:buFont typeface="Wingdings" panose="05000000000000000000" pitchFamily="2" charset="2"/>
              <a:buChar char="ü"/>
            </a:pPr>
            <a:r>
              <a:rPr lang="hr-HR" dirty="0" smtClean="0"/>
              <a:t>Uključite roditelje u rasprave o problemima.</a:t>
            </a:r>
          </a:p>
          <a:p>
            <a:pPr>
              <a:buFont typeface="Wingdings" panose="05000000000000000000" pitchFamily="2" charset="2"/>
              <a:buChar char="ü"/>
            </a:pPr>
            <a:r>
              <a:rPr lang="hr-HR" dirty="0" smtClean="0"/>
              <a:t>Izradite program koji za svaki dan prikazuje planirane aktivnosti.</a:t>
            </a:r>
          </a:p>
          <a:p>
            <a:pPr>
              <a:buFont typeface="Wingdings" panose="05000000000000000000" pitchFamily="2" charset="2"/>
              <a:buChar char="ü"/>
            </a:pPr>
            <a:r>
              <a:rPr lang="hr-HR" dirty="0" smtClean="0"/>
              <a:t>Zadržite optimizam. Vi ste uistinu važni i možete dovesti do promjene!</a:t>
            </a:r>
          </a:p>
        </p:txBody>
      </p:sp>
    </p:spTree>
    <p:extLst>
      <p:ext uri="{BB962C8B-B14F-4D97-AF65-F5344CB8AC3E}">
        <p14:creationId xmlns:p14="http://schemas.microsoft.com/office/powerpoint/2010/main" val="36465121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Čitač pred izazovom - Disleksija</a:t>
            </a:r>
            <a:endParaRPr lang="hr-HR" dirty="0"/>
          </a:p>
        </p:txBody>
      </p:sp>
      <p:sp>
        <p:nvSpPr>
          <p:cNvPr id="3" name="Content Placeholder 2"/>
          <p:cNvSpPr>
            <a:spLocks noGrp="1"/>
          </p:cNvSpPr>
          <p:nvPr>
            <p:ph sz="half" idx="1"/>
          </p:nvPr>
        </p:nvSpPr>
        <p:spPr/>
        <p:txBody>
          <a:bodyPr>
            <a:normAutofit fontScale="47500" lnSpcReduction="20000"/>
          </a:bodyPr>
          <a:lstStyle/>
          <a:p>
            <a:r>
              <a:rPr lang="hr-HR" dirty="0" smtClean="0"/>
              <a:t>Sklop kroničnih teškoća u postizanju vještine čitanja odgovarajuće za dob unatoč dostupnosti odgovarajućih okolinskih i obrazovnih uvjeta.</a:t>
            </a:r>
          </a:p>
          <a:p>
            <a:r>
              <a:rPr lang="hr-HR" dirty="0" smtClean="0"/>
              <a:t>Može uključivati šire probleme, poput nemogućnosti tumačenja prostornih odnosa ili integracije vidnih i slušnih informacija, no ona ne uključuje sve probleme čitanja.</a:t>
            </a:r>
          </a:p>
          <a:p>
            <a:r>
              <a:rPr lang="hr-HR" dirty="0" smtClean="0"/>
              <a:t>Varira od blagog poremećaja do potpune nemogućnosti čitanja, usprkos odgovarajućoj inteligenciji i marljivosti.</a:t>
            </a:r>
          </a:p>
          <a:p>
            <a:r>
              <a:rPr lang="hr-HR" dirty="0" smtClean="0"/>
              <a:t>Ne nestaje s dobi, ali velika je mogućnost prilagodbe učenika na poremećaj uz odgovarajuću intervencju te jednako pogađa dječake i djevojčice.</a:t>
            </a:r>
          </a:p>
          <a:p>
            <a:r>
              <a:rPr lang="hr-HR" dirty="0" smtClean="0"/>
              <a:t>Posljedice su: lošiji uspjeh, manja motivacija</a:t>
            </a:r>
          </a:p>
          <a:p>
            <a:r>
              <a:rPr lang="hr-HR" dirty="0" smtClean="0"/>
              <a:t>Većina disleksičara nauči učinkovito kompenzirati svoje teškoće i voditi produktivne i uspješne živote, a rano otkrivanje i intervencija poboljšavaju školski uspjeh.</a:t>
            </a:r>
          </a:p>
          <a:p>
            <a:r>
              <a:rPr lang="hr-HR" dirty="0" smtClean="0"/>
              <a:t>40% disleksičara ima i ADD, a može uključivati i depresiju ili naučenu bespomoćnost.</a:t>
            </a:r>
          </a:p>
          <a:p>
            <a:pPr lvl="0"/>
            <a:r>
              <a:rPr lang="hr-HR" sz="2700" dirty="0">
                <a:solidFill>
                  <a:prstClr val="black"/>
                </a:solidFill>
              </a:rPr>
              <a:t>Djelujte promišljeno i brzo učite, surađujte s kolegama, očekujte pozitivne rezultate </a:t>
            </a:r>
            <a:r>
              <a:rPr lang="hr-HR" sz="2700" dirty="0" smtClean="0">
                <a:solidFill>
                  <a:prstClr val="black"/>
                </a:solidFill>
              </a:rPr>
              <a:t>za nekoliko tjedana</a:t>
            </a:r>
          </a:p>
          <a:p>
            <a:pPr lvl="0"/>
            <a:r>
              <a:rPr lang="hr-HR" sz="2700" dirty="0" smtClean="0">
                <a:solidFill>
                  <a:prstClr val="black"/>
                </a:solidFill>
              </a:rPr>
              <a:t>UZROCI (nasljeđe i okolinski faktori, deficit slušne obrade, teškoće s fonološkom svjesnošću, poremećaji u radu unutarnjeg uha, poremećaji u radu vidnog sustava, skoptička osjetljivost, teškoće s vidnim pamćenjem, veze unutar mozga, prenatalna odstupanja, abnormalna živčana aktivnost)</a:t>
            </a:r>
          </a:p>
          <a:p>
            <a:pPr marL="0" lvl="0" indent="0">
              <a:buNone/>
            </a:pPr>
            <a:endParaRPr lang="hr-HR" sz="2700" dirty="0">
              <a:solidFill>
                <a:prstClr val="black"/>
              </a:solidFill>
            </a:endParaRPr>
          </a:p>
          <a:p>
            <a:endParaRPr lang="hr-HR"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72200" y="2328421"/>
            <a:ext cx="5181600" cy="3101418"/>
          </a:xfrm>
        </p:spPr>
      </p:pic>
    </p:spTree>
    <p:extLst>
      <p:ext uri="{BB962C8B-B14F-4D97-AF65-F5344CB8AC3E}">
        <p14:creationId xmlns:p14="http://schemas.microsoft.com/office/powerpoint/2010/main" val="3105005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a:t>
            </a:r>
            <a:endParaRPr lang="hr-H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35431" y="2271859"/>
            <a:ext cx="5344998" cy="3676453"/>
          </a:xfrm>
        </p:spPr>
      </p:pic>
    </p:spTree>
    <p:extLst>
      <p:ext uri="{BB962C8B-B14F-4D97-AF65-F5344CB8AC3E}">
        <p14:creationId xmlns:p14="http://schemas.microsoft.com/office/powerpoint/2010/main" val="24036347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Čitač pred izazovom - Disleksija</a:t>
            </a:r>
          </a:p>
        </p:txBody>
      </p:sp>
      <p:sp>
        <p:nvSpPr>
          <p:cNvPr id="3" name="Content Placeholder 2"/>
          <p:cNvSpPr>
            <a:spLocks noGrp="1"/>
          </p:cNvSpPr>
          <p:nvPr>
            <p:ph sz="half" idx="1"/>
          </p:nvPr>
        </p:nvSpPr>
        <p:spPr/>
        <p:txBody>
          <a:bodyPr>
            <a:normAutofit fontScale="47500" lnSpcReduction="20000"/>
          </a:bodyPr>
          <a:lstStyle/>
          <a:p>
            <a:r>
              <a:rPr lang="hr-HR" b="1" dirty="0" smtClean="0"/>
              <a:t>UOBIČAJENI SIMPTOMI</a:t>
            </a:r>
            <a:r>
              <a:rPr lang="hr-HR" dirty="0" smtClean="0"/>
              <a:t>:</a:t>
            </a:r>
          </a:p>
          <a:p>
            <a:r>
              <a:rPr lang="hr-HR" u="sng" dirty="0" smtClean="0"/>
              <a:t>PAMĆENJE:</a:t>
            </a:r>
            <a:r>
              <a:rPr lang="hr-HR" dirty="0" smtClean="0"/>
              <a:t>loše pamćenje (brzo uči, ali i zaboravlja), ekstremne teškoće u pamćenju besmislenih podataka, teškoće u slijeđenju i pamćenju usmenih uputa, općenita nestabilnost pamćenja za gramatiku, matematiku, imena, datume, nizove i sl.</a:t>
            </a:r>
          </a:p>
          <a:p>
            <a:r>
              <a:rPr lang="hr-HR" u="sng" dirty="0" smtClean="0"/>
              <a:t>VIDNA OBRADA: </a:t>
            </a:r>
            <a:r>
              <a:rPr lang="hr-HR" dirty="0" smtClean="0"/>
              <a:t>zamjena slova, riječi ili brojeva; slova i riječi se zamućuju, kreću, miješaju, ubacuju, mijenjaju itd.; preskakanje ili zamjenjivanje redoslijeda slova, riječi, rečenica; loša koncentracija, osjetljivost na svjetlo, visoka distraktibilnost, suženo vidno polje i sl.</a:t>
            </a:r>
          </a:p>
          <a:p>
            <a:r>
              <a:rPr lang="hr-HR" u="sng" dirty="0" smtClean="0"/>
              <a:t>FONOLOŠKA OBRADA: </a:t>
            </a:r>
            <a:r>
              <a:rPr lang="hr-HR" dirty="0" smtClean="0"/>
              <a:t>sporo uočavanje suptilnih razlika u zvukovima koji čine riječi i sl.</a:t>
            </a:r>
          </a:p>
          <a:p>
            <a:r>
              <a:rPr lang="hr-HR" u="sng" dirty="0" smtClean="0"/>
              <a:t>PISANJE </a:t>
            </a:r>
            <a:r>
              <a:rPr lang="hr-HR" dirty="0" smtClean="0"/>
              <a:t>– neuredan i neujednačen rukopis</a:t>
            </a:r>
          </a:p>
          <a:p>
            <a:r>
              <a:rPr lang="hr-HR" u="sng" dirty="0" smtClean="0"/>
              <a:t>ČITANJE </a:t>
            </a:r>
            <a:r>
              <a:rPr lang="hr-HR" dirty="0" smtClean="0"/>
              <a:t>– sporo i umarajuće, praćenje prstom, fokusiranje blizu i daleko itd.</a:t>
            </a:r>
          </a:p>
          <a:p>
            <a:r>
              <a:rPr lang="hr-HR" u="sng" dirty="0" smtClean="0"/>
              <a:t>KOGNICIJA – </a:t>
            </a:r>
            <a:r>
              <a:rPr lang="hr-HR" dirty="0" smtClean="0"/>
              <a:t>doslovno shvaćanje pisanog ili govorenog jezika, teškoće u učenju imena ili zvukova slova itd.</a:t>
            </a:r>
          </a:p>
          <a:p>
            <a:r>
              <a:rPr lang="hr-HR" u="sng" dirty="0" smtClean="0"/>
              <a:t>GOVOR – </a:t>
            </a:r>
            <a:r>
              <a:rPr lang="hr-HR" dirty="0" smtClean="0"/>
              <a:t>nejasan, zamuckivanje, loše dosjećanje, kašnjenje u razvoju govora itd.</a:t>
            </a:r>
          </a:p>
          <a:p>
            <a:r>
              <a:rPr lang="hr-HR" u="sng" dirty="0" smtClean="0"/>
              <a:t>KINESTETIČKA OBRADA – </a:t>
            </a:r>
            <a:r>
              <a:rPr lang="hr-HR" dirty="0" smtClean="0"/>
              <a:t>kronične teškoće s mnogim aspektima smjerova, nedovršavanje zadataka, nepostojanje dominantnosti ruke itd.</a:t>
            </a:r>
            <a:endParaRPr lang="hr-HR" u="sng" dirty="0" smtClean="0"/>
          </a:p>
          <a:p>
            <a:endParaRPr lang="hr-HR" u="sng" dirty="0"/>
          </a:p>
        </p:txBody>
      </p:sp>
      <p:sp>
        <p:nvSpPr>
          <p:cNvPr id="4" name="Content Placeholder 3"/>
          <p:cNvSpPr>
            <a:spLocks noGrp="1"/>
          </p:cNvSpPr>
          <p:nvPr>
            <p:ph sz="half" idx="2"/>
          </p:nvPr>
        </p:nvSpPr>
        <p:spPr/>
        <p:txBody>
          <a:bodyPr>
            <a:normAutofit fontScale="47500" lnSpcReduction="20000"/>
          </a:bodyPr>
          <a:lstStyle/>
          <a:p>
            <a:r>
              <a:rPr lang="hr-HR" b="1" dirty="0" smtClean="0"/>
              <a:t>Neophodna metodologija:</a:t>
            </a:r>
          </a:p>
          <a:p>
            <a:pPr>
              <a:buFont typeface="Wingdings" panose="05000000000000000000" pitchFamily="2" charset="2"/>
              <a:buChar char="ü"/>
            </a:pPr>
            <a:r>
              <a:rPr lang="hr-HR" dirty="0"/>
              <a:t>i</a:t>
            </a:r>
            <a:r>
              <a:rPr lang="hr-HR" dirty="0" smtClean="0"/>
              <a:t>ndividualizirana nastava</a:t>
            </a:r>
          </a:p>
          <a:p>
            <a:pPr>
              <a:buFont typeface="Wingdings" panose="05000000000000000000" pitchFamily="2" charset="2"/>
              <a:buChar char="ü"/>
            </a:pPr>
            <a:r>
              <a:rPr lang="hr-HR" dirty="0"/>
              <a:t>i</a:t>
            </a:r>
            <a:r>
              <a:rPr lang="hr-HR" dirty="0" smtClean="0"/>
              <a:t>ntenzivno poučavanje foničnosti u kombinaciji sa zanimljivim štivom</a:t>
            </a:r>
          </a:p>
          <a:p>
            <a:pPr>
              <a:buFont typeface="Wingdings" panose="05000000000000000000" pitchFamily="2" charset="2"/>
              <a:buChar char="ü"/>
            </a:pPr>
            <a:r>
              <a:rPr lang="hr-HR" dirty="0"/>
              <a:t>p</a:t>
            </a:r>
            <a:r>
              <a:rPr lang="hr-HR" dirty="0" smtClean="0"/>
              <a:t>ozitivna očekivanja</a:t>
            </a:r>
          </a:p>
          <a:p>
            <a:pPr>
              <a:buFont typeface="Wingdings" panose="05000000000000000000" pitchFamily="2" charset="2"/>
              <a:buChar char="ü"/>
            </a:pPr>
            <a:r>
              <a:rPr lang="hr-HR" dirty="0"/>
              <a:t>d</a:t>
            </a:r>
            <a:r>
              <a:rPr lang="hr-HR" dirty="0" smtClean="0"/>
              <a:t>ugoročni pristup s čestim praćenjima i procjenama uspješnosti</a:t>
            </a:r>
          </a:p>
          <a:p>
            <a:r>
              <a:rPr lang="hr-HR" b="1" dirty="0" smtClean="0"/>
              <a:t>Prikladno u višim razredima:</a:t>
            </a:r>
          </a:p>
          <a:p>
            <a:pPr>
              <a:buFont typeface="Wingdings" panose="05000000000000000000" pitchFamily="2" charset="2"/>
              <a:buChar char="ü"/>
            </a:pPr>
            <a:r>
              <a:rPr lang="hr-HR" dirty="0" smtClean="0"/>
              <a:t>Poučavati djecu trodijelnom procesu čitanja (pregledavanje teksta, organiziranje i rasprava).</a:t>
            </a:r>
          </a:p>
          <a:p>
            <a:pPr>
              <a:buFont typeface="Wingdings" panose="05000000000000000000" pitchFamily="2" charset="2"/>
              <a:buChar char="ü"/>
            </a:pPr>
            <a:r>
              <a:rPr lang="hr-HR" dirty="0" smtClean="0"/>
              <a:t>Pripremite listu pitanja u vezi s tekstom kako biste im pomogli da se usredotoče i poboljšaju razumijevanje.</a:t>
            </a:r>
          </a:p>
          <a:p>
            <a:pPr>
              <a:buFont typeface="Wingdings" panose="05000000000000000000" pitchFamily="2" charset="2"/>
              <a:buChar char="ü"/>
            </a:pPr>
            <a:r>
              <a:rPr lang="hr-HR" dirty="0" smtClean="0"/>
              <a:t>Postavljanje vlastitih pitanja na osnovu pročitanog.</a:t>
            </a:r>
          </a:p>
          <a:p>
            <a:pPr>
              <a:buFont typeface="Wingdings" panose="05000000000000000000" pitchFamily="2" charset="2"/>
              <a:buChar char="ü"/>
            </a:pPr>
            <a:r>
              <a:rPr lang="hr-HR" dirty="0" smtClean="0"/>
              <a:t>Poticanje dublje analize i kritičkog mišljenja s pitanjima poput „ što ako”.</a:t>
            </a:r>
          </a:p>
          <a:p>
            <a:pPr>
              <a:buFont typeface="Wingdings" panose="05000000000000000000" pitchFamily="2" charset="2"/>
              <a:buChar char="ü"/>
            </a:pPr>
            <a:r>
              <a:rPr lang="hr-HR" dirty="0" smtClean="0"/>
              <a:t>Poticati učenike da nakon čitanja načine pregled pročitanog i da raspravljaju o tekstu.</a:t>
            </a:r>
          </a:p>
          <a:p>
            <a:pPr>
              <a:buFont typeface="Wingdings" panose="05000000000000000000" pitchFamily="2" charset="2"/>
              <a:buChar char="ü"/>
            </a:pPr>
            <a:endParaRPr lang="hr-HR" b="1" dirty="0"/>
          </a:p>
        </p:txBody>
      </p:sp>
    </p:spTree>
    <p:extLst>
      <p:ext uri="{BB962C8B-B14F-4D97-AF65-F5344CB8AC3E}">
        <p14:creationId xmlns:p14="http://schemas.microsoft.com/office/powerpoint/2010/main" val="27477332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Svadljivi učenik:</a:t>
            </a:r>
            <a:br>
              <a:rPr lang="hr-HR" dirty="0" smtClean="0"/>
            </a:br>
            <a:r>
              <a:rPr lang="hr-HR" dirty="0" smtClean="0"/>
              <a:t>Poremećaj s prkošenjem i suprotstavljanjem</a:t>
            </a:r>
            <a:endParaRPr lang="hr-HR" dirty="0"/>
          </a:p>
        </p:txBody>
      </p:sp>
      <p:sp>
        <p:nvSpPr>
          <p:cNvPr id="3" name="Content Placeholder 2"/>
          <p:cNvSpPr>
            <a:spLocks noGrp="1"/>
          </p:cNvSpPr>
          <p:nvPr>
            <p:ph sz="half" idx="1"/>
          </p:nvPr>
        </p:nvSpPr>
        <p:spPr/>
        <p:txBody>
          <a:bodyPr>
            <a:normAutofit fontScale="47500" lnSpcReduction="20000"/>
          </a:bodyPr>
          <a:lstStyle/>
          <a:p>
            <a:r>
              <a:rPr lang="hr-HR" dirty="0" smtClean="0"/>
              <a:t>Ozbiljan i kronični psihijatrijski poremećaj za koji je svojstvena verbalna agresivnost, sklonost k uznemiravanju drugih, prkosni stav te neobaziranje na tuđe osjećaje.</a:t>
            </a:r>
          </a:p>
          <a:p>
            <a:r>
              <a:rPr lang="hr-HR" dirty="0" smtClean="0"/>
              <a:t>Rezultat kombinacije okoline (negativna, traumatska ili zanemarujuća) i genetike.</a:t>
            </a:r>
          </a:p>
          <a:p>
            <a:r>
              <a:rPr lang="hr-HR" dirty="0" smtClean="0"/>
              <a:t>Takvi pojedinci su žrtve, oni nisu odabrali da se ponašaju tako.</a:t>
            </a:r>
          </a:p>
          <a:p>
            <a:r>
              <a:rPr lang="hr-HR" dirty="0" smtClean="0"/>
              <a:t>Loš školski uspjeh i slaba socijalna prilagodba.</a:t>
            </a:r>
          </a:p>
          <a:p>
            <a:r>
              <a:rPr lang="hr-HR" dirty="0" smtClean="0"/>
              <a:t>Rani tretman može dovesti do određenih poboljšanja, ali izostanak istog čini poremećaj ukorijenjenim.</a:t>
            </a:r>
          </a:p>
          <a:p>
            <a:r>
              <a:rPr lang="hr-HR" dirty="0" smtClean="0"/>
              <a:t>Često u kombinaciji s ADD-om, poremećajem raspoloženja ili anksioznim poremećajem.</a:t>
            </a:r>
          </a:p>
          <a:p>
            <a:r>
              <a:rPr lang="hr-HR" dirty="0" smtClean="0"/>
              <a:t>Najčešće započinje u kasnom djetinjstvu ili ranoj adolescenciji.</a:t>
            </a:r>
          </a:p>
          <a:p>
            <a:r>
              <a:rPr lang="hr-HR" dirty="0" smtClean="0"/>
              <a:t>Kod neke djece se može razviti u poremećaj ophođenja ili poremećaj raspoloženja.</a:t>
            </a:r>
          </a:p>
          <a:p>
            <a:r>
              <a:rPr lang="hr-HR" dirty="0" smtClean="0"/>
              <a:t>3 x vjerojatnije u obitelji s roditeljima koji imaju antisocijalni poremećaj ličnosti (alkoholizam, kriminal).</a:t>
            </a:r>
          </a:p>
          <a:p>
            <a:r>
              <a:rPr lang="hr-HR" dirty="0" smtClean="0"/>
              <a:t>Poremećaj predstavlja umjerenu do visoke razine izazova za nastavnika. Vi možete pridonijeti uspjehu tog učenika, no potrebna je pomoć drugih, naročito roditelja i stručnjaka iz područja mentalnog zdravlja.</a:t>
            </a:r>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172200" y="2768667"/>
            <a:ext cx="5181600" cy="2465254"/>
          </a:xfrm>
        </p:spPr>
      </p:pic>
    </p:spTree>
    <p:extLst>
      <p:ext uri="{BB962C8B-B14F-4D97-AF65-F5344CB8AC3E}">
        <p14:creationId xmlns:p14="http://schemas.microsoft.com/office/powerpoint/2010/main" val="37458291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solidFill>
                  <a:prstClr val="black"/>
                </a:solidFill>
              </a:rPr>
              <a:t>Svadljivi učenik:</a:t>
            </a:r>
            <a:br>
              <a:rPr lang="hr-HR" dirty="0">
                <a:solidFill>
                  <a:prstClr val="black"/>
                </a:solidFill>
              </a:rPr>
            </a:br>
            <a:r>
              <a:rPr lang="hr-HR" dirty="0">
                <a:solidFill>
                  <a:prstClr val="black"/>
                </a:solidFill>
              </a:rPr>
              <a:t>Poremećaj s prkošenjem i suprotstavljanjem</a:t>
            </a:r>
            <a:endParaRPr lang="hr-HR" dirty="0"/>
          </a:p>
        </p:txBody>
      </p:sp>
      <p:sp>
        <p:nvSpPr>
          <p:cNvPr id="3" name="Content Placeholder 2"/>
          <p:cNvSpPr>
            <a:spLocks noGrp="1"/>
          </p:cNvSpPr>
          <p:nvPr>
            <p:ph sz="half" idx="1"/>
          </p:nvPr>
        </p:nvSpPr>
        <p:spPr/>
        <p:txBody>
          <a:bodyPr>
            <a:normAutofit fontScale="47500" lnSpcReduction="20000"/>
          </a:bodyPr>
          <a:lstStyle/>
          <a:p>
            <a:r>
              <a:rPr lang="hr-HR" dirty="0" smtClean="0"/>
              <a:t>VJEROJATNI UZROCI: </a:t>
            </a:r>
          </a:p>
          <a:p>
            <a:pPr>
              <a:buFont typeface="Wingdings" panose="05000000000000000000" pitchFamily="2" charset="2"/>
              <a:buChar char="Ø"/>
            </a:pPr>
            <a:r>
              <a:rPr lang="hr-HR" dirty="0"/>
              <a:t>t</a:t>
            </a:r>
            <a:r>
              <a:rPr lang="hr-HR" dirty="0" smtClean="0"/>
              <a:t>emperament, učestalost trauma, alkoholizam roditelja, kemijska neravnoteža (niske razine serotonina), nasljeđe, neurološki poremećaji (epilepsija)</a:t>
            </a:r>
          </a:p>
          <a:p>
            <a:pPr>
              <a:buFont typeface="Wingdings" panose="05000000000000000000" pitchFamily="2" charset="2"/>
              <a:buChar char="§"/>
            </a:pPr>
            <a:r>
              <a:rPr lang="hr-HR" dirty="0" smtClean="0"/>
              <a:t>ADD (nemir, slabe soc. Sposobnosti, nenamjerno ponašanje) vs. PPS</a:t>
            </a:r>
          </a:p>
          <a:p>
            <a:pPr>
              <a:buFont typeface="Wingdings" panose="05000000000000000000" pitchFamily="2" charset="2"/>
              <a:buChar char="§"/>
            </a:pPr>
            <a:r>
              <a:rPr lang="hr-HR" dirty="0" smtClean="0"/>
              <a:t>Obrazac negativnih, neprijateljskih i prkosnih ponašanja traje najmanje šest mjeseci tijekom kojeg su prisutna 4 ili više od navedenih ponašanja:</a:t>
            </a:r>
          </a:p>
          <a:p>
            <a:pPr>
              <a:buFont typeface="Wingdings" panose="05000000000000000000" pitchFamily="2" charset="2"/>
              <a:buChar char="Ø"/>
            </a:pPr>
            <a:r>
              <a:rPr lang="hr-HR" dirty="0" smtClean="0"/>
              <a:t>razbješnjivost, svađanje s odraslima, prkošenje odraslima ili odbijanje pokoravanja njihovim zahtjevima ili pravilima, namjerno činjenje onoga što smeta druge ljude, okrivljavanje drugih za vlastite pogreške ili loše ponašanje, lako uzrujavanje i osjetljivost na postupke drugih, ljutnja i srdžba, zloba i osvetoljubivost bez očiglednog razloga, psovanje i govorenje prostota, nisko mišljenje o sebi.</a:t>
            </a:r>
          </a:p>
          <a:p>
            <a:pPr>
              <a:buFont typeface="Wingdings" panose="05000000000000000000" pitchFamily="2" charset="2"/>
              <a:buChar char="§"/>
            </a:pPr>
            <a:r>
              <a:rPr lang="hr-HR" dirty="0" smtClean="0"/>
              <a:t>U RAZREDU:</a:t>
            </a:r>
          </a:p>
          <a:p>
            <a:r>
              <a:rPr lang="hr-HR" dirty="0"/>
              <a:t>P</a:t>
            </a:r>
            <a:r>
              <a:rPr lang="hr-HR" dirty="0" smtClean="0"/>
              <a:t>ružiti poticaj, ne ulaziti u raspravu.</a:t>
            </a:r>
          </a:p>
          <a:p>
            <a:r>
              <a:rPr lang="hr-HR" dirty="0"/>
              <a:t>R</a:t>
            </a:r>
            <a:r>
              <a:rPr lang="hr-HR" dirty="0" smtClean="0"/>
              <a:t>abiti mnogo pisanja, vođenja dnevnika i crtanja. </a:t>
            </a:r>
            <a:r>
              <a:rPr lang="hr-HR" dirty="0"/>
              <a:t>N</a:t>
            </a:r>
            <a:r>
              <a:rPr lang="hr-HR" dirty="0" smtClean="0"/>
              <a:t>e biti nepopustljivi u pristupu ni očekivanjima.</a:t>
            </a:r>
          </a:p>
          <a:p>
            <a:r>
              <a:rPr lang="hr-HR" dirty="0"/>
              <a:t>O</a:t>
            </a:r>
            <a:r>
              <a:rPr lang="hr-HR" dirty="0" smtClean="0"/>
              <a:t>dustati od stroge kontrole i biti fleksibilni. Ne postavljati ultimatume, već koristiti dvostruke opcije.</a:t>
            </a:r>
          </a:p>
          <a:p>
            <a:pPr>
              <a:buFont typeface="Wingdings" panose="05000000000000000000" pitchFamily="2" charset="2"/>
              <a:buChar char="§"/>
            </a:pPr>
            <a:r>
              <a:rPr lang="hr-HR" dirty="0"/>
              <a:t>D</a:t>
            </a:r>
            <a:r>
              <a:rPr lang="hr-HR" dirty="0" smtClean="0"/>
              <a:t>jetetu s poremećajem dati do znanja da je voljeno i cijenjeno.</a:t>
            </a:r>
          </a:p>
        </p:txBody>
      </p:sp>
      <p:sp>
        <p:nvSpPr>
          <p:cNvPr id="4" name="Content Placeholder 3"/>
          <p:cNvSpPr>
            <a:spLocks noGrp="1"/>
          </p:cNvSpPr>
          <p:nvPr>
            <p:ph sz="half" idx="2"/>
          </p:nvPr>
        </p:nvSpPr>
        <p:spPr/>
        <p:txBody>
          <a:bodyPr>
            <a:normAutofit fontScale="47500" lnSpcReduction="20000"/>
          </a:bodyPr>
          <a:lstStyle/>
          <a:p>
            <a:r>
              <a:rPr lang="hr-HR" dirty="0" smtClean="0"/>
              <a:t>ŠTO MOŽETE UČINITI KAO NASTAVNIK:</a:t>
            </a:r>
          </a:p>
          <a:p>
            <a:r>
              <a:rPr lang="hr-HR" dirty="0" smtClean="0"/>
              <a:t>Zauzimanje mirnog i stabilnog pristupa problemu pomoći ćete da se smanji stres, kako učenikov, tako i vaš.</a:t>
            </a:r>
          </a:p>
          <a:p>
            <a:r>
              <a:rPr lang="hr-HR" dirty="0" smtClean="0"/>
              <a:t>STRATEGIJE:</a:t>
            </a:r>
          </a:p>
          <a:p>
            <a:pPr>
              <a:buFont typeface="Wingdings" panose="05000000000000000000" pitchFamily="2" charset="2"/>
              <a:buChar char="ü"/>
            </a:pPr>
            <a:r>
              <a:rPr lang="hr-HR" dirty="0" smtClean="0"/>
              <a:t>Potražiti podršku, uspostaviti timski rad (ravnatelj, roditelji, ostali nastavnici, liječnik i stručnjak u području mentalnog zdravlja).</a:t>
            </a:r>
          </a:p>
          <a:p>
            <a:pPr>
              <a:buFont typeface="Wingdings" panose="05000000000000000000" pitchFamily="2" charset="2"/>
              <a:buChar char="ü"/>
            </a:pPr>
            <a:r>
              <a:rPr lang="hr-HR" dirty="0" smtClean="0"/>
              <a:t>Osmislite plan (uz pomoć terapeuta i liječnika) – važno je ne reagirati impulzivno i ne nasjedati  djetetovom suprotstavljajućem ponašanju.</a:t>
            </a:r>
          </a:p>
          <a:p>
            <a:pPr>
              <a:buFont typeface="Wingdings" panose="05000000000000000000" pitchFamily="2" charset="2"/>
              <a:buChar char="ü"/>
            </a:pPr>
            <a:r>
              <a:rPr lang="hr-HR" dirty="0" smtClean="0"/>
              <a:t>Koristiti pristup modifikacije ponašanja (kombinacija pozitivnih i negativnih potkrepljenja – individualno sastavljen).</a:t>
            </a:r>
          </a:p>
          <a:p>
            <a:pPr>
              <a:buFont typeface="Wingdings" panose="05000000000000000000" pitchFamily="2" charset="2"/>
              <a:buChar char="ü"/>
            </a:pPr>
            <a:r>
              <a:rPr lang="hr-HR" dirty="0" smtClean="0"/>
              <a:t>Reagirajte na način koji nije suprotstavljajući.</a:t>
            </a:r>
          </a:p>
          <a:p>
            <a:pPr>
              <a:buFont typeface="Wingdings" panose="05000000000000000000" pitchFamily="2" charset="2"/>
              <a:buChar char="ü"/>
            </a:pPr>
            <a:r>
              <a:rPr lang="hr-HR" dirty="0" smtClean="0"/>
              <a:t>Provjeravajte priče.</a:t>
            </a:r>
          </a:p>
          <a:p>
            <a:pPr>
              <a:buFont typeface="Wingdings" panose="05000000000000000000" pitchFamily="2" charset="2"/>
              <a:buChar char="ü"/>
            </a:pPr>
            <a:r>
              <a:rPr lang="hr-HR" dirty="0" smtClean="0"/>
              <a:t>Budite dosljedni.</a:t>
            </a:r>
          </a:p>
          <a:p>
            <a:pPr>
              <a:buFont typeface="Wingdings" panose="05000000000000000000" pitchFamily="2" charset="2"/>
              <a:buChar char="ü"/>
            </a:pPr>
            <a:r>
              <a:rPr lang="hr-HR" dirty="0" smtClean="0"/>
              <a:t>Postavite prioritete.</a:t>
            </a:r>
          </a:p>
          <a:p>
            <a:pPr>
              <a:buFont typeface="Wingdings" panose="05000000000000000000" pitchFamily="2" charset="2"/>
              <a:buChar char="ü"/>
            </a:pPr>
            <a:r>
              <a:rPr lang="hr-HR" dirty="0" smtClean="0"/>
              <a:t>Postavljajte specifične zahtjeve.</a:t>
            </a:r>
          </a:p>
          <a:p>
            <a:r>
              <a:rPr lang="hr-HR" dirty="0" smtClean="0"/>
              <a:t>Asertivnost, čvrstoća, dosljednost, blagost i strpljivost.</a:t>
            </a:r>
          </a:p>
        </p:txBody>
      </p:sp>
    </p:spTree>
    <p:extLst>
      <p:ext uri="{BB962C8B-B14F-4D97-AF65-F5344CB8AC3E}">
        <p14:creationId xmlns:p14="http://schemas.microsoft.com/office/powerpoint/2010/main" val="35168303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Frustrirani učenik: Kašnjenje u razvoju</a:t>
            </a:r>
            <a:endParaRPr lang="hr-HR" dirty="0"/>
          </a:p>
        </p:txBody>
      </p:sp>
      <p:sp>
        <p:nvSpPr>
          <p:cNvPr id="3" name="Content Placeholder 2"/>
          <p:cNvSpPr>
            <a:spLocks noGrp="1"/>
          </p:cNvSpPr>
          <p:nvPr>
            <p:ph sz="half" idx="1"/>
          </p:nvPr>
        </p:nvSpPr>
        <p:spPr/>
        <p:txBody>
          <a:bodyPr>
            <a:normAutofit fontScale="62500" lnSpcReduction="20000"/>
          </a:bodyPr>
          <a:lstStyle/>
          <a:p>
            <a:r>
              <a:rPr lang="hr-HR" dirty="0" smtClean="0"/>
              <a:t>Termin koji se koristi za opis djetetova neuspjeha da dostigne uobičajene razvojne prekretnice tipične za njegovu dob.</a:t>
            </a:r>
          </a:p>
          <a:p>
            <a:r>
              <a:rPr lang="hr-HR" dirty="0" smtClean="0"/>
              <a:t>Ponekad kao eufemizam za graničnu ili blagu mentalnu retardaciju.</a:t>
            </a:r>
          </a:p>
          <a:p>
            <a:r>
              <a:rPr lang="hr-HR" dirty="0"/>
              <a:t>č</a:t>
            </a:r>
            <a:r>
              <a:rPr lang="hr-HR" dirty="0" smtClean="0"/>
              <a:t>initelji: genetski, ozljede mozga, neishranjenost, prenatalna izloženost alkoholu (Fetalni alkoholni sindrom), autizam, osiromašeno okruženje (deprivacija dodira, poremećaji ličnosti majke itd.), zanemarivanje i neadekvatna briga</a:t>
            </a:r>
          </a:p>
          <a:p>
            <a:r>
              <a:rPr lang="hr-HR" dirty="0"/>
              <a:t>p</a:t>
            </a:r>
            <a:r>
              <a:rPr lang="hr-HR" dirty="0" smtClean="0"/>
              <a:t>renatalno (droge, pušenje, distres, neishranjenost, alkohol, komplikacije pri porodu)</a:t>
            </a:r>
          </a:p>
          <a:p>
            <a:r>
              <a:rPr lang="hr-HR" dirty="0"/>
              <a:t>p</a:t>
            </a:r>
            <a:r>
              <a:rPr lang="hr-HR" dirty="0" smtClean="0"/>
              <a:t>ostnatalno(padovi, nagnječenje mozga, tjelesno i seksualno zlostavljanje, zanemarivanje, izloženost toksinima, emocionalno zlostavljanje)</a:t>
            </a:r>
          </a:p>
        </p:txBody>
      </p:sp>
      <p:sp>
        <p:nvSpPr>
          <p:cNvPr id="4" name="Content Placeholder 3"/>
          <p:cNvSpPr>
            <a:spLocks noGrp="1"/>
          </p:cNvSpPr>
          <p:nvPr>
            <p:ph sz="half" idx="2"/>
          </p:nvPr>
        </p:nvSpPr>
        <p:spPr/>
        <p:txBody>
          <a:bodyPr>
            <a:normAutofit fontScale="62500" lnSpcReduction="20000"/>
          </a:bodyPr>
          <a:lstStyle/>
          <a:p>
            <a:r>
              <a:rPr lang="hr-HR" dirty="0" smtClean="0"/>
              <a:t>FETALNI ALKOHOLNI SINDROM</a:t>
            </a:r>
          </a:p>
          <a:p>
            <a:r>
              <a:rPr lang="hr-HR" dirty="0" smtClean="0"/>
              <a:t>Usporen rast, kašnjenje u razvoju i blaga retardacija.</a:t>
            </a:r>
          </a:p>
          <a:p>
            <a:r>
              <a:rPr lang="hr-HR" dirty="0" smtClean="0"/>
              <a:t>Abnormalnost tijela i lica.</a:t>
            </a:r>
            <a:endParaRPr lang="hr-HR"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43749" y="3058319"/>
            <a:ext cx="2471737" cy="1885949"/>
          </a:xfrm>
          <a:prstGeom prst="rect">
            <a:avLst/>
          </a:prstGeom>
        </p:spPr>
      </p:pic>
    </p:spTree>
    <p:extLst>
      <p:ext uri="{BB962C8B-B14F-4D97-AF65-F5344CB8AC3E}">
        <p14:creationId xmlns:p14="http://schemas.microsoft.com/office/powerpoint/2010/main" val="33347614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solidFill>
                  <a:prstClr val="black"/>
                </a:solidFill>
              </a:rPr>
              <a:t>Frustrirani učenik: Kašnjenje u razvoju</a:t>
            </a:r>
            <a:endParaRPr lang="hr-HR" dirty="0"/>
          </a:p>
        </p:txBody>
      </p:sp>
      <p:sp>
        <p:nvSpPr>
          <p:cNvPr id="3" name="Content Placeholder 2"/>
          <p:cNvSpPr>
            <a:spLocks noGrp="1"/>
          </p:cNvSpPr>
          <p:nvPr>
            <p:ph sz="half" idx="1"/>
          </p:nvPr>
        </p:nvSpPr>
        <p:spPr/>
        <p:txBody>
          <a:bodyPr>
            <a:normAutofit fontScale="47500" lnSpcReduction="20000"/>
          </a:bodyPr>
          <a:lstStyle/>
          <a:p>
            <a:r>
              <a:rPr lang="hr-HR" dirty="0" smtClean="0"/>
              <a:t>FAS</a:t>
            </a:r>
          </a:p>
          <a:p>
            <a:r>
              <a:rPr lang="hr-HR" dirty="0" smtClean="0"/>
              <a:t>Teškoće u strukturiranju vremena za rad, poremećena brzina učenja, loše pamćenje, teškoće u generalizaciji ponašanja i podataka, impulzivnost, smanjeni raspon pažnje, neustrašivost, loše socijalne prosudbe, jezično izražavanje bolje od razumijevanja, loše strategije rješavanja problema, poremećaji matematičke sposobnosti, akademsko funkcioniranje 2-4 r.</a:t>
            </a:r>
          </a:p>
          <a:p>
            <a:r>
              <a:rPr lang="hr-HR" dirty="0" smtClean="0"/>
              <a:t>NEISHRANJENOST</a:t>
            </a:r>
          </a:p>
          <a:p>
            <a:r>
              <a:rPr lang="hr-HR" dirty="0"/>
              <a:t>n</a:t>
            </a:r>
            <a:r>
              <a:rPr lang="hr-HR" dirty="0" smtClean="0"/>
              <a:t>edostatak bjelančevina – agresivnost, nedostatak željeza – poremećaj pamćenja i pažnje, B vitamin – mišljenje i pamćenje</a:t>
            </a:r>
          </a:p>
          <a:p>
            <a:r>
              <a:rPr lang="hr-HR" dirty="0" smtClean="0"/>
              <a:t>OKOLINSKI TOKSINI</a:t>
            </a:r>
          </a:p>
          <a:p>
            <a:r>
              <a:rPr lang="hr-HR" dirty="0" smtClean="0"/>
              <a:t>Izloženost olovu vezana uz agresivnost, razdražljivost i gubitak kratkoročnog pamćenja</a:t>
            </a:r>
          </a:p>
          <a:p>
            <a:r>
              <a:rPr lang="hr-HR" dirty="0" smtClean="0"/>
              <a:t>ZLOSTAVLJANJE</a:t>
            </a:r>
          </a:p>
          <a:p>
            <a:r>
              <a:rPr lang="hr-HR" dirty="0"/>
              <a:t>i</a:t>
            </a:r>
            <a:r>
              <a:rPr lang="hr-HR" dirty="0" smtClean="0"/>
              <a:t>spadi u ponašanju, sramežljivi i anksiozni obrasci ponašanja, problemi u učenju</a:t>
            </a:r>
          </a:p>
          <a:p>
            <a:r>
              <a:rPr lang="hr-HR" dirty="0"/>
              <a:t>n</a:t>
            </a:r>
            <a:r>
              <a:rPr lang="hr-HR" dirty="0" smtClean="0"/>
              <a:t>iska tolerancija na frustraciju, slabe socijalne sposobnosti, niska orijentacija na zadatak</a:t>
            </a:r>
          </a:p>
          <a:p>
            <a:r>
              <a:rPr lang="hr-HR" dirty="0"/>
              <a:t>t</a:t>
            </a:r>
            <a:r>
              <a:rPr lang="hr-HR" dirty="0" smtClean="0"/>
              <a:t>jelesni znakovi, stres u glasu</a:t>
            </a:r>
          </a:p>
          <a:p>
            <a:r>
              <a:rPr lang="hr-HR" dirty="0" smtClean="0"/>
              <a:t>u razgovoru koriste manje opisivanja, govore manje o sebi i svojim osjećajima, alertnost, agresivnost, izoliranost</a:t>
            </a:r>
            <a:endParaRPr lang="hr-HR" dirty="0"/>
          </a:p>
        </p:txBody>
      </p:sp>
      <p:sp>
        <p:nvSpPr>
          <p:cNvPr id="4" name="Content Placeholder 3"/>
          <p:cNvSpPr>
            <a:spLocks noGrp="1"/>
          </p:cNvSpPr>
          <p:nvPr>
            <p:ph sz="half" idx="2"/>
          </p:nvPr>
        </p:nvSpPr>
        <p:spPr/>
        <p:txBody>
          <a:bodyPr>
            <a:normAutofit fontScale="47500" lnSpcReduction="20000"/>
          </a:bodyPr>
          <a:lstStyle/>
          <a:p>
            <a:r>
              <a:rPr lang="hr-HR" dirty="0" smtClean="0"/>
              <a:t>UPUTE NASTAVNICIMA ZA RAD S DJECOM KOJA KASNE U RAZVOJU:</a:t>
            </a:r>
          </a:p>
          <a:p>
            <a:r>
              <a:rPr lang="hr-HR" dirty="0" smtClean="0"/>
              <a:t>Visoka razina strukturiranosti i dosljednosti (rutine).</a:t>
            </a:r>
          </a:p>
          <a:p>
            <a:r>
              <a:rPr lang="hr-HR" dirty="0" smtClean="0"/>
              <a:t>Različite aktivnosti učenja. </a:t>
            </a:r>
          </a:p>
          <a:p>
            <a:r>
              <a:rPr lang="hr-HR" dirty="0" smtClean="0"/>
              <a:t>Kratke i jednostavne upute, jednostavniji zadaci.</a:t>
            </a:r>
          </a:p>
          <a:p>
            <a:r>
              <a:rPr lang="hr-HR" dirty="0" smtClean="0"/>
              <a:t>Razlomiti velike zadatke na manje korake.</a:t>
            </a:r>
          </a:p>
          <a:p>
            <a:r>
              <a:rPr lang="hr-HR" dirty="0" smtClean="0"/>
              <a:t>Unaprijed upozoriti na promjenu aktivnosti.</a:t>
            </a:r>
          </a:p>
          <a:p>
            <a:r>
              <a:rPr lang="hr-HR" dirty="0" smtClean="0"/>
              <a:t>Pružanje vanjske podrške poput upozorenja, podsjetnika, učenja u grupi itd.</a:t>
            </a:r>
          </a:p>
          <a:p>
            <a:r>
              <a:rPr lang="hr-HR" dirty="0" smtClean="0"/>
              <a:t>Budite pozitivni.</a:t>
            </a:r>
          </a:p>
          <a:p>
            <a:r>
              <a:rPr lang="hr-HR" dirty="0" smtClean="0"/>
              <a:t>Privucite pažnju glazbom, iznenađenjima itd.</a:t>
            </a:r>
          </a:p>
          <a:p>
            <a:r>
              <a:rPr lang="hr-HR" dirty="0" smtClean="0"/>
              <a:t>Ponoviti važne informacije više puta.</a:t>
            </a:r>
          </a:p>
          <a:p>
            <a:r>
              <a:rPr lang="hr-HR" dirty="0" smtClean="0"/>
              <a:t>Jasno izrazite i ponovite ciljeve učenja.</a:t>
            </a:r>
          </a:p>
          <a:p>
            <a:r>
              <a:rPr lang="hr-HR" dirty="0" smtClean="0"/>
              <a:t>Timski rad (stručnjaci i kolege).</a:t>
            </a:r>
          </a:p>
          <a:p>
            <a:r>
              <a:rPr lang="hr-HR" dirty="0" smtClean="0"/>
              <a:t>Potvrđujte napredak i postavljajte nove ciljeve.</a:t>
            </a:r>
          </a:p>
          <a:p>
            <a:r>
              <a:rPr lang="hr-HR" dirty="0" smtClean="0"/>
              <a:t>Budite model za dobre načine suočavanja sa stresom.</a:t>
            </a:r>
          </a:p>
          <a:p>
            <a:r>
              <a:rPr lang="hr-HR" dirty="0" smtClean="0"/>
              <a:t>Nastojte ostvariri otvorenu komunikaciju sa svima, a osobito s onima koji kasne u razvoju.</a:t>
            </a:r>
          </a:p>
        </p:txBody>
      </p:sp>
    </p:spTree>
    <p:extLst>
      <p:ext uri="{BB962C8B-B14F-4D97-AF65-F5344CB8AC3E}">
        <p14:creationId xmlns:p14="http://schemas.microsoft.com/office/powerpoint/2010/main" val="16449177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Učenik u pokretu: Hiperaktivnost</a:t>
            </a:r>
            <a:endParaRPr lang="hr-HR" dirty="0"/>
          </a:p>
        </p:txBody>
      </p:sp>
      <p:sp>
        <p:nvSpPr>
          <p:cNvPr id="3" name="Content Placeholder 2"/>
          <p:cNvSpPr>
            <a:spLocks noGrp="1"/>
          </p:cNvSpPr>
          <p:nvPr>
            <p:ph sz="half" idx="1"/>
          </p:nvPr>
        </p:nvSpPr>
        <p:spPr/>
        <p:txBody>
          <a:bodyPr>
            <a:normAutofit fontScale="85000" lnSpcReduction="20000"/>
          </a:bodyPr>
          <a:lstStyle/>
          <a:p>
            <a:r>
              <a:rPr lang="hr-HR" dirty="0" smtClean="0"/>
              <a:t>Dugotrajni poremećaj koji ne prestaje nakon dobi od 4 godine i za koji je znakovit kroničan nemir. Mogu stalno hodati, skakati, okretati se i vrpoljiti (nije isto što i pretjerana prirodna aktivnost).</a:t>
            </a:r>
          </a:p>
          <a:p>
            <a:r>
              <a:rPr lang="hr-HR" dirty="0"/>
              <a:t>H</a:t>
            </a:r>
            <a:r>
              <a:rPr lang="hr-HR" dirty="0" smtClean="0"/>
              <a:t>iperaktivnost predstavlja nisku do umjerenu razinu izazova za nastavnika.</a:t>
            </a:r>
          </a:p>
          <a:p>
            <a:r>
              <a:rPr lang="hr-HR" dirty="0" smtClean="0"/>
              <a:t>Vi svakako možete pridonijeti uspjehu takvog učenika!</a:t>
            </a:r>
          </a:p>
          <a:p>
            <a:r>
              <a:rPr lang="hr-HR" dirty="0" smtClean="0"/>
              <a:t>VJEROJATNI UZROCI:</a:t>
            </a:r>
          </a:p>
          <a:p>
            <a:r>
              <a:rPr lang="hr-HR" dirty="0" smtClean="0"/>
              <a:t>Kronični distres, prevelika količina adrenalina, neuravnoteženi dopamin, prehrana, moždani udari, nasljeđe</a:t>
            </a:r>
          </a:p>
          <a:p>
            <a:endParaRPr lang="hr-HR" dirty="0"/>
          </a:p>
        </p:txBody>
      </p:sp>
      <p:pic>
        <p:nvPicPr>
          <p:cNvPr id="5" name="Content Placeholder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6600824" y="2243138"/>
            <a:ext cx="5129213" cy="3300412"/>
          </a:xfrm>
        </p:spPr>
      </p:pic>
    </p:spTree>
    <p:extLst>
      <p:ext uri="{BB962C8B-B14F-4D97-AF65-F5344CB8AC3E}">
        <p14:creationId xmlns:p14="http://schemas.microsoft.com/office/powerpoint/2010/main" val="17393032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solidFill>
                  <a:prstClr val="black"/>
                </a:solidFill>
              </a:rPr>
              <a:t>Učenik u pokretu: Hiperaktivnost</a:t>
            </a:r>
            <a:endParaRPr lang="hr-HR" dirty="0"/>
          </a:p>
        </p:txBody>
      </p:sp>
      <p:sp>
        <p:nvSpPr>
          <p:cNvPr id="3" name="Content Placeholder 2"/>
          <p:cNvSpPr>
            <a:spLocks noGrp="1"/>
          </p:cNvSpPr>
          <p:nvPr>
            <p:ph sz="half" idx="1"/>
          </p:nvPr>
        </p:nvSpPr>
        <p:spPr/>
        <p:txBody>
          <a:bodyPr>
            <a:normAutofit fontScale="85000" lnSpcReduction="10000"/>
          </a:bodyPr>
          <a:lstStyle/>
          <a:p>
            <a:r>
              <a:rPr lang="hr-HR" dirty="0" smtClean="0"/>
              <a:t>PREPOZNATLJIVI SIMPTOMI:</a:t>
            </a:r>
          </a:p>
          <a:p>
            <a:r>
              <a:rPr lang="hr-HR" dirty="0"/>
              <a:t>v</a:t>
            </a:r>
            <a:r>
              <a:rPr lang="hr-HR" dirty="0" smtClean="0"/>
              <a:t>rpoljenje i izražena potreba za dodirivanjem predmeta</a:t>
            </a:r>
          </a:p>
          <a:p>
            <a:r>
              <a:rPr lang="hr-HR" dirty="0"/>
              <a:t>n</a:t>
            </a:r>
            <a:r>
              <a:rPr lang="hr-HR" dirty="0" smtClean="0"/>
              <a:t>emir</a:t>
            </a:r>
          </a:p>
          <a:p>
            <a:r>
              <a:rPr lang="hr-HR" dirty="0"/>
              <a:t>e</a:t>
            </a:r>
            <a:r>
              <a:rPr lang="hr-HR" dirty="0" smtClean="0"/>
              <a:t>mocionalna nezrelost</a:t>
            </a:r>
          </a:p>
          <a:p>
            <a:r>
              <a:rPr lang="hr-HR" dirty="0"/>
              <a:t>n</a:t>
            </a:r>
            <a:r>
              <a:rPr lang="hr-HR" dirty="0" smtClean="0"/>
              <a:t>epoštivanje pravila i dužnosti</a:t>
            </a:r>
          </a:p>
          <a:p>
            <a:r>
              <a:rPr lang="hr-HR" dirty="0"/>
              <a:t>n</a:t>
            </a:r>
            <a:r>
              <a:rPr lang="hr-HR" dirty="0" smtClean="0"/>
              <a:t>eoprezno ponašanje</a:t>
            </a:r>
          </a:p>
          <a:p>
            <a:r>
              <a:rPr lang="hr-HR" dirty="0"/>
              <a:t>p</a:t>
            </a:r>
            <a:r>
              <a:rPr lang="hr-HR" dirty="0" smtClean="0"/>
              <a:t>ovremeno antisocijalno ponašanje</a:t>
            </a:r>
          </a:p>
          <a:p>
            <a:r>
              <a:rPr lang="hr-HR" dirty="0"/>
              <a:t>s</a:t>
            </a:r>
            <a:r>
              <a:rPr lang="hr-HR" dirty="0" smtClean="0"/>
              <a:t>manjena potreba za spavanjem</a:t>
            </a:r>
          </a:p>
          <a:p>
            <a:r>
              <a:rPr lang="hr-HR" dirty="0"/>
              <a:t>p</a:t>
            </a:r>
            <a:r>
              <a:rPr lang="hr-HR" dirty="0" smtClean="0"/>
              <a:t>retjerivanje kod jednostavnih zadataka</a:t>
            </a:r>
          </a:p>
        </p:txBody>
      </p:sp>
      <p:sp>
        <p:nvSpPr>
          <p:cNvPr id="4" name="Content Placeholder 3"/>
          <p:cNvSpPr>
            <a:spLocks noGrp="1"/>
          </p:cNvSpPr>
          <p:nvPr>
            <p:ph sz="half" idx="2"/>
          </p:nvPr>
        </p:nvSpPr>
        <p:spPr/>
        <p:txBody>
          <a:bodyPr>
            <a:normAutofit fontScale="85000" lnSpcReduction="10000"/>
          </a:bodyPr>
          <a:lstStyle/>
          <a:p>
            <a:r>
              <a:rPr lang="hr-HR" dirty="0" smtClean="0"/>
              <a:t>KAO NASTAVNIK...</a:t>
            </a:r>
            <a:r>
              <a:rPr lang="hr-HR" dirty="0"/>
              <a:t> </a:t>
            </a:r>
            <a:endParaRPr lang="hr-HR" dirty="0" smtClean="0"/>
          </a:p>
          <a:p>
            <a:r>
              <a:rPr lang="hr-HR" dirty="0" smtClean="0"/>
              <a:t>PRIHVATITE </a:t>
            </a:r>
            <a:r>
              <a:rPr lang="hr-HR" dirty="0"/>
              <a:t>RAZLIČITOST SVOJIH UČENIKA I </a:t>
            </a:r>
            <a:r>
              <a:rPr lang="hr-HR" dirty="0" smtClean="0"/>
              <a:t>PRILAGODITE </a:t>
            </a:r>
            <a:r>
              <a:rPr lang="hr-HR" dirty="0"/>
              <a:t>IM SE NAJBOLJE ŠTO </a:t>
            </a:r>
            <a:r>
              <a:rPr lang="hr-HR" dirty="0" smtClean="0"/>
              <a:t>MOŽETE</a:t>
            </a:r>
          </a:p>
          <a:p>
            <a:r>
              <a:rPr lang="hr-HR" dirty="0" smtClean="0"/>
              <a:t>zadržite pozitivan stav</a:t>
            </a:r>
          </a:p>
          <a:p>
            <a:r>
              <a:rPr lang="hr-HR" dirty="0" smtClean="0"/>
              <a:t>U nastavu uključite više kretanja</a:t>
            </a:r>
          </a:p>
          <a:p>
            <a:r>
              <a:rPr lang="hr-HR" dirty="0" smtClean="0"/>
              <a:t>Uključite uvježbavanje vještina i emocionalnu inteligenciju  (slušanje, rješavanje konflikata, tehnike opuštanja)</a:t>
            </a:r>
          </a:p>
          <a:p>
            <a:r>
              <a:rPr lang="hr-HR" dirty="0" smtClean="0"/>
              <a:t>Potražite podršku, uspostavite timski rad</a:t>
            </a:r>
            <a:endParaRPr lang="hr-HR" dirty="0"/>
          </a:p>
        </p:txBody>
      </p:sp>
    </p:spTree>
    <p:extLst>
      <p:ext uri="{BB962C8B-B14F-4D97-AF65-F5344CB8AC3E}">
        <p14:creationId xmlns:p14="http://schemas.microsoft.com/office/powerpoint/2010/main" val="13983400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Dr. sc. Eric Jensen</a:t>
            </a:r>
            <a:endParaRPr lang="hr-HR" dirty="0"/>
          </a:p>
        </p:txBody>
      </p:sp>
      <p:sp>
        <p:nvSpPr>
          <p:cNvPr id="3" name="Content Placeholder 2"/>
          <p:cNvSpPr>
            <a:spLocks noGrp="1"/>
          </p:cNvSpPr>
          <p:nvPr>
            <p:ph sz="half" idx="1"/>
          </p:nvPr>
        </p:nvSpPr>
        <p:spPr/>
        <p:txBody>
          <a:bodyPr>
            <a:normAutofit fontScale="70000" lnSpcReduction="20000"/>
          </a:bodyPr>
          <a:lstStyle/>
          <a:p>
            <a:r>
              <a:rPr lang="hr-HR" dirty="0"/>
              <a:t>p</a:t>
            </a:r>
            <a:r>
              <a:rPr lang="hr-HR" dirty="0" smtClean="0"/>
              <a:t>redavao na </a:t>
            </a:r>
            <a:r>
              <a:rPr lang="hr-HR" dirty="0"/>
              <a:t>svim razinama, od osnovne škole do </a:t>
            </a:r>
            <a:r>
              <a:rPr lang="hr-HR" dirty="0" smtClean="0"/>
              <a:t>sveučilišta</a:t>
            </a:r>
          </a:p>
          <a:p>
            <a:r>
              <a:rPr lang="hr-HR" dirty="0" smtClean="0"/>
              <a:t>1981</a:t>
            </a:r>
            <a:r>
              <a:rPr lang="hr-HR" dirty="0"/>
              <a:t>. osnovao prvi i najveći program </a:t>
            </a:r>
            <a:r>
              <a:rPr lang="hr-HR" dirty="0" smtClean="0"/>
              <a:t>„učenja u skladu s mozgom” </a:t>
            </a:r>
            <a:r>
              <a:rPr lang="hr-HR" dirty="0"/>
              <a:t>u </a:t>
            </a:r>
            <a:r>
              <a:rPr lang="hr-HR" dirty="0" smtClean="0"/>
              <a:t>SAD-u</a:t>
            </a:r>
          </a:p>
          <a:p>
            <a:r>
              <a:rPr lang="hr-HR" dirty="0" smtClean="0"/>
              <a:t>napisao preko 25 </a:t>
            </a:r>
            <a:r>
              <a:rPr lang="hr-HR" dirty="0"/>
              <a:t>knjiga o učenju i </a:t>
            </a:r>
            <a:r>
              <a:rPr lang="hr-HR" dirty="0" smtClean="0"/>
              <a:t>mozgu</a:t>
            </a:r>
          </a:p>
          <a:p>
            <a:r>
              <a:rPr lang="hr-HR" dirty="0" smtClean="0"/>
              <a:t>Superučenje (1998), Učenje s mozgom na umu (1998), </a:t>
            </a:r>
            <a:r>
              <a:rPr lang="hr-HR" b="1" dirty="0" smtClean="0"/>
              <a:t>Različiti mozgovi, različiti učenici </a:t>
            </a:r>
            <a:r>
              <a:rPr lang="hr-HR" dirty="0" smtClean="0"/>
              <a:t>(2000)</a:t>
            </a:r>
          </a:p>
          <a:p>
            <a:r>
              <a:rPr lang="hr-HR" dirty="0" smtClean="0"/>
              <a:t>član </a:t>
            </a:r>
            <a:r>
              <a:rPr lang="hr-HR" dirty="0"/>
              <a:t>Društva za neuroznanost i New York Academy of </a:t>
            </a:r>
            <a:r>
              <a:rPr lang="hr-HR" dirty="0" smtClean="0"/>
              <a:t>Sciences</a:t>
            </a:r>
          </a:p>
          <a:p>
            <a:r>
              <a:rPr lang="hr-HR" dirty="0" smtClean="0"/>
              <a:t>osnivač </a:t>
            </a:r>
            <a:r>
              <a:rPr lang="hr-HR" dirty="0"/>
              <a:t>Learning Brain EXPO </a:t>
            </a:r>
            <a:r>
              <a:rPr lang="hr-HR" dirty="0" smtClean="0"/>
              <a:t>s 25 godina iskustva u poučavanju edukatora </a:t>
            </a:r>
            <a:r>
              <a:rPr lang="hr-HR" dirty="0"/>
              <a:t>i </a:t>
            </a:r>
            <a:r>
              <a:rPr lang="hr-HR" dirty="0" smtClean="0"/>
              <a:t>trenera u cijelom svijetu</a:t>
            </a:r>
          </a:p>
          <a:p>
            <a:r>
              <a:rPr lang="hr-HR" dirty="0"/>
              <a:t>d</a:t>
            </a:r>
            <a:r>
              <a:rPr lang="hr-HR" dirty="0" smtClean="0"/>
              <a:t>uboko </a:t>
            </a:r>
            <a:r>
              <a:rPr lang="hr-HR" dirty="0"/>
              <a:t>je posvećen stvaranju pozitivne i trajne razlike u načinu </a:t>
            </a:r>
            <a:r>
              <a:rPr lang="hr-HR" dirty="0" smtClean="0"/>
              <a:t>učenja</a:t>
            </a:r>
            <a:endParaRPr lang="hr-HR" dirty="0"/>
          </a:p>
        </p:txBody>
      </p:sp>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281889" y="1825625"/>
            <a:ext cx="2962221" cy="4351338"/>
          </a:xfrm>
        </p:spPr>
      </p:pic>
    </p:spTree>
    <p:extLst>
      <p:ext uri="{BB962C8B-B14F-4D97-AF65-F5344CB8AC3E}">
        <p14:creationId xmlns:p14="http://schemas.microsoft.com/office/powerpoint/2010/main" val="20476106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Kako to izvesti???</a:t>
            </a:r>
            <a:endParaRPr lang="hr-H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11226" y="2403835"/>
            <a:ext cx="5524106" cy="3610466"/>
          </a:xfrm>
        </p:spPr>
      </p:pic>
    </p:spTree>
    <p:extLst>
      <p:ext uri="{BB962C8B-B14F-4D97-AF65-F5344CB8AC3E}">
        <p14:creationId xmlns:p14="http://schemas.microsoft.com/office/powerpoint/2010/main" val="36401723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Korištena literatura:</a:t>
            </a:r>
            <a:endParaRPr lang="hr-HR" dirty="0"/>
          </a:p>
        </p:txBody>
      </p:sp>
      <p:sp>
        <p:nvSpPr>
          <p:cNvPr id="3" name="Content Placeholder 2"/>
          <p:cNvSpPr>
            <a:spLocks noGrp="1"/>
          </p:cNvSpPr>
          <p:nvPr>
            <p:ph idx="1"/>
          </p:nvPr>
        </p:nvSpPr>
        <p:spPr/>
        <p:txBody>
          <a:bodyPr/>
          <a:lstStyle/>
          <a:p>
            <a:r>
              <a:rPr lang="hr-HR" u="sng" dirty="0" smtClean="0"/>
              <a:t>KORIŠTENA</a:t>
            </a:r>
          </a:p>
          <a:p>
            <a:pPr lvl="0" indent="-6350" algn="just">
              <a:lnSpc>
                <a:spcPct val="111000"/>
              </a:lnSpc>
              <a:spcAft>
                <a:spcPts val="170"/>
              </a:spcAft>
            </a:pPr>
            <a:r>
              <a:rPr lang="hr-HR" sz="2000" dirty="0" smtClean="0">
                <a:solidFill>
                  <a:srgbClr val="000000"/>
                </a:solidFill>
                <a:ea typeface="Times New Roman" panose="02020603050405020304" pitchFamily="18" charset="0"/>
              </a:rPr>
              <a:t>Jensen, E. (2004). </a:t>
            </a:r>
            <a:r>
              <a:rPr lang="hr-HR" sz="2000" i="1" dirty="0" smtClean="0">
                <a:solidFill>
                  <a:srgbClr val="000000"/>
                </a:solidFill>
                <a:ea typeface="Times New Roman" panose="02020603050405020304" pitchFamily="18" charset="0"/>
              </a:rPr>
              <a:t>Različiti mozgovi, različiti učenici</a:t>
            </a:r>
            <a:r>
              <a:rPr lang="hr-HR" sz="2000" dirty="0" smtClean="0">
                <a:solidFill>
                  <a:srgbClr val="000000"/>
                </a:solidFill>
                <a:ea typeface="Times New Roman" panose="02020603050405020304" pitchFamily="18" charset="0"/>
              </a:rPr>
              <a:t>: kako doprijeti do onih do kojih se teško dopire. </a:t>
            </a:r>
            <a:r>
              <a:rPr lang="hr-HR" sz="2000" dirty="0">
                <a:solidFill>
                  <a:srgbClr val="000000"/>
                </a:solidFill>
                <a:ea typeface="Times New Roman" panose="02020603050405020304" pitchFamily="18" charset="0"/>
              </a:rPr>
              <a:t>Zagreb: Medicinska naklada</a:t>
            </a:r>
            <a:r>
              <a:rPr lang="hr-HR" sz="2000" dirty="0" smtClean="0">
                <a:solidFill>
                  <a:srgbClr val="000000"/>
                </a:solidFill>
                <a:ea typeface="Times New Roman" panose="02020603050405020304" pitchFamily="18" charset="0"/>
              </a:rPr>
              <a:t>.</a:t>
            </a:r>
          </a:p>
          <a:p>
            <a:pPr marL="222250" lvl="0" indent="0" algn="just">
              <a:lnSpc>
                <a:spcPct val="111000"/>
              </a:lnSpc>
              <a:spcAft>
                <a:spcPts val="170"/>
              </a:spcAft>
              <a:buNone/>
            </a:pPr>
            <a:endParaRPr lang="hr-HR" u="sng" dirty="0" smtClean="0">
              <a:solidFill>
                <a:srgbClr val="000000"/>
              </a:solidFill>
              <a:ea typeface="Times New Roman" panose="02020603050405020304" pitchFamily="18" charset="0"/>
            </a:endParaRPr>
          </a:p>
          <a:p>
            <a:pPr lvl="0" indent="-6350" algn="just">
              <a:lnSpc>
                <a:spcPct val="111000"/>
              </a:lnSpc>
              <a:spcAft>
                <a:spcPts val="170"/>
              </a:spcAft>
            </a:pPr>
            <a:endParaRPr lang="hr-HR" sz="2000" dirty="0">
              <a:solidFill>
                <a:srgbClr val="000000"/>
              </a:solidFill>
              <a:ea typeface="Times New Roman" panose="02020603050405020304" pitchFamily="18" charset="0"/>
            </a:endParaRPr>
          </a:p>
          <a:p>
            <a:endParaRPr lang="hr-HR" u="sng" dirty="0" smtClean="0"/>
          </a:p>
          <a:p>
            <a:endParaRPr lang="hr-HR" dirty="0"/>
          </a:p>
        </p:txBody>
      </p:sp>
    </p:spTree>
    <p:extLst>
      <p:ext uri="{BB962C8B-B14F-4D97-AF65-F5344CB8AC3E}">
        <p14:creationId xmlns:p14="http://schemas.microsoft.com/office/powerpoint/2010/main" val="28666878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SKUPINE UOBIČAJENIH POREMEĆAJA</a:t>
            </a:r>
            <a:endParaRPr lang="hr-HR" dirty="0"/>
          </a:p>
        </p:txBody>
      </p:sp>
      <p:sp>
        <p:nvSpPr>
          <p:cNvPr id="3" name="Content Placeholder 2"/>
          <p:cNvSpPr>
            <a:spLocks noGrp="1"/>
          </p:cNvSpPr>
          <p:nvPr>
            <p:ph sz="half" idx="1"/>
          </p:nvPr>
        </p:nvSpPr>
        <p:spPr/>
        <p:txBody>
          <a:bodyPr>
            <a:normAutofit fontScale="55000" lnSpcReduction="20000"/>
          </a:bodyPr>
          <a:lstStyle/>
          <a:p>
            <a:r>
              <a:rPr lang="hr-HR" dirty="0" smtClean="0"/>
              <a:t>GOVOR I JEZIK (afazija/poremećaji artikulacije, poremećaji jezičnog izražavanja, poremećaji jezičnog razumijevanja, deficit slušne obrade)</a:t>
            </a:r>
          </a:p>
          <a:p>
            <a:r>
              <a:rPr lang="hr-HR" dirty="0" smtClean="0"/>
              <a:t>POREMEĆAJI UČENJA (autizam, kašnjenje u razvoju, Williamov sindrom, retardacija)</a:t>
            </a:r>
          </a:p>
          <a:p>
            <a:r>
              <a:rPr lang="hr-HR" dirty="0" smtClean="0"/>
              <a:t>MOTORIČKE VJEŠTINE (senzorni motorički deficiti, hipokinetički poremećaji, hiperaktivnost, poremećaji neverbalnog učenja, Huntingtonova bolest, cerebralna paraliza, ataksija)</a:t>
            </a:r>
          </a:p>
          <a:p>
            <a:r>
              <a:rPr lang="hr-HR" dirty="0" smtClean="0"/>
              <a:t>POREMEĆAJI PONAŠANJA (deficit pažnje – ADD, poremećaj s prkošenjem i suprotstavljanjem, antisocijalni poremećaj, poremećaj ophođenja)</a:t>
            </a:r>
            <a:r>
              <a:rPr lang="hr-HR" dirty="0"/>
              <a:t> </a:t>
            </a:r>
            <a:endParaRPr lang="hr-HR" dirty="0" smtClean="0"/>
          </a:p>
          <a:p>
            <a:r>
              <a:rPr lang="hr-HR" dirty="0" smtClean="0"/>
              <a:t>SVIJEST </a:t>
            </a:r>
            <a:r>
              <a:rPr lang="hr-HR" dirty="0"/>
              <a:t>(epilepsija, poremećaji spavanja, shizofrenija)</a:t>
            </a:r>
          </a:p>
          <a:p>
            <a:r>
              <a:rPr lang="hr-HR" dirty="0"/>
              <a:t>TOKSINI (neishranjenost, prenatalna izloženost toksinima, droge, okolinski toksini, alergeni)</a:t>
            </a:r>
          </a:p>
          <a:p>
            <a:r>
              <a:rPr lang="hr-HR" dirty="0"/>
              <a:t>POREMEĆAJI AKADEMSKIH VJEŠTINA (disleksija, drugi poremećaji čitanja, poremećaji pismenog izražavanja, poremećaj matematičkih sposobnosti, poremećaji pamćenja)</a:t>
            </a:r>
          </a:p>
          <a:p>
            <a:r>
              <a:rPr lang="hr-HR" dirty="0"/>
              <a:t>POREMEĆAJI LIČNOSTI (ovisnost, izbjegavajući/paranoidni, anoreksija, bulimija, depresija, anksioznost, panika, kronični stres, naučena bespomoćnost)</a:t>
            </a:r>
          </a:p>
          <a:p>
            <a:pPr marL="0" indent="0">
              <a:buNone/>
            </a:pPr>
            <a:endParaRPr lang="hr-HR" dirty="0" smtClean="0"/>
          </a:p>
        </p:txBody>
      </p:sp>
      <p:sp>
        <p:nvSpPr>
          <p:cNvPr id="4" name="Content Placeholder 3"/>
          <p:cNvSpPr>
            <a:spLocks noGrp="1"/>
          </p:cNvSpPr>
          <p:nvPr>
            <p:ph sz="half" idx="2"/>
          </p:nvPr>
        </p:nvSpPr>
        <p:spPr/>
        <p:txBody>
          <a:bodyPr>
            <a:normAutofit fontScale="55000" lnSpcReduction="20000"/>
          </a:bodyPr>
          <a:lstStyle/>
          <a:p>
            <a:r>
              <a:rPr lang="hr-HR" dirty="0"/>
              <a:t>u</a:t>
            </a:r>
            <a:r>
              <a:rPr lang="hr-HR" dirty="0" smtClean="0"/>
              <a:t>običajen komorbiditet</a:t>
            </a:r>
          </a:p>
          <a:p>
            <a:r>
              <a:rPr lang="hr-HR" dirty="0"/>
              <a:t>v</a:t>
            </a:r>
            <a:r>
              <a:rPr lang="hr-HR" dirty="0" smtClean="0"/>
              <a:t>iše uzroka (genetske mutacije ili podložnost, zanemarivanje u djetinjstvu, toksini, neishranjenost, traume, zlostavljanje ili prenatalne traume)</a:t>
            </a:r>
          </a:p>
          <a:p>
            <a:r>
              <a:rPr lang="hr-HR" dirty="0"/>
              <a:t>m</a:t>
            </a:r>
            <a:r>
              <a:rPr lang="hr-HR" dirty="0" smtClean="0"/>
              <a:t>nogi modeli za razumijevanje ovih poremećaja (psihijatrija, dječja neurologija, obrazovanje djece s posebnim potrebama, neuroznanosti itd.)</a:t>
            </a:r>
          </a:p>
          <a:p>
            <a:r>
              <a:rPr lang="hr-HR" dirty="0" smtClean="0"/>
              <a:t>Svaki učenik može učiti i napredovati!</a:t>
            </a:r>
          </a:p>
          <a:p>
            <a:r>
              <a:rPr lang="hr-HR" dirty="0"/>
              <a:t>p</a:t>
            </a:r>
            <a:r>
              <a:rPr lang="hr-HR" dirty="0" smtClean="0"/>
              <a:t>reporuka: ovladati jednim po jednim poremećajem i njegovim prepoznavanjem</a:t>
            </a:r>
          </a:p>
          <a:p>
            <a:r>
              <a:rPr lang="hr-HR" dirty="0" smtClean="0"/>
              <a:t>Stav i znanje jednako važni!</a:t>
            </a:r>
          </a:p>
          <a:p>
            <a:r>
              <a:rPr lang="hr-HR" dirty="0" smtClean="0"/>
              <a:t>Učenici više uče iz onoga tko ste, nego onoga što poučavate!</a:t>
            </a:r>
          </a:p>
          <a:p>
            <a:r>
              <a:rPr lang="hr-HR" dirty="0" smtClean="0"/>
              <a:t>Ne podcjenjivati moć nade ili suosjećajnih odnosa, niti vrijednost implicitnog učenja i pozitivnog modela za oponašanje!</a:t>
            </a:r>
          </a:p>
          <a:p>
            <a:endParaRPr lang="hr-HR" dirty="0" smtClean="0"/>
          </a:p>
          <a:p>
            <a:endParaRPr lang="hr-HR" dirty="0" smtClean="0"/>
          </a:p>
        </p:txBody>
      </p:sp>
    </p:spTree>
    <p:extLst>
      <p:ext uri="{BB962C8B-B14F-4D97-AF65-F5344CB8AC3E}">
        <p14:creationId xmlns:p14="http://schemas.microsoft.com/office/powerpoint/2010/main" val="4731907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4000" dirty="0" smtClean="0"/>
              <a:t>ISKUSTVA?DOSADAŠNJE SPOZNAJE?STRATEGIJE?</a:t>
            </a:r>
            <a:endParaRPr lang="hr-HR" sz="40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63230" y="1825625"/>
            <a:ext cx="5865539" cy="4351338"/>
          </a:xfrm>
        </p:spPr>
      </p:pic>
    </p:spTree>
    <p:extLst>
      <p:ext uri="{BB962C8B-B14F-4D97-AF65-F5344CB8AC3E}">
        <p14:creationId xmlns:p14="http://schemas.microsoft.com/office/powerpoint/2010/main" val="22625587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Impulzivni učenik – deficit pažnje (ADD -</a:t>
            </a:r>
            <a:r>
              <a:rPr lang="hr-HR" i="1" dirty="0"/>
              <a:t> Attention Deficit Disorder</a:t>
            </a:r>
            <a:r>
              <a:rPr lang="hr-HR" dirty="0" smtClean="0"/>
              <a:t> )</a:t>
            </a:r>
            <a:endParaRPr lang="hr-HR" dirty="0"/>
          </a:p>
        </p:txBody>
      </p:sp>
      <p:sp>
        <p:nvSpPr>
          <p:cNvPr id="3" name="Content Placeholder 2"/>
          <p:cNvSpPr>
            <a:spLocks noGrp="1"/>
          </p:cNvSpPr>
          <p:nvPr>
            <p:ph sz="half" idx="1"/>
          </p:nvPr>
        </p:nvSpPr>
        <p:spPr/>
        <p:txBody>
          <a:bodyPr>
            <a:normAutofit fontScale="47500" lnSpcReduction="20000"/>
          </a:bodyPr>
          <a:lstStyle/>
          <a:p>
            <a:r>
              <a:rPr lang="hr-HR" i="1" dirty="0" smtClean="0"/>
              <a:t>n</a:t>
            </a:r>
            <a:r>
              <a:rPr lang="hr-HR" dirty="0" smtClean="0"/>
              <a:t>ajčešće dijagnosticiran poremećaj kod učenika</a:t>
            </a:r>
          </a:p>
          <a:p>
            <a:r>
              <a:rPr lang="hr-HR" dirty="0" smtClean="0"/>
              <a:t>nije toliko problem pažnje ili znanja, već provedbe (kontrole impulsa)</a:t>
            </a:r>
          </a:p>
          <a:p>
            <a:r>
              <a:rPr lang="hr-HR" dirty="0" smtClean="0"/>
              <a:t>Hiperaktivnost je ponekad uobičajeni simptom ADD-a, može biti vezana uz dob ili razvojni stadij, a ponekad ponašanje koje iskazuju posebno osjetljivi učenici.</a:t>
            </a:r>
          </a:p>
          <a:p>
            <a:r>
              <a:rPr lang="hr-HR" dirty="0" smtClean="0"/>
              <a:t>Prefrontalno mozgovno („izvršno”) područje neučinkovito je u: </a:t>
            </a:r>
          </a:p>
          <a:p>
            <a:pPr>
              <a:buFont typeface="Wingdings" panose="05000000000000000000" pitchFamily="2" charset="2"/>
              <a:buChar char="Ø"/>
            </a:pPr>
            <a:r>
              <a:rPr lang="hr-HR" dirty="0"/>
              <a:t>o</a:t>
            </a:r>
            <a:r>
              <a:rPr lang="hr-HR" dirty="0" smtClean="0"/>
              <a:t>dvajanju vanjskih od unutarnjih stanja/podražaja</a:t>
            </a:r>
          </a:p>
          <a:p>
            <a:pPr>
              <a:buFont typeface="Wingdings" panose="05000000000000000000" pitchFamily="2" charset="2"/>
              <a:buChar char="Ø"/>
            </a:pPr>
            <a:r>
              <a:rPr lang="hr-HR" dirty="0" smtClean="0"/>
              <a:t>pomaku s usmjeravanja na druge na usmjeravanje na sebe</a:t>
            </a:r>
          </a:p>
          <a:p>
            <a:pPr>
              <a:buFont typeface="Wingdings" panose="05000000000000000000" pitchFamily="2" charset="2"/>
              <a:buChar char="Ø"/>
            </a:pPr>
            <a:r>
              <a:rPr lang="hr-HR" dirty="0" smtClean="0"/>
              <a:t>razlikovanju sadašnjosti i budućnosti</a:t>
            </a:r>
          </a:p>
          <a:p>
            <a:pPr>
              <a:buFont typeface="Wingdings" panose="05000000000000000000" pitchFamily="2" charset="2"/>
              <a:buChar char="Ø"/>
            </a:pPr>
            <a:r>
              <a:rPr lang="hr-HR" dirty="0" smtClean="0"/>
              <a:t>odgodi trenutačnog zadovoljenja</a:t>
            </a:r>
          </a:p>
          <a:p>
            <a:r>
              <a:rPr lang="hr-HR" dirty="0" smtClean="0"/>
              <a:t>Mogu znati što trebaju učiniti, ali to ne mogu uvijek provesti zbog nesposobnosti upravljanja  svojim reakcijama (to ne znači da nisu bistri i da ne uče).</a:t>
            </a:r>
          </a:p>
          <a:p>
            <a:r>
              <a:rPr lang="hr-HR" dirty="0" smtClean="0"/>
              <a:t>Dijagnostički kriteriji: simptomi se javljaju prije sedme godine, traju najmanje 6 mjeseci, razina smetnji teža i češća nego je uobičajeno za dob, ponašanja izazivaju hendikep u najmanje dva područja života.</a:t>
            </a:r>
          </a:p>
          <a:p>
            <a:r>
              <a:rPr lang="hr-HR" dirty="0"/>
              <a:t>č</a:t>
            </a:r>
            <a:r>
              <a:rPr lang="hr-HR" dirty="0" smtClean="0"/>
              <a:t>ešće izloženi riziku od anksioznosti, depresije ili zlouporabe droga</a:t>
            </a:r>
          </a:p>
          <a:p>
            <a:r>
              <a:rPr lang="hr-HR" dirty="0" smtClean="0"/>
              <a:t>25% poremećaj učenja; 50% poremećaj ophođenja (op.grižnja savjesti)</a:t>
            </a:r>
          </a:p>
          <a:p>
            <a:r>
              <a:rPr lang="hr-HR" dirty="0"/>
              <a:t>t</a:t>
            </a:r>
            <a:r>
              <a:rPr lang="hr-HR" dirty="0" smtClean="0"/>
              <a:t>erapija stimulirajućim lijekovima i psihoterapija</a:t>
            </a:r>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831169" y="2024387"/>
            <a:ext cx="3863662" cy="3953814"/>
          </a:xfrm>
        </p:spPr>
      </p:pic>
      <p:pic>
        <p:nvPicPr>
          <p:cNvPr id="6" name="Picture 5"/>
          <p:cNvPicPr>
            <a:picLocks noChangeAspect="1"/>
          </p:cNvPicPr>
          <p:nvPr/>
        </p:nvPicPr>
        <p:blipFill>
          <a:blip r:embed="rId4"/>
          <a:stretch>
            <a:fillRect/>
          </a:stretch>
        </p:blipFill>
        <p:spPr>
          <a:xfrm>
            <a:off x="5178472" y="3279635"/>
            <a:ext cx="1835055" cy="298730"/>
          </a:xfrm>
          <a:prstGeom prst="rect">
            <a:avLst/>
          </a:prstGeom>
        </p:spPr>
      </p:pic>
    </p:spTree>
    <p:extLst>
      <p:ext uri="{BB962C8B-B14F-4D97-AF65-F5344CB8AC3E}">
        <p14:creationId xmlns:p14="http://schemas.microsoft.com/office/powerpoint/2010/main" val="40744080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solidFill>
                  <a:prstClr val="black"/>
                </a:solidFill>
              </a:rPr>
              <a:t>Impulzivni učenik – deficit pažnje (ADD -</a:t>
            </a:r>
            <a:r>
              <a:rPr lang="hr-HR" i="1" dirty="0">
                <a:solidFill>
                  <a:prstClr val="black"/>
                </a:solidFill>
              </a:rPr>
              <a:t> Attention Deficit Disorder</a:t>
            </a:r>
            <a:r>
              <a:rPr lang="hr-HR" dirty="0">
                <a:solidFill>
                  <a:prstClr val="black"/>
                </a:solidFill>
              </a:rPr>
              <a:t> )</a:t>
            </a:r>
            <a:endParaRPr lang="hr-HR" dirty="0"/>
          </a:p>
        </p:txBody>
      </p:sp>
      <p:sp>
        <p:nvSpPr>
          <p:cNvPr id="3" name="Content Placeholder 2"/>
          <p:cNvSpPr>
            <a:spLocks noGrp="1"/>
          </p:cNvSpPr>
          <p:nvPr>
            <p:ph sz="half" idx="1"/>
          </p:nvPr>
        </p:nvSpPr>
        <p:spPr/>
        <p:txBody>
          <a:bodyPr>
            <a:normAutofit fontScale="25000" lnSpcReduction="20000"/>
          </a:bodyPr>
          <a:lstStyle/>
          <a:p>
            <a:r>
              <a:rPr lang="hr-HR" sz="4800" b="1" dirty="0" smtClean="0"/>
              <a:t>ponašanja koja mogu ukazivati na ADD</a:t>
            </a:r>
            <a:r>
              <a:rPr lang="hr-HR" sz="4800" dirty="0" smtClean="0"/>
              <a:t>: loše računanje napamet, izraziti varijabilitet sposobnosti, loše planiranje budućih događaja, slabe vještine pripreme, neosjetljivost na pogreške, rijetko završava započeti posao, rijetko čeka svoj red, ometenost, poremećen osjećaj za protok vremena, nema strpljenja, neurednost, ne uči iz prošlih iskustava, vrpoljenje, ograničeno kratkoročno pamćenje, pomanjkanje mogućnosti predviđanja i uvida u prošlo iskustvo</a:t>
            </a:r>
          </a:p>
          <a:p>
            <a:r>
              <a:rPr lang="hr-HR" sz="4800" dirty="0" smtClean="0"/>
              <a:t>ADD treba shvatiti ozbiljno – učenici visokorizični za školski i društveni neuspjeh - intervencija</a:t>
            </a:r>
          </a:p>
          <a:p>
            <a:r>
              <a:rPr lang="hr-HR" sz="4800" dirty="0" smtClean="0"/>
              <a:t>poremećaj koji se može liječiti</a:t>
            </a:r>
          </a:p>
          <a:p>
            <a:r>
              <a:rPr lang="hr-HR" sz="4800" dirty="0" smtClean="0"/>
              <a:t>važno isključiti poremećaje s primjerice vidom ili sluhom</a:t>
            </a:r>
          </a:p>
          <a:p>
            <a:r>
              <a:rPr lang="hr-HR" sz="4800" dirty="0" smtClean="0"/>
              <a:t>često imaju specifične poteškoće u učenju (jezik, čitanje, matematika, pisanje)</a:t>
            </a:r>
          </a:p>
          <a:p>
            <a:r>
              <a:rPr lang="hr-HR" sz="4800" dirty="0" smtClean="0"/>
              <a:t>kontraproduktivno – pokušaji da se takvi učenici izljieče ili dovedu u red, važno je razumijevanje i susretljivost</a:t>
            </a:r>
          </a:p>
          <a:p>
            <a:r>
              <a:rPr lang="hr-HR" sz="4800" dirty="0" smtClean="0"/>
              <a:t>mnogi dječaci s ADD-om imaju i poremećaj u ophođenju (tvrdoglavost, ratobornost, ispadi bijesa) – nevolje sa zakonom – učenike koji iskazuju antisocijalna ponašanja je važno uputiti stručnjacima (pr. školski psiholog)</a:t>
            </a:r>
          </a:p>
          <a:p>
            <a:r>
              <a:rPr lang="hr-HR" sz="4800" dirty="0" smtClean="0">
                <a:solidFill>
                  <a:prstClr val="black"/>
                </a:solidFill>
              </a:rPr>
              <a:t>Djelujte promišljeno i brzo učite, surađujte s kolegama, očekujte pozitivne rezultate kroz nekoliko tjedana.</a:t>
            </a:r>
          </a:p>
          <a:p>
            <a:r>
              <a:rPr lang="hr-HR" sz="4800" dirty="0" smtClean="0"/>
              <a:t>VJEROJATNI UZROCI SU: nasljeđe, fiziologija, kemijska neravnoteža, ozljede glave, simetrija čeonih režnjeva itd. Zna se da ga ne uzrokuje pomanjkanje roditeljske brige, previše televizije ili loša prehrana.</a:t>
            </a:r>
          </a:p>
          <a:p>
            <a:endParaRPr lang="hr-HR" sz="4800" dirty="0"/>
          </a:p>
          <a:p>
            <a:endParaRPr lang="hr-HR" dirty="0" smtClean="0"/>
          </a:p>
          <a:p>
            <a:endParaRPr lang="hr-HR" dirty="0" smtClean="0"/>
          </a:p>
          <a:p>
            <a:endParaRPr lang="hr-HR" dirty="0" smtClean="0"/>
          </a:p>
          <a:p>
            <a:pPr marL="0" indent="0">
              <a:buNone/>
            </a:pPr>
            <a:endParaRPr lang="hr-HR" dirty="0" smtClean="0"/>
          </a:p>
          <a:p>
            <a:endParaRPr lang="hr-HR" dirty="0"/>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542201" y="1979628"/>
            <a:ext cx="4515439" cy="3836709"/>
          </a:xfrm>
        </p:spPr>
      </p:pic>
    </p:spTree>
    <p:extLst>
      <p:ext uri="{BB962C8B-B14F-4D97-AF65-F5344CB8AC3E}">
        <p14:creationId xmlns:p14="http://schemas.microsoft.com/office/powerpoint/2010/main" val="17283253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solidFill>
                  <a:prstClr val="black"/>
                </a:solidFill>
              </a:rPr>
              <a:t>Impulzivni učenik – deficit pažnje (ADD -</a:t>
            </a:r>
            <a:r>
              <a:rPr lang="hr-HR" i="1" dirty="0">
                <a:solidFill>
                  <a:prstClr val="black"/>
                </a:solidFill>
              </a:rPr>
              <a:t> Attention Deficit Disorder</a:t>
            </a:r>
            <a:r>
              <a:rPr lang="hr-HR" dirty="0">
                <a:solidFill>
                  <a:prstClr val="black"/>
                </a:solidFill>
              </a:rPr>
              <a:t> )</a:t>
            </a:r>
            <a:endParaRPr lang="hr-HR" dirty="0"/>
          </a:p>
        </p:txBody>
      </p:sp>
      <p:sp>
        <p:nvSpPr>
          <p:cNvPr id="3" name="Content Placeholder 2"/>
          <p:cNvSpPr>
            <a:spLocks noGrp="1"/>
          </p:cNvSpPr>
          <p:nvPr>
            <p:ph sz="half" idx="1"/>
          </p:nvPr>
        </p:nvSpPr>
        <p:spPr/>
        <p:txBody>
          <a:bodyPr>
            <a:normAutofit fontScale="47500" lnSpcReduction="20000"/>
          </a:bodyPr>
          <a:lstStyle/>
          <a:p>
            <a:pPr lvl="0"/>
            <a:r>
              <a:rPr lang="hr-HR" sz="3600" b="1" dirty="0" smtClean="0">
                <a:solidFill>
                  <a:prstClr val="black"/>
                </a:solidFill>
              </a:rPr>
              <a:t>ŠTO UČINITI: </a:t>
            </a:r>
            <a:endParaRPr lang="hr-HR" sz="3600" b="1" dirty="0">
              <a:solidFill>
                <a:prstClr val="black"/>
              </a:solidFill>
            </a:endParaRPr>
          </a:p>
          <a:p>
            <a:pPr lvl="0"/>
            <a:r>
              <a:rPr lang="hr-HR" sz="3600" u="sng" dirty="0" smtClean="0">
                <a:solidFill>
                  <a:prstClr val="black"/>
                </a:solidFill>
              </a:rPr>
              <a:t>budite susretljivi </a:t>
            </a:r>
            <a:r>
              <a:rPr lang="hr-HR" sz="3600" dirty="0" smtClean="0">
                <a:solidFill>
                  <a:prstClr val="black"/>
                </a:solidFill>
              </a:rPr>
              <a:t>(razumijevanje ADD i susretljivost, ključni; osiguranje pozitivne okoline i fokus na jače strane, biti prilagodljiv, ali imati čvrste granice po pitanju sigurnosti)</a:t>
            </a:r>
          </a:p>
          <a:p>
            <a:pPr lvl="0"/>
            <a:r>
              <a:rPr lang="hr-HR" sz="3600" u="sng" dirty="0">
                <a:solidFill>
                  <a:prstClr val="black"/>
                </a:solidFill>
              </a:rPr>
              <a:t>potražite stručnu pomoć kada je potrebno </a:t>
            </a:r>
            <a:r>
              <a:rPr lang="hr-HR" sz="3600" dirty="0">
                <a:solidFill>
                  <a:prstClr val="black"/>
                </a:solidFill>
              </a:rPr>
              <a:t>(Mogu li izaći na kraj s ovim učenikom?Jesam li dovoljno stručan?Je li učenik inače zdrav i sretan?)</a:t>
            </a:r>
          </a:p>
          <a:p>
            <a:r>
              <a:rPr lang="hr-HR" sz="3600" u="sng" dirty="0"/>
              <a:t>koristite pristup modifikacije ponašanja (</a:t>
            </a:r>
            <a:r>
              <a:rPr lang="hr-HR" sz="3600" dirty="0"/>
              <a:t>potkrepljivanje pozitivnih i preusmjeravanje negativnih ponašanja; birati situacije!)</a:t>
            </a:r>
          </a:p>
          <a:p>
            <a:r>
              <a:rPr lang="hr-HR" sz="3600" u="sng" dirty="0"/>
              <a:t>izbjegavajte prijetnje/distres (</a:t>
            </a:r>
            <a:r>
              <a:rPr lang="hr-HR" sz="3600" dirty="0"/>
              <a:t>Postavimo tri cilja koja danas želimo ostvariti. Za 5 minuta ću provjeriti pratiš li što radimo.;  nemojte osramotiti učenika s ADD-om, učenik ga nije birao); </a:t>
            </a:r>
            <a:r>
              <a:rPr lang="hr-HR" sz="3600" u="sng" dirty="0"/>
              <a:t>pružite vanjska potkrepljenja;</a:t>
            </a:r>
            <a:r>
              <a:rPr lang="hr-HR" sz="3600" dirty="0"/>
              <a:t> </a:t>
            </a:r>
            <a:r>
              <a:rPr lang="hr-HR" sz="3600" u="sng" dirty="0"/>
              <a:t>uspostavite rutinska ponašanja</a:t>
            </a:r>
            <a:r>
              <a:rPr lang="hr-HR" sz="3600" dirty="0"/>
              <a:t>; </a:t>
            </a:r>
            <a:r>
              <a:rPr lang="hr-HR" sz="3600" u="sng" dirty="0"/>
              <a:t>uvedite više kretanja </a:t>
            </a:r>
            <a:r>
              <a:rPr lang="hr-HR" sz="3600" dirty="0"/>
              <a:t>(tajni signal</a:t>
            </a:r>
            <a:r>
              <a:rPr lang="hr-HR" sz="3600" dirty="0" smtClean="0"/>
              <a:t>)</a:t>
            </a:r>
          </a:p>
          <a:p>
            <a:r>
              <a:rPr lang="hr-HR" sz="3600" u="sng" dirty="0" smtClean="0"/>
              <a:t>izoštrite </a:t>
            </a:r>
            <a:r>
              <a:rPr lang="hr-HR" sz="3600" u="sng" dirty="0"/>
              <a:t>komunikaciju </a:t>
            </a:r>
            <a:r>
              <a:rPr lang="hr-HR" sz="3600" dirty="0"/>
              <a:t>(pravila, zadatke i upute davati pismeno i usmeno te ponavljati ključno)</a:t>
            </a:r>
          </a:p>
          <a:p>
            <a:endParaRPr lang="hr-HR" sz="3600" dirty="0" smtClean="0"/>
          </a:p>
          <a:p>
            <a:endParaRPr lang="hr-HR" sz="3600" dirty="0" smtClean="0"/>
          </a:p>
          <a:p>
            <a:endParaRPr lang="hr-HR" sz="3600" dirty="0"/>
          </a:p>
          <a:p>
            <a:pPr lvl="0"/>
            <a:endParaRPr lang="hr-HR" sz="3300" dirty="0">
              <a:solidFill>
                <a:prstClr val="black"/>
              </a:solidFill>
            </a:endParaRPr>
          </a:p>
        </p:txBody>
      </p:sp>
      <p:sp>
        <p:nvSpPr>
          <p:cNvPr id="4" name="Content Placeholder 3"/>
          <p:cNvSpPr>
            <a:spLocks noGrp="1"/>
          </p:cNvSpPr>
          <p:nvPr>
            <p:ph sz="half" idx="2"/>
          </p:nvPr>
        </p:nvSpPr>
        <p:spPr/>
        <p:txBody>
          <a:bodyPr>
            <a:noAutofit/>
          </a:bodyPr>
          <a:lstStyle/>
          <a:p>
            <a:r>
              <a:rPr lang="hr-HR" sz="1700" b="1" dirty="0" smtClean="0"/>
              <a:t>ŠTO UČINITI: </a:t>
            </a:r>
          </a:p>
          <a:p>
            <a:r>
              <a:rPr lang="hr-HR" sz="1700" u="sng" dirty="0" smtClean="0"/>
              <a:t>upravljajte protokom informacija </a:t>
            </a:r>
            <a:r>
              <a:rPr lang="hr-HR" sz="1700" dirty="0" smtClean="0"/>
              <a:t>(čitanje teksta, kriteriji za samoprovjeru, planeri, upute, mnemonici itd.)</a:t>
            </a:r>
          </a:p>
          <a:p>
            <a:r>
              <a:rPr lang="hr-HR" sz="1700" u="sng" dirty="0"/>
              <a:t>p</a:t>
            </a:r>
            <a:r>
              <a:rPr lang="hr-HR" sz="1700" u="sng" dirty="0" smtClean="0"/>
              <a:t>ovećajte broj povratnih informacija </a:t>
            </a:r>
            <a:r>
              <a:rPr lang="hr-HR" sz="1700" dirty="0" smtClean="0"/>
              <a:t>(odati priznanje čak i za djelomični napredak, vanjski motivatori, grupne aktivnosti); </a:t>
            </a:r>
            <a:r>
              <a:rPr lang="hr-HR" sz="1700" u="sng" dirty="0" smtClean="0"/>
              <a:t>poučite ih vještinama raspoređivanja vremena </a:t>
            </a:r>
            <a:r>
              <a:rPr lang="hr-HR" sz="1700" dirty="0" smtClean="0"/>
              <a:t>(manji dijelovi, vrijeme za neku aktivnost, prijelaz s aktivnosti na aktivnost, podrška vršnjaka)</a:t>
            </a:r>
          </a:p>
          <a:p>
            <a:r>
              <a:rPr lang="hr-HR" sz="1700" u="sng" dirty="0"/>
              <a:t>u</a:t>
            </a:r>
            <a:r>
              <a:rPr lang="hr-HR" sz="1700" u="sng" dirty="0" smtClean="0"/>
              <a:t>činite učionicu funkcionalnom (</a:t>
            </a:r>
            <a:r>
              <a:rPr lang="hr-HR" sz="1700" dirty="0" smtClean="0"/>
              <a:t>učenički kutak za miran i samostalan rad) </a:t>
            </a:r>
          </a:p>
          <a:p>
            <a:r>
              <a:rPr lang="hr-HR" sz="1700" u="sng" dirty="0" smtClean="0"/>
              <a:t>uključite čitav razred</a:t>
            </a:r>
            <a:r>
              <a:rPr lang="hr-HR" sz="1700" dirty="0"/>
              <a:t> </a:t>
            </a:r>
            <a:r>
              <a:rPr lang="hr-HR" sz="1700" dirty="0" smtClean="0"/>
              <a:t>(bez isticanja učenika s ADD-om)</a:t>
            </a:r>
          </a:p>
          <a:p>
            <a:r>
              <a:rPr lang="hr-HR" sz="1700" u="sng" dirty="0" smtClean="0"/>
              <a:t>preporučite</a:t>
            </a:r>
            <a:r>
              <a:rPr lang="hr-HR" sz="1700" dirty="0" smtClean="0"/>
              <a:t> behavior ili drugu učinkovitu psihoterapiju </a:t>
            </a:r>
          </a:p>
        </p:txBody>
      </p:sp>
    </p:spTree>
    <p:extLst>
      <p:ext uri="{BB962C8B-B14F-4D97-AF65-F5344CB8AC3E}">
        <p14:creationId xmlns:p14="http://schemas.microsoft.com/office/powerpoint/2010/main" val="38172690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UPUTE NASTAVNICIMA ZA POTKREPLJENJE POZITIVNIH PONAŠANJA</a:t>
            </a:r>
            <a:endParaRPr lang="hr-HR" dirty="0"/>
          </a:p>
        </p:txBody>
      </p:sp>
      <p:sp>
        <p:nvSpPr>
          <p:cNvPr id="3" name="Content Placeholder 2"/>
          <p:cNvSpPr>
            <a:spLocks noGrp="1"/>
          </p:cNvSpPr>
          <p:nvPr>
            <p:ph idx="1"/>
          </p:nvPr>
        </p:nvSpPr>
        <p:spPr/>
        <p:txBody>
          <a:bodyPr>
            <a:normAutofit fontScale="62500" lnSpcReduction="20000"/>
          </a:bodyPr>
          <a:lstStyle/>
          <a:p>
            <a:pPr>
              <a:buFont typeface="Wingdings" panose="05000000000000000000" pitchFamily="2" charset="2"/>
              <a:buChar char="ü"/>
            </a:pPr>
            <a:r>
              <a:rPr lang="hr-HR" dirty="0" smtClean="0"/>
              <a:t>Usmjerite se na djetetove jake strane; pohvalite ga i kad je pohvala tek djelomično zaslužena.</a:t>
            </a:r>
          </a:p>
          <a:p>
            <a:pPr>
              <a:buFont typeface="Wingdings" panose="05000000000000000000" pitchFamily="2" charset="2"/>
              <a:buChar char="ü"/>
            </a:pPr>
            <a:r>
              <a:rPr lang="hr-HR" dirty="0" smtClean="0"/>
              <a:t>Izbjegavajte svađu i rasprave u kojima nitko ne može pobijediti.</a:t>
            </a:r>
          </a:p>
          <a:p>
            <a:pPr>
              <a:buFont typeface="Wingdings" panose="05000000000000000000" pitchFamily="2" charset="2"/>
              <a:buChar char="ü"/>
            </a:pPr>
            <a:r>
              <a:rPr lang="hr-HR" dirty="0" smtClean="0"/>
              <a:t>Postavite pravedna ograničenja i držite ih se; nema pregovora.</a:t>
            </a:r>
          </a:p>
          <a:p>
            <a:pPr>
              <a:buFont typeface="Wingdings" panose="05000000000000000000" pitchFamily="2" charset="2"/>
              <a:buChar char="ü"/>
            </a:pPr>
            <a:r>
              <a:rPr lang="hr-HR" dirty="0" smtClean="0"/>
              <a:t>Izbjegavajte korištenje kažnjavanja ili oduzimanje povlastica kao primarnog potkrepljenja. Koristite metode pozitivnog discipliniranja/potkrepljivanja, koliko je moguće.</a:t>
            </a:r>
          </a:p>
          <a:p>
            <a:pPr>
              <a:buFont typeface="Wingdings" panose="05000000000000000000" pitchFamily="2" charset="2"/>
              <a:buChar char="ü"/>
            </a:pPr>
            <a:r>
              <a:rPr lang="hr-HR" dirty="0" smtClean="0"/>
              <a:t>Budite model zdravog ponašanja.</a:t>
            </a:r>
          </a:p>
          <a:p>
            <a:pPr>
              <a:buFont typeface="Wingdings" panose="05000000000000000000" pitchFamily="2" charset="2"/>
              <a:buChar char="ü"/>
            </a:pPr>
            <a:r>
              <a:rPr lang="hr-HR" dirty="0" smtClean="0"/>
              <a:t>Prođite sa svojim učenicima složene zadatke i rasporedite svaki zadatak u korake koje je lakše savladati.</a:t>
            </a:r>
          </a:p>
          <a:p>
            <a:pPr>
              <a:buFont typeface="Wingdings" panose="05000000000000000000" pitchFamily="2" charset="2"/>
              <a:buChar char="ü"/>
            </a:pPr>
            <a:r>
              <a:rPr lang="hr-HR" dirty="0" smtClean="0"/>
              <a:t>Izbjegavajte nerealistična očekivanja (npr. Da će učenik biti u stanju upamtiti slijed od pet koraka).</a:t>
            </a:r>
          </a:p>
          <a:p>
            <a:pPr>
              <a:buFont typeface="Wingdings" panose="05000000000000000000" pitchFamily="2" charset="2"/>
              <a:buChar char="ü"/>
            </a:pPr>
            <a:r>
              <a:rPr lang="hr-HR" dirty="0" smtClean="0"/>
              <a:t>Razvijte sposobnost snalaženja u nepredviđenim okolnostima. Uvijek morate imati plan A, B i C i biti mirni kada se suočite s neočekivanim.</a:t>
            </a:r>
          </a:p>
          <a:p>
            <a:pPr>
              <a:buFont typeface="Wingdings" panose="05000000000000000000" pitchFamily="2" charset="2"/>
              <a:buChar char="ü"/>
            </a:pPr>
            <a:r>
              <a:rPr lang="hr-HR" dirty="0" smtClean="0"/>
              <a:t>Postavite jasne dnevne, tjedne i mjesečne ciljeve. Također, pomognite učenicima da postave vlastite ciljeve.</a:t>
            </a:r>
          </a:p>
          <a:p>
            <a:pPr>
              <a:buFont typeface="Wingdings" panose="05000000000000000000" pitchFamily="2" charset="2"/>
              <a:buChar char="ü"/>
            </a:pPr>
            <a:r>
              <a:rPr lang="hr-HR" dirty="0" smtClean="0"/>
              <a:t>Uvijek koristite nježan pristup, bez obzira na to koliko ste frustrirani.</a:t>
            </a:r>
          </a:p>
          <a:p>
            <a:pPr>
              <a:buFont typeface="Wingdings" panose="05000000000000000000" pitchFamily="2" charset="2"/>
              <a:buChar char="ü"/>
            </a:pPr>
            <a:r>
              <a:rPr lang="hr-HR" dirty="0" smtClean="0"/>
              <a:t>Potičite zdrave odnose s vršnjacima. Pomognite savjetima kako biti dobar prijatelj drugima.</a:t>
            </a:r>
          </a:p>
          <a:p>
            <a:pPr>
              <a:buFont typeface="Wingdings" panose="05000000000000000000" pitchFamily="2" charset="2"/>
              <a:buChar char="ü"/>
            </a:pPr>
            <a:r>
              <a:rPr lang="hr-HR" dirty="0" smtClean="0"/>
              <a:t>Na prikladan način proslavite postizanje cilja.</a:t>
            </a:r>
            <a:endParaRPr lang="hr-HR" dirty="0"/>
          </a:p>
        </p:txBody>
      </p:sp>
    </p:spTree>
    <p:extLst>
      <p:ext uri="{BB962C8B-B14F-4D97-AF65-F5344CB8AC3E}">
        <p14:creationId xmlns:p14="http://schemas.microsoft.com/office/powerpoint/2010/main" val="39510269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R</a:t>
            </a:r>
            <a:r>
              <a:rPr lang="hr-HR" dirty="0" smtClean="0"/>
              <a:t>ezignirani učenik – naučena bespomoćnost</a:t>
            </a:r>
            <a:endParaRPr lang="hr-HR" dirty="0"/>
          </a:p>
        </p:txBody>
      </p:sp>
      <p:sp>
        <p:nvSpPr>
          <p:cNvPr id="3" name="Content Placeholder 2"/>
          <p:cNvSpPr>
            <a:spLocks noGrp="1"/>
          </p:cNvSpPr>
          <p:nvPr>
            <p:ph sz="half" idx="1"/>
          </p:nvPr>
        </p:nvSpPr>
        <p:spPr/>
        <p:txBody>
          <a:bodyPr>
            <a:normAutofit fontScale="55000" lnSpcReduction="20000"/>
          </a:bodyPr>
          <a:lstStyle/>
          <a:p>
            <a:r>
              <a:rPr lang="hr-HR" dirty="0" smtClean="0"/>
              <a:t>Posljedica kroničnog osjećaja nemoći u određenoj situaciji ili vjerovanja da će situacija završiti negativno neovisno o ponašanju.</a:t>
            </a:r>
          </a:p>
          <a:p>
            <a:r>
              <a:rPr lang="hr-HR" dirty="0" smtClean="0"/>
              <a:t>U korijenu problema – nedostatak kontrole – kada učenici nauče da mogu kontrolirati svoje misli i aktivnosti – postaju imuni na naučenu bespomoćnost.</a:t>
            </a:r>
          </a:p>
          <a:p>
            <a:r>
              <a:rPr lang="hr-HR" dirty="0" smtClean="0"/>
              <a:t>Može biti vezano samo uz jedan predmet ili općenito uz školu (život).</a:t>
            </a:r>
          </a:p>
          <a:p>
            <a:r>
              <a:rPr lang="hr-HR" dirty="0" smtClean="0"/>
              <a:t>Nastavnici mogu pokrenuti problem dajući preteške zadatke.</a:t>
            </a:r>
          </a:p>
          <a:p>
            <a:r>
              <a:rPr lang="hr-HR" dirty="0" smtClean="0"/>
              <a:t>Intervencija – odučiti uz pomoć roditelja i nastavnika.</a:t>
            </a:r>
          </a:p>
          <a:p>
            <a:r>
              <a:rPr lang="hr-HR" dirty="0"/>
              <a:t>v</a:t>
            </a:r>
            <a:r>
              <a:rPr lang="hr-HR" dirty="0" smtClean="0"/>
              <a:t>arijable: viša u višim razredima OŠ i SŠ; češća kod dječaka; može biti vezana uz depresiju; u pozitivnoj korelaciji s psihološkim teškoćama vezanim uz tjelesnu težinu kod djevojaka</a:t>
            </a:r>
          </a:p>
          <a:p>
            <a:r>
              <a:rPr lang="hr-HR" dirty="0" smtClean="0"/>
              <a:t>„Ja jednostavno ne znam matematiku.”, „Nisam imao sreće, bio je petak trinaesti.”, „Testovi su uvijek teški.”, „Uvijek ima onih koji se uspiju snaći.”</a:t>
            </a:r>
          </a:p>
          <a:p>
            <a:r>
              <a:rPr lang="hr-HR" dirty="0" smtClean="0"/>
              <a:t>Djelujte promišljeno i brzo učite, surađujte s kolegama, očekujte pozitivne rezultate kroz dulje razdoblje.</a:t>
            </a:r>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731000" y="2477294"/>
            <a:ext cx="4064000" cy="3048000"/>
          </a:xfrm>
        </p:spPr>
      </p:pic>
    </p:spTree>
    <p:extLst>
      <p:ext uri="{BB962C8B-B14F-4D97-AF65-F5344CB8AC3E}">
        <p14:creationId xmlns:p14="http://schemas.microsoft.com/office/powerpoint/2010/main" val="33955984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1372</TotalTime>
  <Words>3523</Words>
  <Application>Microsoft Office PowerPoint</Application>
  <PresentationFormat>Široki zaslon</PresentationFormat>
  <Paragraphs>277</Paragraphs>
  <Slides>21</Slides>
  <Notes>4</Notes>
  <HiddenSlides>0</HiddenSlides>
  <MMClips>0</MMClips>
  <ScaleCrop>false</ScaleCrop>
  <HeadingPairs>
    <vt:vector size="6" baseType="variant">
      <vt:variant>
        <vt:lpstr>Korišteni fontovi</vt:lpstr>
      </vt:variant>
      <vt:variant>
        <vt:i4>5</vt:i4>
      </vt:variant>
      <vt:variant>
        <vt:lpstr>Tema</vt:lpstr>
      </vt:variant>
      <vt:variant>
        <vt:i4>1</vt:i4>
      </vt:variant>
      <vt:variant>
        <vt:lpstr>Naslovi slajdova</vt:lpstr>
      </vt:variant>
      <vt:variant>
        <vt:i4>21</vt:i4>
      </vt:variant>
    </vt:vector>
  </HeadingPairs>
  <TitlesOfParts>
    <vt:vector size="27" baseType="lpstr">
      <vt:lpstr>Arial</vt:lpstr>
      <vt:lpstr>Calibri</vt:lpstr>
      <vt:lpstr>Calibri Light</vt:lpstr>
      <vt:lpstr>Times New Roman</vt:lpstr>
      <vt:lpstr>Wingdings</vt:lpstr>
      <vt:lpstr>Office Theme</vt:lpstr>
      <vt:lpstr>TERAPIJSKA PEDAGOGIJA</vt:lpstr>
      <vt:lpstr>Dr. sc. Eric Jensen</vt:lpstr>
      <vt:lpstr>SKUPINE UOBIČAJENIH POREMEĆAJA</vt:lpstr>
      <vt:lpstr>ISKUSTVA?DOSADAŠNJE SPOZNAJE?STRATEGIJE?</vt:lpstr>
      <vt:lpstr>Impulzivni učenik – deficit pažnje (ADD - Attention Deficit Disorder )</vt:lpstr>
      <vt:lpstr>Impulzivni učenik – deficit pažnje (ADD - Attention Deficit Disorder )</vt:lpstr>
      <vt:lpstr>Impulzivni učenik – deficit pažnje (ADD - Attention Deficit Disorder )</vt:lpstr>
      <vt:lpstr>UPUTE NASTAVNICIMA ZA POTKREPLJENJE POZITIVNIH PONAŠANJA</vt:lpstr>
      <vt:lpstr>Rezignirani učenik – naučena bespomoćnost</vt:lpstr>
      <vt:lpstr>Rezignirani učenik – naučena bespomoćnost</vt:lpstr>
      <vt:lpstr>Čitač pred izazovom - Disleksija</vt:lpstr>
      <vt:lpstr>???????????????</vt:lpstr>
      <vt:lpstr>Čitač pred izazovom - Disleksija</vt:lpstr>
      <vt:lpstr>Svadljivi učenik: Poremećaj s prkošenjem i suprotstavljanjem</vt:lpstr>
      <vt:lpstr>Svadljivi učenik: Poremećaj s prkošenjem i suprotstavljanjem</vt:lpstr>
      <vt:lpstr>Frustrirani učenik: Kašnjenje u razvoju</vt:lpstr>
      <vt:lpstr>Frustrirani učenik: Kašnjenje u razvoju</vt:lpstr>
      <vt:lpstr>Učenik u pokretu: Hiperaktivnost</vt:lpstr>
      <vt:lpstr>Učenik u pokretu: Hiperaktivnost</vt:lpstr>
      <vt:lpstr>Kako to izvesti???</vt:lpstr>
      <vt:lpstr>Korištena literatura: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TERAPIJSKA PEDAGOGIJA</dc:title>
  <dc:creator>pc</dc:creator>
  <cp:lastModifiedBy>Katarina Dadić</cp:lastModifiedBy>
  <cp:revision>141</cp:revision>
  <dcterms:created xsi:type="dcterms:W3CDTF">2019-10-22T11:09:35Z</dcterms:created>
  <dcterms:modified xsi:type="dcterms:W3CDTF">2019-11-07T21:22:28Z</dcterms:modified>
</cp:coreProperties>
</file>