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93" r:id="rId3"/>
    <p:sldId id="294" r:id="rId4"/>
    <p:sldId id="295" r:id="rId5"/>
    <p:sldId id="296" r:id="rId6"/>
    <p:sldId id="298" r:id="rId7"/>
    <p:sldId id="318" r:id="rId8"/>
    <p:sldId id="300" r:id="rId9"/>
    <p:sldId id="305" r:id="rId10"/>
    <p:sldId id="309" r:id="rId11"/>
    <p:sldId id="310" r:id="rId12"/>
    <p:sldId id="314" r:id="rId13"/>
    <p:sldId id="315" r:id="rId14"/>
    <p:sldId id="316" r:id="rId15"/>
    <p:sldId id="320" r:id="rId16"/>
    <p:sldId id="321" r:id="rId17"/>
    <p:sldId id="319" r:id="rId18"/>
    <p:sldId id="317" r:id="rId19"/>
    <p:sldId id="26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3EF05-FA8F-4EB2-B066-F688E0696E62}" type="datetimeFigureOut">
              <a:rPr lang="hr-HR" smtClean="0"/>
              <a:pPr/>
              <a:t>24.10.2024.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DB8BF-B8A9-4EF0-9FD3-94D9C48DA03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3782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DB8BF-B8A9-4EF0-9FD3-94D9C48DA036}" type="slidenum">
              <a:rPr lang="hr-HR" smtClean="0"/>
              <a:pPr/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897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FA27-7173-41AC-AAAC-B51B5090D65A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16D44-46C6-4476-9648-C00E6CF93476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298FF-0F2F-49A6-9EE1-53AD7ADCF405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44B7-9323-49F7-93F6-0CB25687EF65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67D5-21D6-4940-BB0C-CE2EABA2671E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6A60-FC2E-455E-BD78-B6ADD4C3FF74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5F789-5D32-449B-BBB9-CDA66EF50F5C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8BD1-F5F3-4C0F-AF50-31157D1F1440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3025-12F5-4AFA-B53A-562316084B9D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610A-E45E-48F4-A2EC-987FBAF6000C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2F4D-F685-49C5-A657-05B9E4ED1A7D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99E09-4D31-430B-9168-EB6EC0E35DAF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METODA OPAŽANJA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495800"/>
            <a:ext cx="6400800" cy="1752600"/>
          </a:xfrm>
        </p:spPr>
        <p:txBody>
          <a:bodyPr>
            <a:normAutofit/>
          </a:bodyPr>
          <a:lstStyle/>
          <a:p>
            <a:r>
              <a:rPr lang="hr-HR" dirty="0"/>
              <a:t>Akademska godina 2024./2025.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4000" b="1" dirty="0">
                <a:solidFill>
                  <a:schemeClr val="tx2"/>
                </a:solidFill>
                <a:cs typeface="Arial" pitchFamily="34" charset="0"/>
              </a:rPr>
              <a:t>Izbor načina opažanja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hr-HR" sz="2200" u="sng" dirty="0">
              <a:solidFill>
                <a:schemeClr val="tx2"/>
              </a:solidFill>
              <a:cs typeface="Arial" pitchFamily="34" charset="0"/>
            </a:endParaRPr>
          </a:p>
          <a:p>
            <a:pPr marL="274320" indent="-274320" fontAlgn="auto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200" u="sng" dirty="0">
                <a:solidFill>
                  <a:schemeClr val="tx2"/>
                </a:solidFill>
                <a:cs typeface="Arial" pitchFamily="34" charset="0"/>
              </a:rPr>
              <a:t>1. Prema uključenosti opažača:</a:t>
            </a:r>
          </a:p>
          <a:p>
            <a:pPr marL="548640" lvl="1" fontAlgn="auto">
              <a:lnSpc>
                <a:spcPct val="15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200" dirty="0">
                <a:solidFill>
                  <a:schemeClr val="tx2"/>
                </a:solidFill>
                <a:cs typeface="Arial" pitchFamily="34" charset="0"/>
              </a:rPr>
              <a:t>Izravno - pasivna uloga opažača, promatranje i bilježenje</a:t>
            </a:r>
          </a:p>
          <a:p>
            <a:pPr marL="548640" lvl="1" fontAlgn="auto">
              <a:lnSpc>
                <a:spcPct val="15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200" dirty="0">
                <a:solidFill>
                  <a:schemeClr val="tx2"/>
                </a:solidFill>
                <a:cs typeface="Arial" pitchFamily="34" charset="0"/>
              </a:rPr>
              <a:t>Sudjelujuće - aktivna uloga opažača, uključuje se u situaciju koju opaža</a:t>
            </a:r>
          </a:p>
          <a:p>
            <a:pPr marL="548640" lvl="1" fontAlgn="auto">
              <a:lnSpc>
                <a:spcPct val="150000"/>
              </a:lnSpc>
              <a:spcBef>
                <a:spcPts val="37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2200" dirty="0">
                <a:solidFill>
                  <a:schemeClr val="tx2"/>
                </a:solidFill>
                <a:cs typeface="Arial" pitchFamily="34" charset="0"/>
              </a:rPr>
              <a:t>Sudjelujeće opažanje se može podijeliti na: sudioničko (istraživač “samo”  u većoj ili  manjoj mjeri sudjeluje) i strukturirano opažanje (istraživač “izaziva” određeno ponašanje).</a:t>
            </a:r>
          </a:p>
          <a:p>
            <a:pPr marL="548640" lvl="1" fontAlgn="auto">
              <a:lnSpc>
                <a:spcPct val="150000"/>
              </a:lnSpc>
              <a:spcBef>
                <a:spcPts val="370"/>
              </a:spcBef>
              <a:spcAft>
                <a:spcPts val="0"/>
              </a:spcAft>
              <a:buNone/>
              <a:defRPr/>
            </a:pPr>
            <a:endParaRPr lang="hr-HR" sz="2200" dirty="0">
              <a:solidFill>
                <a:schemeClr val="tx2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r-HR" sz="4000" b="1" dirty="0">
                <a:solidFill>
                  <a:schemeClr val="tx2"/>
                </a:solidFill>
                <a:cs typeface="Arial" pitchFamily="34" charset="0"/>
              </a:rPr>
              <a:t>Izbor načina opažanja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hr-HR" sz="2200" u="sng" dirty="0">
              <a:solidFill>
                <a:schemeClr val="tx2"/>
              </a:solidFill>
              <a:cs typeface="Arial" pitchFamily="34" charset="0"/>
            </a:endParaRPr>
          </a:p>
          <a:p>
            <a:pPr marL="274320" indent="-274320" fontAlgn="auto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200" u="sng" dirty="0">
                <a:solidFill>
                  <a:schemeClr val="tx2"/>
                </a:solidFill>
                <a:cs typeface="Arial" pitchFamily="34" charset="0"/>
              </a:rPr>
              <a:t>2. Prema načinu opažanja:</a:t>
            </a:r>
          </a:p>
          <a:p>
            <a:pPr marL="548640" lvl="1" fontAlgn="auto">
              <a:lnSpc>
                <a:spcPct val="15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200" dirty="0">
                <a:solidFill>
                  <a:schemeClr val="tx2"/>
                </a:solidFill>
                <a:cs typeface="Arial" pitchFamily="34" charset="0"/>
              </a:rPr>
              <a:t>Uočljivo - postoji opasnost da opažanje promjeni situaciju ili ponašanje pojedinaca</a:t>
            </a:r>
          </a:p>
          <a:p>
            <a:pPr marL="548640" lvl="1" fontAlgn="auto">
              <a:lnSpc>
                <a:spcPct val="15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200" dirty="0">
                <a:solidFill>
                  <a:schemeClr val="tx2"/>
                </a:solidFill>
                <a:cs typeface="Arial" pitchFamily="34" charset="0"/>
              </a:rPr>
              <a:t>Tajno - ne pretpostavlja značajniji utjecaj na opažane situacije i pojedince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44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3600" b="1" dirty="0">
                <a:solidFill>
                  <a:schemeClr val="tx2"/>
                </a:solidFill>
                <a:cs typeface="Arial" pitchFamily="34" charset="0"/>
              </a:rPr>
              <a:t>Uzorkovanje ponašanja</a:t>
            </a:r>
            <a:endParaRPr lang="hr-HR" sz="3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Pošto definira ponašanje koje će se opažati istraživač mora odrediti uzorak situacija i događaja u kojima će pratiti pojavljivanje određenih jedinica opažanja. </a:t>
            </a:r>
          </a:p>
          <a:p>
            <a:pPr>
              <a:lnSpc>
                <a:spcPct val="150000"/>
              </a:lnSpc>
            </a:pPr>
            <a:r>
              <a:rPr lang="hr-HR" sz="2000" b="1" dirty="0">
                <a:solidFill>
                  <a:schemeClr val="tx2"/>
                </a:solidFill>
                <a:cs typeface="Arial" charset="0"/>
              </a:rPr>
              <a:t>2. Uzorkovanje: 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Dva su načina prikupljanja reprezentativnog uzorka ponašanja, na temelju: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a) Vremenskih odsječaka 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b) Događaja</a:t>
            </a:r>
            <a:endParaRPr lang="hr-HR" sz="1600" dirty="0">
              <a:solidFill>
                <a:schemeClr val="tx2"/>
              </a:solidFill>
              <a:cs typeface="Arial" charset="0"/>
            </a:endParaRPr>
          </a:p>
          <a:p>
            <a:pPr>
              <a:lnSpc>
                <a:spcPct val="150000"/>
              </a:lnSpc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44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3600" b="1" dirty="0">
                <a:solidFill>
                  <a:schemeClr val="tx2"/>
                </a:solidFill>
                <a:cs typeface="Arial" pitchFamily="34" charset="0"/>
              </a:rPr>
              <a:t>Uzorkovanje ponašanja</a:t>
            </a:r>
            <a:endParaRPr lang="hr-HR" sz="3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a) vremenskih odsječaka – slučajni odabir vremena kada ćemo vršiti opažanje (</a:t>
            </a:r>
            <a:r>
              <a:rPr lang="hr-HR" sz="2000" i="1" u="sng" dirty="0">
                <a:solidFill>
                  <a:schemeClr val="tx2"/>
                </a:solidFill>
                <a:cs typeface="Arial" charset="0"/>
              </a:rPr>
              <a:t>sustavno</a:t>
            </a:r>
            <a:r>
              <a:rPr lang="hr-HR" sz="2000" u="sng" dirty="0">
                <a:solidFill>
                  <a:schemeClr val="tx2"/>
                </a:solidFill>
                <a:cs typeface="Arial" charset="0"/>
              </a:rPr>
              <a:t> </a:t>
            </a:r>
            <a:r>
              <a:rPr lang="hr-HR" sz="2000" dirty="0">
                <a:solidFill>
                  <a:schemeClr val="tx2"/>
                </a:solidFill>
                <a:cs typeface="Arial" charset="0"/>
              </a:rPr>
              <a:t>npr. opažanje počinje u 8 i završava u 20 sati a vrši se svakih 15 minuta ili </a:t>
            </a:r>
            <a:r>
              <a:rPr lang="hr-HR" sz="2000" i="1" u="sng" dirty="0">
                <a:solidFill>
                  <a:schemeClr val="tx2"/>
                </a:solidFill>
                <a:cs typeface="Arial" charset="0"/>
              </a:rPr>
              <a:t>slučajnim izborom vremenih jedinica </a:t>
            </a:r>
            <a:r>
              <a:rPr lang="hr-HR" sz="2000" dirty="0">
                <a:solidFill>
                  <a:schemeClr val="tx2"/>
                </a:solidFill>
                <a:cs typeface="Arial" charset="0"/>
              </a:rPr>
              <a:t>npr. rasporedimo dan u jedinice po 15 minuta i slučajnim izborom odredimo koji termini ulaze u uzorak. Česta je i kombinacija dviju tehnika – sustavno odredimo termine (npr. od 16 do 18 i od 20 do 22 a unutar termina slučajno odaberemo opažanje trajanja od 3 minute)</a:t>
            </a:r>
            <a:endParaRPr lang="hr-HR" sz="2000" i="1" dirty="0">
              <a:solidFill>
                <a:schemeClr val="tx2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44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3600" b="1" dirty="0">
                <a:solidFill>
                  <a:schemeClr val="tx2"/>
                </a:solidFill>
                <a:cs typeface="Arial" pitchFamily="34" charset="0"/>
              </a:rPr>
              <a:t>Uzorkovanje ponašanja</a:t>
            </a:r>
            <a:endParaRPr lang="hr-HR" sz="3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200" dirty="0">
                <a:solidFill>
                  <a:schemeClr val="tx2"/>
                </a:solidFill>
                <a:cs typeface="Arial" charset="0"/>
              </a:rPr>
              <a:t>b) događaja – primjenjuje se u situacijama u kojima se ponašanje koje je predmet proučavanja pojavljuje rijetko (npr. ako istraživač želi ispitati kako se vojnici  ponašanju za vrijeme borbe moraju čekati borenu situaciju. Istraživač bi se mogao naći u nezgodnoj situaciji ako se posluži vremenskim načinom izbora).</a:t>
            </a:r>
          </a:p>
          <a:p>
            <a:pPr>
              <a:lnSpc>
                <a:spcPct val="150000"/>
              </a:lnSpc>
              <a:buNone/>
            </a:pPr>
            <a:endParaRPr lang="hr-HR" sz="2200" dirty="0">
              <a:solidFill>
                <a:schemeClr val="tx2"/>
              </a:solidFill>
              <a:cs typeface="Arial" charset="0"/>
            </a:endParaRPr>
          </a:p>
          <a:p>
            <a:pPr>
              <a:lnSpc>
                <a:spcPct val="150000"/>
              </a:lnSpc>
              <a:buNone/>
            </a:pPr>
            <a:r>
              <a:rPr lang="hr-HR" sz="2200" dirty="0">
                <a:solidFill>
                  <a:schemeClr val="tx2"/>
                </a:solidFill>
                <a:cs typeface="Arial" charset="0"/>
              </a:rPr>
              <a:t>Potrebno je obrati pozornost i na </a:t>
            </a:r>
            <a:r>
              <a:rPr lang="hr-HR" sz="2200" b="1" dirty="0">
                <a:solidFill>
                  <a:schemeClr val="tx2"/>
                </a:solidFill>
                <a:cs typeface="Arial" charset="0"/>
              </a:rPr>
              <a:t>uzorkovanje situacija</a:t>
            </a:r>
            <a:r>
              <a:rPr lang="hr-HR" sz="2200" dirty="0">
                <a:solidFill>
                  <a:schemeClr val="tx2"/>
                </a:solidFill>
                <a:cs typeface="Arial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hr-HR" sz="2200" dirty="0">
                <a:solidFill>
                  <a:schemeClr val="tx2"/>
                </a:solidFill>
                <a:cs typeface="Arial" charset="0"/>
              </a:rPr>
              <a:t>Ako prikupljene nalaze opažanja želimo poopćiti potrebno ih je prikupiti  u nizu različitih situacija, jer ponašanje u samo jednoj od njih može biti atipično.</a:t>
            </a:r>
            <a:endParaRPr lang="hr-HR" sz="22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4000" b="1" dirty="0">
                <a:solidFill>
                  <a:schemeClr val="tx2"/>
                </a:solidFill>
                <a:cs typeface="Arial" pitchFamily="34" charset="0"/>
              </a:rPr>
              <a:t>Izrada instrumenta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defRPr/>
            </a:pPr>
            <a:r>
              <a:rPr lang="hr-HR" sz="2800" dirty="0">
                <a:solidFill>
                  <a:schemeClr val="tx2"/>
                </a:solidFill>
                <a:latin typeface="+mj-lt"/>
                <a:cs typeface="Arial" pitchFamily="34" charset="0"/>
              </a:rPr>
              <a:t>Liste označavanje (ček liste) – ako smo unaprijed odredili na što ćemo se usmjeriti prilikom opažanja listu možemo svesti na podatke je li se određeno ponašanje pojavilo ili nije. Obično se bilježi  prisutnost-odsutnost ponašanja (da/ne), učestalost (koliko puta) i trajanje ponašanja (koliko dugo).</a:t>
            </a:r>
          </a:p>
          <a:p>
            <a:pPr>
              <a:lnSpc>
                <a:spcPct val="150000"/>
              </a:lnSpc>
              <a:defRPr/>
            </a:pPr>
            <a:r>
              <a:rPr lang="hr-HR" sz="2800" dirty="0">
                <a:solidFill>
                  <a:schemeClr val="tx2"/>
                </a:solidFill>
                <a:latin typeface="+mj-lt"/>
                <a:cs typeface="Arial" pitchFamily="34" charset="0"/>
              </a:rPr>
              <a:t>Ali i druga važna svojstva ispitanika poput: spoli, dobi i sl.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4000" b="1" dirty="0">
                <a:solidFill>
                  <a:schemeClr val="tx2"/>
                </a:solidFill>
                <a:cs typeface="Arial" pitchFamily="34" charset="0"/>
              </a:rPr>
              <a:t>Izrada instrumenta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latin typeface="+mj-lt"/>
                <a:cs typeface="Arial" charset="0"/>
              </a:rPr>
              <a:t>Moguće i </a:t>
            </a:r>
            <a:r>
              <a:rPr lang="hr-HR" sz="2600" i="1" dirty="0">
                <a:solidFill>
                  <a:schemeClr val="tx2"/>
                </a:solidFill>
                <a:latin typeface="+mj-lt"/>
                <a:cs typeface="Arial" charset="0"/>
              </a:rPr>
              <a:t>mjere procjene </a:t>
            </a:r>
            <a:r>
              <a:rPr lang="hr-HR" sz="2600" dirty="0">
                <a:solidFill>
                  <a:schemeClr val="tx2"/>
                </a:solidFill>
                <a:latin typeface="+mj-lt"/>
                <a:cs typeface="Arial" charset="0"/>
              </a:rPr>
              <a:t>koje traže subjektivnu procjenu opažača pa ih je potrebno detaljno definirati (npr. ljestvice od 4 stupnjeva – minimalno alkoholiziran, prilično alkoholoziran, prilično snažno alkoholiziran, izrazito snažno alkoholiziran)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44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3600" b="1" dirty="0">
                <a:solidFill>
                  <a:schemeClr val="tx2"/>
                </a:solidFill>
                <a:cs typeface="Arial" pitchFamily="34" charset="0"/>
              </a:rPr>
              <a:t>Uvježbavanje opažača</a:t>
            </a:r>
            <a:endParaRPr lang="hr-HR" sz="3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cs typeface="Arial" charset="0"/>
              </a:rPr>
              <a:t>Mjere opažanja treba detaljno operacionalizirati (definirati) – pokazatelji moraju biti jednoznačni i lišeni subjektivne procjene.</a:t>
            </a:r>
          </a:p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cs typeface="Arial" charset="0"/>
              </a:rPr>
              <a:t>Objektivnost opažača  - mjeri se raznim koeficijentima korelacije, a ako je riječ o nominalnim pokazateljima npr. Cohen kappa koeficijentom. </a:t>
            </a:r>
          </a:p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cs typeface="Arial" charset="0"/>
              </a:rPr>
              <a:t>Utjecaj opažača na opažano ponašanje treba uvijek uzeti u obzir pa makar ispitanik niti ne zna da ga se opaža.</a:t>
            </a:r>
            <a:endParaRPr lang="hr-HR" sz="2600" dirty="0">
              <a:solidFill>
                <a:srgbClr val="FF0000"/>
              </a:solidFill>
              <a:cs typeface="Arial" charset="0"/>
            </a:endParaRPr>
          </a:p>
          <a:p>
            <a:pPr>
              <a:lnSpc>
                <a:spcPct val="150000"/>
              </a:lnSpc>
              <a:buNone/>
            </a:pPr>
            <a:endParaRPr lang="hr-HR" sz="2400" i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445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r-HR" sz="3600" b="1" dirty="0">
                <a:solidFill>
                  <a:schemeClr val="tx2"/>
                </a:solidFill>
                <a:cs typeface="Arial" pitchFamily="34" charset="0"/>
              </a:rPr>
              <a:t>Prikupljanje podataka, analiza i </a:t>
            </a:r>
            <a:br>
              <a:rPr lang="hr-HR" sz="3600" b="1" dirty="0">
                <a:solidFill>
                  <a:schemeClr val="tx2"/>
                </a:solidFill>
                <a:cs typeface="Arial" pitchFamily="34" charset="0"/>
              </a:rPr>
            </a:br>
            <a:r>
              <a:rPr lang="hr-HR" sz="3600" b="1" dirty="0">
                <a:solidFill>
                  <a:schemeClr val="tx2"/>
                </a:solidFill>
                <a:cs typeface="Arial" pitchFamily="34" charset="0"/>
              </a:rPr>
              <a:t>pisanje izvještaja</a:t>
            </a:r>
            <a:endParaRPr lang="hr-HR" sz="3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latin typeface="+mj-lt"/>
                <a:cs typeface="Arial" charset="0"/>
              </a:rPr>
              <a:t>Prikupljanje  podataka</a:t>
            </a:r>
          </a:p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latin typeface="+mj-lt"/>
                <a:cs typeface="Arial" charset="0"/>
              </a:rPr>
              <a:t>Obrada i analiza podataka</a:t>
            </a:r>
          </a:p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latin typeface="+mj-lt"/>
                <a:cs typeface="Arial" charset="0"/>
              </a:rPr>
              <a:t>Izrada istraživačkog izvještaja</a:t>
            </a:r>
            <a:endParaRPr lang="hr-HR" sz="2400" dirty="0">
              <a:solidFill>
                <a:schemeClr val="tx2"/>
              </a:solidFill>
              <a:latin typeface="+mj-lt"/>
              <a:cs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2209800" y="2819400"/>
            <a:ext cx="4419600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/>
            <a:r>
              <a:rPr lang="hr-HR" sz="2800" b="1" dirty="0">
                <a:solidFill>
                  <a:schemeClr val="tx2"/>
                </a:solidFill>
              </a:rPr>
              <a:t>HVALA NA PAŽNJI!</a:t>
            </a:r>
          </a:p>
          <a:p>
            <a:pPr algn="ctr">
              <a:lnSpc>
                <a:spcPct val="90000"/>
              </a:lnSpc>
            </a:pPr>
            <a:endParaRPr lang="hr-HR" sz="2200" dirty="0"/>
          </a:p>
          <a:p>
            <a:pPr algn="ctr">
              <a:lnSpc>
                <a:spcPct val="90000"/>
              </a:lnSpc>
            </a:pPr>
            <a:endParaRPr lang="hr-HR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Metoda opažanja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953000"/>
          </a:xfrm>
        </p:spPr>
        <p:txBody>
          <a:bodyPr>
            <a:noAutofit/>
          </a:bodyPr>
          <a:lstStyle/>
          <a:p>
            <a:r>
              <a:rPr lang="hr-HR" sz="2800" dirty="0">
                <a:solidFill>
                  <a:schemeClr val="tx2"/>
                </a:solidFill>
              </a:rPr>
              <a:t>Uširem smislu, sve istraživačke metode mogu se smatrati nekom vrstom opažanja</a:t>
            </a:r>
          </a:p>
          <a:p>
            <a:endParaRPr lang="hr-HR" sz="2800" dirty="0">
              <a:solidFill>
                <a:schemeClr val="tx2"/>
              </a:solidFill>
            </a:endParaRPr>
          </a:p>
          <a:p>
            <a:r>
              <a:rPr lang="hr-HR" sz="2800" dirty="0">
                <a:solidFill>
                  <a:schemeClr val="tx2"/>
                </a:solidFill>
              </a:rPr>
              <a:t>U užem smislu, zasebna istraživačka metoda koja se temelji na neposrednom uvidu u pojavu koja je predmet proučavanja 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Razlike između znanstvenog i svakodnevnog opažanja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953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1. Sustavnost – unaprijed su određeni cilj i plan opažanja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2. Planirani opseg – definiran opseg opažanja (što potpunije ali u okviru perceptivnih mogućnosti)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3. Kontroliranost – definirane i nadzirane okolnosti opažanja (vrijeme, mjesto i sl.) 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4. Raspolaganje instrumentima – pripremljena sredstva za bilježenje i/ili snimanje podataka  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5. Objektivnost –  potreba razlikovanja činjenica od interpretacije 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6. Bilježenje podataka –  vjerno zapisivanje ili snimanje podataka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7. Uvježbanost opažača – osposobljenost za uočavanje potrebnih pojedinosti, razlikovanje bitnog pod nebitnog, razlikovanje činjenica od interpretacije…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Prednosti metode opažanja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953000"/>
          </a:xfrm>
        </p:spPr>
        <p:txBody>
          <a:bodyPr>
            <a:noAutofit/>
          </a:bodyPr>
          <a:lstStyle/>
          <a:p>
            <a:r>
              <a:rPr lang="hr-HR" sz="2400" dirty="0">
                <a:solidFill>
                  <a:schemeClr val="tx2"/>
                </a:solidFill>
              </a:rPr>
              <a:t>1. Može osigurati neposredniji i potpuniji uvid u proučavanu pojavu (zaključci se ne izvode iz izjava ispitanika)</a:t>
            </a:r>
          </a:p>
          <a:p>
            <a:endParaRPr lang="hr-HR" sz="2400" dirty="0">
              <a:solidFill>
                <a:schemeClr val="tx2"/>
              </a:solidFill>
            </a:endParaRPr>
          </a:p>
          <a:p>
            <a:r>
              <a:rPr lang="hr-HR" sz="2400" dirty="0">
                <a:solidFill>
                  <a:schemeClr val="tx2"/>
                </a:solidFill>
              </a:rPr>
              <a:t>2. Omogućava opažanje u prirodnom okruženju </a:t>
            </a:r>
          </a:p>
          <a:p>
            <a:endParaRPr lang="hr-HR" sz="2400" dirty="0">
              <a:solidFill>
                <a:schemeClr val="tx2"/>
              </a:solidFill>
            </a:endParaRPr>
          </a:p>
          <a:p>
            <a:r>
              <a:rPr lang="hr-HR" sz="2400" dirty="0">
                <a:solidFill>
                  <a:schemeClr val="tx2"/>
                </a:solidFill>
              </a:rPr>
              <a:t>3. Omogućava praćenje pojave kroz vrijeme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Nedostaci (ograničenja) metode opažanja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953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1. Složenost postupka</a:t>
            </a:r>
          </a:p>
          <a:p>
            <a:pPr>
              <a:lnSpc>
                <a:spcPct val="80000"/>
              </a:lnSpc>
              <a:buNone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3. Rezultati mogu ovisiti o prosudbi opažača (opasnost od subjektivnosti)</a:t>
            </a:r>
          </a:p>
          <a:p>
            <a:pPr>
              <a:lnSpc>
                <a:spcPct val="80000"/>
              </a:lnSpc>
            </a:pPr>
            <a:endParaRPr lang="hr-HR" sz="24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4. U nekim vrstama opažanja (uočljivo, sa sudjelovanjem) moguć je utjecaj na promatranu pojavu (opasnost od reaktivnosti)  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rmAutofit/>
          </a:bodyPr>
          <a:lstStyle/>
          <a:p>
            <a:pPr algn="ctr"/>
            <a:r>
              <a:rPr lang="hr-HR" sz="4000" b="1" dirty="0">
                <a:solidFill>
                  <a:schemeClr val="tx2"/>
                </a:solidFill>
                <a:latin typeface="+mn-lt"/>
                <a:cs typeface="Arial" charset="0"/>
              </a:rPr>
              <a:t>Vrste metode opažanja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r-HR" sz="1600" dirty="0">
              <a:solidFill>
                <a:srgbClr val="FF0000"/>
              </a:solidFill>
              <a:cs typeface="Arial" pitchFamily="34" charset="0"/>
            </a:endParaRPr>
          </a:p>
          <a:p>
            <a:pPr marL="274320" lvl="1" indent="-274320">
              <a:lnSpc>
                <a:spcPct val="15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600" dirty="0">
                <a:solidFill>
                  <a:schemeClr val="tx2"/>
                </a:solidFill>
                <a:cs typeface="Arial" pitchFamily="34" charset="0"/>
              </a:rPr>
              <a:t>Na općenitoj razini možemo razlikovati :</a:t>
            </a:r>
          </a:p>
          <a:p>
            <a:pPr marL="274320" lvl="1" indent="-274320">
              <a:lnSpc>
                <a:spcPct val="150000"/>
              </a:lnSpc>
              <a:spcBef>
                <a:spcPts val="580"/>
              </a:spcBef>
              <a:buNone/>
              <a:defRPr/>
            </a:pPr>
            <a:r>
              <a:rPr lang="hr-HR" sz="2600" dirty="0">
                <a:solidFill>
                  <a:schemeClr val="tx2"/>
                </a:solidFill>
                <a:cs typeface="Arial" pitchFamily="34" charset="0"/>
              </a:rPr>
              <a:t> a) opažanja koja nastoje pružiti iscrpan opis ponašanja u određenoj situaciji (u pravilu kvalitativna)  </a:t>
            </a:r>
          </a:p>
          <a:p>
            <a:pPr marL="274320" lvl="1" indent="-274320">
              <a:lnSpc>
                <a:spcPct val="150000"/>
              </a:lnSpc>
              <a:spcBef>
                <a:spcPts val="580"/>
              </a:spcBef>
              <a:buNone/>
              <a:defRPr/>
            </a:pPr>
            <a:r>
              <a:rPr lang="hr-HR" sz="2600" dirty="0">
                <a:solidFill>
                  <a:schemeClr val="tx2"/>
                </a:solidFill>
                <a:cs typeface="Arial" pitchFamily="34" charset="0"/>
              </a:rPr>
              <a:t>b) ona koja se usredotočuju na neki izdvojeni aspekt ponašanja ili situacije (u pravilu kvantitativna) </a:t>
            </a:r>
          </a:p>
          <a:p>
            <a:pPr marL="274320" lvl="1" indent="-274320">
              <a:lnSpc>
                <a:spcPct val="150000"/>
              </a:lnSpc>
              <a:spcBef>
                <a:spcPts val="580"/>
              </a:spcBef>
              <a:buNone/>
              <a:defRPr/>
            </a:pPr>
            <a:endParaRPr lang="hr-HR" sz="2200" u="sng" dirty="0">
              <a:solidFill>
                <a:schemeClr val="tx2"/>
              </a:solidFill>
              <a:cs typeface="Arial" pitchFamily="34" charset="0"/>
            </a:endParaRPr>
          </a:p>
          <a:p>
            <a:pPr marL="342900" indent="-34290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r-HR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4000" b="1" dirty="0">
                <a:solidFill>
                  <a:schemeClr val="tx2"/>
                </a:solidFill>
                <a:cs typeface="Arial" pitchFamily="34" charset="0"/>
              </a:rPr>
              <a:t>Provedba opažanja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1. Precizirati sadržaj opažanja  (definiranje ponašanja) 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2. Precizirati opseg opažanja (definiranje ponašanja) 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3. Izabrati optimalan način opažanja (izbor načina opažanja)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4. Izabrati reprezentativno mjesto opažanja  (uzorkovanje ponašanja)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5. Izabrati reprezentativno vrijeme opažanja (uzorkovanje ponašanja)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6. Pripremiti instrumente za registriranje sadržaja opažanja (izrada instrumenta)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7. Uvježbati opažače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8. Prikupljanje, obrada i analiza podataka, pisanje izvještaja</a:t>
            </a:r>
          </a:p>
          <a:p>
            <a:pPr>
              <a:lnSpc>
                <a:spcPct val="150000"/>
              </a:lnSpc>
              <a:buNone/>
            </a:pPr>
            <a:endParaRPr lang="hr-HR" sz="1600" i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3200" b="1" dirty="0">
                <a:solidFill>
                  <a:schemeClr val="tx2"/>
                </a:solidFill>
                <a:latin typeface="+mn-lt"/>
                <a:cs typeface="Arial" pitchFamily="34" charset="0"/>
              </a:rPr>
              <a:t>Definiranje ponašanja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hr-HR" sz="1600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endParaRPr lang="hr-HR" sz="2000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1</a:t>
            </a:r>
            <a:r>
              <a:rPr lang="hr-HR" sz="2000" b="1" u="sng" dirty="0">
                <a:solidFill>
                  <a:schemeClr val="tx2"/>
                </a:solidFill>
                <a:latin typeface="+mj-lt"/>
                <a:cs typeface="Arial" charset="0"/>
              </a:rPr>
              <a:t>. Definiranje ponašanja</a:t>
            </a: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a) Molekularni pristup – izdvojene kratkotrajne geste (pogledi, dodiri rukom i sl.)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b) Molarni pristup – bavi se analizom cjelovitijih ponašajnih jedinica koje imaju smisla same za sebe (mogu trajati i po nekoliko minuta – npr. paljene baklje na stadionu, svađa na sastanku, ponašanje za vrijeme školskog odmora i sl.)</a:t>
            </a:r>
          </a:p>
          <a:p>
            <a:pPr>
              <a:lnSpc>
                <a:spcPct val="150000"/>
              </a:lnSpc>
            </a:pPr>
            <a:endParaRPr lang="hr-HR" sz="2000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Općenito  govoreći molekuralni pristup primjereniji je istraživanjima koje imaju snažno teorijsko polazište i već razrađene pretpostavke. </a:t>
            </a:r>
          </a:p>
          <a:p>
            <a:pPr>
              <a:lnSpc>
                <a:spcPct val="150000"/>
              </a:lnSpc>
            </a:pPr>
            <a:endParaRPr lang="hr-HR" sz="2000" dirty="0">
              <a:solidFill>
                <a:schemeClr val="tx2"/>
              </a:solidFill>
              <a:latin typeface="+mj-lt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r-HR" sz="3200" b="1" dirty="0">
                <a:solidFill>
                  <a:schemeClr val="tx2"/>
                </a:solidFill>
                <a:cs typeface="Arial" pitchFamily="34" charset="0"/>
              </a:rPr>
              <a:t>Definiranje ponašanja</a:t>
            </a:r>
            <a:endParaRPr lang="hr-HR" sz="3200" b="1" dirty="0">
              <a:solidFill>
                <a:schemeClr val="tx2"/>
              </a:solidFill>
              <a:latin typeface="+mn-lt"/>
              <a:cs typeface="Arial" pitchFamily="34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hr-HR" sz="2000" dirty="0">
              <a:solidFill>
                <a:schemeClr val="tx2"/>
              </a:solidFill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Mjere opažanja treba detaljno operacionalizirati (definirati) – pokazatelji moraju biti jednoznačni i lišeni subjektivne procjene (npr. ako želimo definirati jesu li učenici agresivni za vrijeme odmora trebamo definirati što je to agresivno itd.)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Pojedine konstrukte je potrebno operacionalizirati kroz više pokazatelja – npr. agresivno ponašanje – guranje, vikanje na nekoga, udaranje itd.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1011</Words>
  <Application>Microsoft Office PowerPoint</Application>
  <PresentationFormat>Prikaz na zaslonu (4:3)</PresentationFormat>
  <Paragraphs>101</Paragraphs>
  <Slides>19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(body)</vt:lpstr>
      <vt:lpstr>Wingdings 2</vt:lpstr>
      <vt:lpstr>Office Theme</vt:lpstr>
      <vt:lpstr>METODA OPAŽANJA</vt:lpstr>
      <vt:lpstr>Metoda opažanja</vt:lpstr>
      <vt:lpstr>Razlike između znanstvenog i svakodnevnog opažanja</vt:lpstr>
      <vt:lpstr>Prednosti metode opažanja</vt:lpstr>
      <vt:lpstr>Nedostaci (ograničenja) metode opažanja</vt:lpstr>
      <vt:lpstr>Vrste metode opažanja</vt:lpstr>
      <vt:lpstr>Provedba opažanja</vt:lpstr>
      <vt:lpstr>Definiranje ponašanja</vt:lpstr>
      <vt:lpstr>Definiranje ponašanja</vt:lpstr>
      <vt:lpstr>Izbor načina opažanja</vt:lpstr>
      <vt:lpstr>Izbor načina opažanja</vt:lpstr>
      <vt:lpstr>Uzorkovanje ponašanja</vt:lpstr>
      <vt:lpstr>Uzorkovanje ponašanja</vt:lpstr>
      <vt:lpstr>Uzorkovanje ponašanja</vt:lpstr>
      <vt:lpstr>Izrada instrumenta</vt:lpstr>
      <vt:lpstr>Izrada instrumenta</vt:lpstr>
      <vt:lpstr>Uvježbavanje opažača</vt:lpstr>
      <vt:lpstr>Prikupljanje podataka, analiza i  pisanje izvještaja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75</cp:revision>
  <dcterms:created xsi:type="dcterms:W3CDTF">2006-08-16T00:00:00Z</dcterms:created>
  <dcterms:modified xsi:type="dcterms:W3CDTF">2024-10-24T06:57:24Z</dcterms:modified>
</cp:coreProperties>
</file>