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5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7422F-AEAD-4B51-BAB1-E3E8B95B22AF}" type="datetimeFigureOut">
              <a:rPr lang="hr-HR" smtClean="0"/>
              <a:t>5.11.2024.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DE393-FB74-4659-8119-F6AE8BCD7E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6172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1A187051-80BC-4CFE-AB79-5D56B7088B3D}" type="slidenum">
              <a:rPr lang="hr-HR" altLang="sr-Latn-R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</a:t>
            </a:fld>
            <a:endParaRPr lang="hr-HR" altLang="sr-Latn-R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1251096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BA2D510B-510B-44C7-B966-29B05EAFB40F}" type="slidenum">
              <a:rPr lang="hr-HR" altLang="sr-Latn-R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hr-HR" altLang="sr-Latn-R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1408214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4DF2F2E4-4423-4697-A8A5-C325909D4B60}" type="slidenum">
              <a:rPr lang="hr-HR" altLang="sr-Latn-R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hr-HR" altLang="sr-Latn-R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520171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6103D8AF-4EED-4DBF-B4D3-F168E0F48725}" type="slidenum">
              <a:rPr lang="hr-HR" altLang="sr-Latn-R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hr-HR" altLang="sr-Latn-R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4227464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57DAC152-FF72-4F0F-9255-B2F3DFBCC093}" type="slidenum">
              <a:rPr lang="hr-HR" altLang="sr-Latn-R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7</a:t>
            </a:fld>
            <a:endParaRPr lang="hr-HR" altLang="sr-Latn-R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1614437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FF3B793F-450E-4F66-91F9-49EE3FEB1EBC}" type="slidenum">
              <a:rPr lang="hr-HR" altLang="sr-Latn-R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8</a:t>
            </a:fld>
            <a:endParaRPr lang="hr-HR" altLang="sr-Latn-R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530313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DDAFF22D-79FB-437D-93D9-067E3495CFD3}" type="slidenum">
              <a:rPr lang="hr-HR" altLang="sr-Latn-R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11</a:t>
            </a:fld>
            <a:endParaRPr lang="hr-HR" altLang="sr-Latn-R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211215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lhqasb1chI&amp;t=4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8620" y="1795892"/>
            <a:ext cx="7230999" cy="1646093"/>
          </a:xfrm>
        </p:spPr>
        <p:txBody>
          <a:bodyPr rtlCol="0"/>
          <a:lstStyle/>
          <a:p>
            <a:pPr eaLnBrk="1" hangingPunct="1">
              <a:defRPr/>
            </a:pPr>
            <a:r>
              <a:rPr lang="hr-HR" dirty="0"/>
              <a:t>George Gerbner i kultivacijska teorija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54040" y="4051146"/>
            <a:ext cx="5826852" cy="1095955"/>
          </a:xfrm>
        </p:spPr>
        <p:txBody>
          <a:bodyPr vert="horz" lIns="0" tIns="25604" rIns="0" bIns="0" rtlCol="0" anchor="ctr">
            <a:normAutofit/>
          </a:bodyPr>
          <a:lstStyle/>
          <a:p>
            <a:pPr algn="ctr" defTabSz="457203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(1919.-2005.)</a:t>
            </a:r>
          </a:p>
        </p:txBody>
      </p:sp>
    </p:spTree>
    <p:extLst>
      <p:ext uri="{BB962C8B-B14F-4D97-AF65-F5344CB8AC3E}">
        <p14:creationId xmlns:p14="http://schemas.microsoft.com/office/powerpoint/2010/main" val="3562369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320040"/>
            <a:ext cx="10302240" cy="6431279"/>
          </a:xfrm>
        </p:spPr>
        <p:txBody>
          <a:bodyPr>
            <a:normAutofit/>
          </a:bodyPr>
          <a:lstStyle/>
          <a:p>
            <a:r>
              <a:rPr lang="hr-HR" dirty="0"/>
              <a:t>Gerbner je 1982. proširio teoriju mainstrereaminga kroz teoriju kultiviranja na percepciju politike te donio tezu o tome da televizija preferira  političku ravnotežu i kultivira dispozicije političkih orijentacija koje se nazivaju ''komercijalni populizam''. Nadalje, Gerbner, Morgan i Signiorelli su istražili da odnos između gledanja televizije i političkih orijentacija govori da će se redoviti gledatelji češće predstaviti kao politički neovisni.  </a:t>
            </a:r>
          </a:p>
          <a:p>
            <a:r>
              <a:rPr lang="hr-HR" dirty="0"/>
              <a:t>Niz različitih čimbenika proizvodi sustavno i teoretski značajne varijacije u kultivaciji.</a:t>
            </a:r>
            <a:br>
              <a:rPr lang="hr-HR" dirty="0"/>
            </a:br>
            <a:r>
              <a:rPr lang="hr-HR" dirty="0"/>
              <a:t>Najopćenitije i najvažnije od tih obrazaca nazivamo mainstreaming. Mainstream se može</a:t>
            </a:r>
            <a:br>
              <a:rPr lang="hr-HR" dirty="0"/>
            </a:br>
            <a:r>
              <a:rPr lang="hr-HR" dirty="0"/>
              <a:t>smatrati relativnim zajedničkim pogledima i vrijednostima koje se nastoji kultivirati</a:t>
            </a:r>
            <a:br>
              <a:rPr lang="hr-HR" dirty="0"/>
            </a:br>
            <a:r>
              <a:rPr lang="hr-HR" dirty="0"/>
              <a:t>izlaganjem značajkama i dinamici televizijskog svijeta. Mainstreaming označava izraz</a:t>
            </a:r>
            <a:br>
              <a:rPr lang="hr-HR" dirty="0"/>
            </a:br>
            <a:r>
              <a:rPr lang="hr-HR" dirty="0"/>
              <a:t>zajedništva redovitih gledatelja u demografskim skupinama čiji povremeni gledatelji drže</a:t>
            </a:r>
            <a:br>
              <a:rPr lang="hr-HR" dirty="0"/>
            </a:br>
            <a:r>
              <a:rPr lang="hr-HR" dirty="0"/>
              <a:t>divergentne poglede. Drugim riječima, razlike koje se mogu naći u odgovorima različitih</a:t>
            </a:r>
            <a:br>
              <a:rPr lang="hr-HR" dirty="0"/>
            </a:br>
            <a:r>
              <a:rPr lang="hr-HR" dirty="0"/>
              <a:t>skupina gledatelja, razlike koje se mogu povezati s kulturnim, društvenim i političkim</a:t>
            </a:r>
            <a:br>
              <a:rPr lang="hr-HR" dirty="0"/>
            </a:br>
            <a:r>
              <a:rPr lang="hr-HR" dirty="0"/>
              <a:t>obilježjima tih skupina, mogu biti znatno manje ili čak ne postojati kod odgovora redovitih</a:t>
            </a:r>
            <a:br>
              <a:rPr lang="hr-HR" dirty="0"/>
            </a:br>
            <a:r>
              <a:rPr lang="hr-HR" dirty="0"/>
              <a:t>gledatelja istih skupina. Mainstreaming znači da gledanje televizije može apsorbirati ili</a:t>
            </a:r>
            <a:br>
              <a:rPr lang="hr-HR" dirty="0"/>
            </a:br>
            <a:r>
              <a:rPr lang="hr-HR" dirty="0"/>
              <a:t>nadjačati razlike u perspektivama i ponašanju koje proizlaze iz društvenih, kulturnih i</a:t>
            </a:r>
            <a:br>
              <a:rPr lang="hr-HR" dirty="0"/>
            </a:br>
            <a:r>
              <a:rPr lang="hr-HR" dirty="0"/>
              <a:t>demografskih utjecaja. Ona predstavlja homogenizaciju različitih pogleda i konvergencije</a:t>
            </a:r>
            <a:br>
              <a:rPr lang="hr-HR" dirty="0"/>
            </a:br>
            <a:r>
              <a:rPr lang="hr-HR" dirty="0"/>
              <a:t>različitih gledatelja.</a:t>
            </a:r>
          </a:p>
          <a:p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138056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177349" y="620707"/>
            <a:ext cx="7674566" cy="928897"/>
          </a:xfrm>
        </p:spPr>
        <p:txBody>
          <a:bodyPr vert="horz" lIns="91440" tIns="35206" rIns="91440" bIns="45720" rtlCol="0" anchor="t">
            <a:normAutofit/>
          </a:bodyPr>
          <a:lstStyle/>
          <a:p>
            <a:pPr defTabSz="457203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  <a:defRPr/>
            </a:pPr>
            <a:r>
              <a:rPr lang="hr-HR" altLang="sr-Latn-RS"/>
              <a:t>Kasnija istraživanja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1327660" y="1768507"/>
            <a:ext cx="7120108" cy="4048265"/>
          </a:xfrm>
        </p:spPr>
        <p:txBody>
          <a:bodyPr rtlCol="0">
            <a:normAutofit fontScale="92500"/>
          </a:bodyPr>
          <a:lstStyle/>
          <a:p>
            <a:pPr marL="806501" indent="-499743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903" dirty="0"/>
              <a:t>kasnija istraživanja pokazala kako je kultivacija kroz televiziju najraširenija među grupama starijih tinjedžera </a:t>
            </a:r>
          </a:p>
          <a:p>
            <a:pPr marL="806501" indent="-499743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903" dirty="0"/>
              <a:t>Gerbner (2002) – muškarci se pojavljuju 2 puta više od žena, žene se prikazuju stereotipno, muškarci koji puno gledaju televiziju žene doživljavaju stereotipno, žene se češće prikazuje kao žrtve</a:t>
            </a:r>
          </a:p>
          <a:p>
            <a:pPr marL="0" indent="306759" defTabSz="457203">
              <a:buClrTx/>
              <a:buSz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9258797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821" y="264695"/>
            <a:ext cx="8961181" cy="5776668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Strah od kriminala i dalje je glavni fokus teorije kultivacije, a studije ovog područja često se usredotočuju na ulogu određenih žanrova i određenih vrsta programa. Grabe i Drew ispitali su izloženost različitim kriminalističkim žanrovima, uključujući vijesti i fiktivni sadržaj te su testirali različite hipoteze o važnosti pojedinih žanrova u odnosu na cjelokupno iskustvo gledanja. U konačnici, pronašli su nešto dokaza o učinku kultivacije povezanog s kriminalističkim dramama na televiziji, no jače su dokaze za kultivaciju pronašli za izloženost nefiktivnom, reality, nasilju. (Grabe i Drew 2007, prema Morgan i Shanahan, 2010) </a:t>
            </a:r>
          </a:p>
          <a:p>
            <a:r>
              <a:rPr lang="hr-HR" dirty="0"/>
              <a:t>Znatna količina novijih istraživanja primjenila je kultivaciju na lokalne vijesti. Lokalne su vijesti redovitno konzumirane i ispunjene porukama zločina i nasilja u lokalnim zajednicama gledatelja, no često nepovezane sa stvarnim stopama kriminala. </a:t>
            </a:r>
            <a:br>
              <a:rPr lang="hr-HR" dirty="0"/>
            </a:br>
            <a:r>
              <a:rPr lang="hr-HR" dirty="0"/>
              <a:t>Nekoliko studija otkrivaju kako je odnos izloženosti lokalnim vijestima i</a:t>
            </a:r>
            <a:br>
              <a:rPr lang="hr-HR" dirty="0"/>
            </a:br>
            <a:r>
              <a:rPr lang="hr-HR" dirty="0"/>
              <a:t>straha od kriminala neovisan o stvarnim stopama lokalnog kriminala. </a:t>
            </a:r>
          </a:p>
          <a:p>
            <a:r>
              <a:rPr lang="hr-HR" dirty="0"/>
              <a:t>Gledanje televizijskih vijesti općenito je povezano s povećanom percepcijom</a:t>
            </a:r>
            <a:br>
              <a:rPr lang="hr-HR" dirty="0"/>
            </a:br>
            <a:r>
              <a:rPr lang="hr-HR" dirty="0"/>
              <a:t>rizika od kriminala na osobnoj i društvenoj razini sa pretjeranom percepcijom stope</a:t>
            </a:r>
            <a:br>
              <a:rPr lang="hr-HR" dirty="0"/>
            </a:br>
            <a:r>
              <a:rPr lang="hr-HR" dirty="0"/>
              <a:t>maloljetničkog kriminala te s pogrešnim uvjerenjima da je zatvorska kazna učinkovitija od rehabilitacije. Kombinirano gledanje lokalnih i nacionalnih vijesti predskazuje strah od kriminala te podršku smrtnoj kazni i posjedovanju oružja. Gledanje reality policijskih emisija stvara slične uzorke, uključujući ne samo velik strah od kriminala, nego i nižu razinu društvenog povjerenja i precjenjivanje ukupne stope kriminala. (Morgan i Shanahan 2010)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93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2177349" y="620707"/>
            <a:ext cx="7674566" cy="928897"/>
          </a:xfrm>
        </p:spPr>
        <p:txBody>
          <a:bodyPr vert="horz" lIns="91440" tIns="35206" rIns="91440" bIns="45720" rtlCol="0" anchor="t">
            <a:normAutofit/>
          </a:bodyPr>
          <a:lstStyle/>
          <a:p>
            <a:pPr defTabSz="457203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  <a:defRPr/>
            </a:pPr>
            <a:r>
              <a:rPr lang="hr-HR" altLang="sr-Latn-RS"/>
              <a:t>Rana karijera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20990" y="1549604"/>
            <a:ext cx="8033163" cy="4788503"/>
          </a:xfrm>
        </p:spPr>
        <p:txBody>
          <a:bodyPr rtlCol="0">
            <a:normAutofit/>
          </a:bodyPr>
          <a:lstStyle/>
          <a:p>
            <a:pPr marL="391729" indent="-293797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540" dirty="0"/>
              <a:t>Rođen u Budimpešti, zanimao ga folklor, bio je uspješan pjesnik</a:t>
            </a:r>
          </a:p>
          <a:p>
            <a:pPr marL="391729" indent="-293797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540" dirty="0"/>
              <a:t>Početkom Drugog svjetskog rata otputovao u Pariz, Mexico, pa Kubu</a:t>
            </a:r>
          </a:p>
          <a:p>
            <a:pPr marL="391729" indent="-293797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540" dirty="0"/>
              <a:t>studirao na UCLA-u, a zatim završio novinarstvo na Berkleyu, radio kao novinar za San Francisco Chronicle </a:t>
            </a:r>
          </a:p>
          <a:p>
            <a:pPr marL="391729" indent="-293797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540" dirty="0"/>
              <a:t>priključio se ratu i radio sa pokretima otpora u Sloveniji i Austriji, te za tajnu službu u Italiji</a:t>
            </a:r>
          </a:p>
          <a:p>
            <a:pPr marL="391729" indent="-293797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540" dirty="0"/>
              <a:t>radio kao urednik za ljevičarsku stranku</a:t>
            </a:r>
          </a:p>
        </p:txBody>
      </p:sp>
    </p:spTree>
    <p:extLst>
      <p:ext uri="{BB962C8B-B14F-4D97-AF65-F5344CB8AC3E}">
        <p14:creationId xmlns:p14="http://schemas.microsoft.com/office/powerpoint/2010/main" val="3425686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0" y="746759"/>
            <a:ext cx="9818791" cy="6309981"/>
          </a:xfrm>
        </p:spPr>
        <p:txBody>
          <a:bodyPr rtlCol="0">
            <a:normAutofit/>
          </a:bodyPr>
          <a:lstStyle/>
          <a:p>
            <a:pPr marL="806501" indent="-499743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800" dirty="0"/>
              <a:t>studirao Televiziju, a doktorirao 1955. s prijedlogom opće teorije komunikacije</a:t>
            </a:r>
          </a:p>
          <a:p>
            <a:pPr marL="806501" indent="-499743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800" dirty="0"/>
              <a:t>Postao dekan studija novinarstva pri University of Pennsylvania – osnovali znanstveni časopis </a:t>
            </a:r>
            <a:r>
              <a:rPr lang="hr-HR" altLang="sr-Latn-RS" sz="2800" i="1" dirty="0"/>
              <a:t>Journal of Communication</a:t>
            </a:r>
            <a:r>
              <a:rPr lang="hr-HR" altLang="sr-Latn-RS" sz="2800" dirty="0"/>
              <a:t> i pokrenuo velike projekte istraživanja komunikacije direktno s vladom</a:t>
            </a:r>
          </a:p>
          <a:p>
            <a:pPr marL="806501" indent="-499743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800" dirty="0"/>
              <a:t>ideja o kultivacijskoj teoriji rodila se tijekom istraživanja nasilja na televiziji 1967. - skupili oko 3000 televizijskih programa i promatrali 35000 likova i nasilje u prime-time terminima</a:t>
            </a:r>
          </a:p>
        </p:txBody>
      </p:sp>
    </p:spTree>
    <p:extLst>
      <p:ext uri="{BB962C8B-B14F-4D97-AF65-F5344CB8AC3E}">
        <p14:creationId xmlns:p14="http://schemas.microsoft.com/office/powerpoint/2010/main" val="41756657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137160" y="274320"/>
            <a:ext cx="9784080" cy="6583680"/>
          </a:xfrm>
        </p:spPr>
        <p:txBody>
          <a:bodyPr>
            <a:noAutofit/>
          </a:bodyPr>
          <a:lstStyle/>
          <a:p>
            <a:r>
              <a:rPr lang="hr-HR" sz="2400" dirty="0"/>
              <a:t>Gerbnerovo istraživanje započelo je 1967. godine, a obuhvatilo je analizu nasilja u programima dramskog i zabavnog karaktera na američkoj televiziji, što znači da su iz studije isključeni svi sportski sadržaji, informativni te dokumentarni programi. Jedna od</a:t>
            </a:r>
            <a:br>
              <a:rPr lang="hr-HR" sz="2400" dirty="0"/>
            </a:br>
            <a:r>
              <a:rPr lang="hr-HR" sz="2400" dirty="0"/>
              <a:t>najznačajnijih stavki cjelokupnog istraživanja jest to što je Gerbner utemeljio tzv. Profil nasilja, koncept koji “reprezentira objektivan i smislen pokazatelj količine nasilja koje se</a:t>
            </a:r>
            <a:br>
              <a:rPr lang="hr-HR" sz="2400" dirty="0"/>
            </a:br>
            <a:r>
              <a:rPr lang="hr-HR" sz="2400" dirty="0"/>
              <a:t>pojavljuje u dramama na televiziji” . Taj je termin</a:t>
            </a:r>
            <a:br>
              <a:rPr lang="hr-HR" sz="2400" dirty="0"/>
            </a:br>
            <a:r>
              <a:rPr lang="hr-HR" sz="2400" dirty="0"/>
              <a:t>označavao dobiveni postotak pojavljivanja nasilnih scena u pojedinom televizijskom programu u određenoj jedinici vremena te broj likova koji su sudjelovali u nasilnom događaju. </a:t>
            </a:r>
          </a:p>
          <a:p>
            <a:r>
              <a:rPr lang="hr-HR" sz="2400" dirty="0"/>
              <a:t>Tijekom prvog desetljeća istraživanja utvrđeno je kako čak oko 80% svih analiziranih televizijskih programa emitira neki oblik nasilnog sadržaja, a najveća količina nasilja zabilježena je upravo u prvoj godini analize. Višegodišnje istraživanje pokazalo je kako se u programima namijenjenim djeci može pronaći više scena nasilja nego u sadržajima za odrasle članove publike.</a:t>
            </a:r>
          </a:p>
        </p:txBody>
      </p:sp>
    </p:spTree>
    <p:extLst>
      <p:ext uri="{BB962C8B-B14F-4D97-AF65-F5344CB8AC3E}">
        <p14:creationId xmlns:p14="http://schemas.microsoft.com/office/powerpoint/2010/main" val="317077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2920" y="162738"/>
            <a:ext cx="8442960" cy="6401472"/>
          </a:xfrm>
        </p:spPr>
        <p:txBody>
          <a:bodyPr rtlCol="0">
            <a:noAutofit/>
          </a:bodyPr>
          <a:lstStyle/>
          <a:p>
            <a:pPr marL="342903" indent="-342903" defTabSz="457203">
              <a:defRPr/>
            </a:pPr>
            <a:r>
              <a:rPr lang="hr-HR" sz="2800" dirty="0"/>
              <a:t>Gerbner je često svjedočio pred Kongresom, koristeći te profile nasilja kako bi dokazao da se količina nasilja u televizijskim programima u udarnom terminu vrlo malo mijenja iz jedne televizijske sezone u drugu. </a:t>
            </a:r>
          </a:p>
          <a:p>
            <a:pPr marL="342903" indent="-342903" defTabSz="457203">
              <a:defRPr/>
            </a:pPr>
            <a:r>
              <a:rPr lang="hr-HR" sz="2800" dirty="0"/>
              <a:t>Također je primijetio da je televizijsko nasilje utjecalo na predodžbu javnosti o nasilju u njihovim životima i društvu, čineći ih više uplašenima i pomažući im da razviju ono što je nazvao "sindromom zla svijeta", uvjerenje da je svijet nasilniji i brutalniji nego što je stvarno jest.</a:t>
            </a:r>
          </a:p>
          <a:p>
            <a:pPr marL="342903" indent="-342903" defTabSz="457203">
              <a:defRPr/>
            </a:pPr>
            <a:endParaRPr lang="hr-HR" sz="2177" dirty="0"/>
          </a:p>
          <a:p>
            <a:pPr marL="342903" indent="-342903" defTabSz="457203">
              <a:defRPr/>
            </a:pPr>
            <a:endParaRPr lang="hr-HR" sz="2177" dirty="0"/>
          </a:p>
        </p:txBody>
      </p:sp>
    </p:spTree>
    <p:extLst>
      <p:ext uri="{BB962C8B-B14F-4D97-AF65-F5344CB8AC3E}">
        <p14:creationId xmlns:p14="http://schemas.microsoft.com/office/powerpoint/2010/main" val="1214082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-167640" y="350520"/>
            <a:ext cx="10134600" cy="7783454"/>
          </a:xfrm>
        </p:spPr>
        <p:txBody>
          <a:bodyPr rtlCol="0">
            <a:normAutofit/>
          </a:bodyPr>
          <a:lstStyle/>
          <a:p>
            <a:pPr marL="806501" indent="-499743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3200" dirty="0"/>
              <a:t>nasilje se proučavalo kao demonstracija moći, s demografskom profilizacijom likova (tko stradava, a tko je nasilnik) te promatranjem dugoročnih posljedica za te likove - u omjeru prema nasilju u stvarnom svijetu, nasilje na televizijskim programima je bilo puno učestalije</a:t>
            </a:r>
          </a:p>
          <a:p>
            <a:pPr marL="806501" indent="-499743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3200" dirty="0"/>
              <a:t>osnovao projekt Cultural Indicators Reasearch 1968. kako bi zabilježio trendove u sadržaju televizijskih programa i kako te promjene utječu na percepciju svijeta gledatelja</a:t>
            </a:r>
          </a:p>
        </p:txBody>
      </p:sp>
    </p:spTree>
    <p:extLst>
      <p:ext uri="{BB962C8B-B14F-4D97-AF65-F5344CB8AC3E}">
        <p14:creationId xmlns:p14="http://schemas.microsoft.com/office/powerpoint/2010/main" val="31918093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243840" y="620707"/>
            <a:ext cx="9608075" cy="928897"/>
          </a:xfrm>
        </p:spPr>
        <p:txBody>
          <a:bodyPr vert="horz" lIns="91440" tIns="35206" rIns="91440" bIns="45720" rtlCol="0" anchor="t">
            <a:normAutofit/>
          </a:bodyPr>
          <a:lstStyle/>
          <a:p>
            <a:pPr defTabSz="457203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  <a:defRPr/>
            </a:pPr>
            <a:r>
              <a:rPr lang="hr-HR" altLang="sr-Latn-RS" dirty="0"/>
              <a:t>Sindrom zla svijeta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243840" y="1768506"/>
            <a:ext cx="9966673" cy="4860894"/>
          </a:xfrm>
        </p:spPr>
        <p:txBody>
          <a:bodyPr rtlCol="0">
            <a:noAutofit/>
          </a:bodyPr>
          <a:lstStyle/>
          <a:p>
            <a:pPr marL="806501" indent="-499743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903" dirty="0"/>
              <a:t>sindrom "zla svijeta" – ljudi koji gledaju puno televiziju doživljavaju svijet kao opasno i zastrašujuće mjesto, a ljudima koji su uplašeni se lakše vlada</a:t>
            </a:r>
          </a:p>
          <a:p>
            <a:pPr marL="806501" indent="-499743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903" dirty="0"/>
              <a:t>istraživao i portretiranje likova – znanstvenici često zlikovci</a:t>
            </a:r>
          </a:p>
          <a:p>
            <a:pPr marL="806501" indent="-499743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903" dirty="0">
                <a:hlinkClick r:id="rId3"/>
              </a:rPr>
              <a:t>https://www.youtube.com/watch?v=ylhqasb1chI&amp;t=4s</a:t>
            </a:r>
          </a:p>
        </p:txBody>
      </p:sp>
    </p:spTree>
    <p:extLst>
      <p:ext uri="{BB962C8B-B14F-4D97-AF65-F5344CB8AC3E}">
        <p14:creationId xmlns:p14="http://schemas.microsoft.com/office/powerpoint/2010/main" val="468974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55320" y="228601"/>
            <a:ext cx="9196595" cy="1321004"/>
          </a:xfrm>
        </p:spPr>
        <p:txBody>
          <a:bodyPr vert="horz" lIns="91440" tIns="35206" rIns="91440" bIns="45720" rtlCol="0" anchor="t">
            <a:normAutofit/>
          </a:bodyPr>
          <a:lstStyle/>
          <a:p>
            <a:pPr defTabSz="457203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  <a:defRPr/>
            </a:pPr>
            <a:r>
              <a:rPr lang="hr-HR" altLang="sr-Latn-RS" dirty="0"/>
              <a:t>Kultivacijska teorija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-152400" y="1127760"/>
            <a:ext cx="12344400" cy="5623560"/>
          </a:xfrm>
        </p:spPr>
        <p:txBody>
          <a:bodyPr rtlCol="0">
            <a:noAutofit/>
          </a:bodyPr>
          <a:lstStyle/>
          <a:p>
            <a:pPr marL="806501" indent="-499743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altLang="sr-Latn-RS" sz="2400" dirty="0"/>
              <a:t>1973. formulirao paradigmu razumijevanja masovne komunikacije, koja se sastojala se tri dijela – analize institucionalnih procesa, sustava poruka (sadržaja) i kultivacijske analize (teorije). Kultivacijska teorija temelji se na ideji da stavovi i ponašnja onih koji provode više vremena s medijima, posebno televizijom, odražavaju ono što su vidjeli na televiziji, odnosno priče koje formulira neka kultura i mediji, postaju temelj te kulture</a:t>
            </a:r>
          </a:p>
          <a:p>
            <a:pPr marL="806501" indent="-499743" defTabSz="45720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  <a:defRPr/>
            </a:pPr>
            <a:r>
              <a:rPr lang="hr-HR" sz="2400" dirty="0"/>
              <a:t>Kulturna preobrazba našeg vremena proizlazi iz proširenja industrijsko – tehnološke revolucije u sferu proizvodnje poruka. Masovna proizvodnja i brza distribucija poruka stvaraju nova simbolička okruženja koja odražavaju strukturu i funkcije institucija koje ih prenose. Ti institucionalni procesi masovne proizvodnje poruka spajaju druge mreže društvene komunikacije i nadovezuju vlastite oblike kolektivne svijeti – vlastite javnosti – na druge društvene odnose. Posljedice su za kvalitetu života, kultivaciju ljudskih tendencija i perspektiva te vladavinu društava dalekosežne.</a:t>
            </a:r>
            <a:br>
              <a:rPr lang="hr-HR" sz="2400" dirty="0"/>
            </a:b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4529577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1"/>
            <a:ext cx="8740602" cy="5584162"/>
          </a:xfrm>
        </p:spPr>
        <p:txBody>
          <a:bodyPr/>
          <a:lstStyle/>
          <a:p>
            <a:r>
              <a:rPr lang="hr-HR" sz="2400" dirty="0"/>
              <a:t>Teorija kultivacije sugerira da izloženost medijima utječe na gledateljevu percepciju stvarnosti, privlačeći pozornost na tri aspekta: institucije, poruke i javnost. Televizija, sugerirao je Gerbner, spaja ljude u standardizirane uloge i ponašanja; dakle, televizija funkcionira kao dio procesa enkulturacije. Gerbnerovo istraživanje usredotočilo se na veće značenje velike televizijske potrošnje umjesto na značenje određenih poruka (Potter, W. 2014)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13405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10141</TotalTime>
  <Words>1249</Words>
  <Application>Microsoft Office PowerPoint</Application>
  <PresentationFormat>Široki zaslon</PresentationFormat>
  <Paragraphs>40</Paragraphs>
  <Slides>12</Slides>
  <Notes>7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George Gerbner i kultivacijska teorija</vt:lpstr>
      <vt:lpstr>Rana karijera</vt:lpstr>
      <vt:lpstr>PowerPoint prezentacija</vt:lpstr>
      <vt:lpstr>PowerPoint prezentacija</vt:lpstr>
      <vt:lpstr>PowerPoint prezentacija</vt:lpstr>
      <vt:lpstr>PowerPoint prezentacija</vt:lpstr>
      <vt:lpstr>Sindrom zla svijeta</vt:lpstr>
      <vt:lpstr>Kultivacijska teorija</vt:lpstr>
      <vt:lpstr>PowerPoint prezentacija</vt:lpstr>
      <vt:lpstr>PowerPoint prezentacija</vt:lpstr>
      <vt:lpstr>Kasnija istraživanja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George Gerbner i kultivacijska teorija</dc:title>
  <dc:creator>Danijel Jurković</dc:creator>
  <cp:lastModifiedBy>Danijel Jurković</cp:lastModifiedBy>
  <cp:revision>13</cp:revision>
  <dcterms:created xsi:type="dcterms:W3CDTF">2022-11-22T10:17:50Z</dcterms:created>
  <dcterms:modified xsi:type="dcterms:W3CDTF">2024-11-05T10:50:07Z</dcterms:modified>
</cp:coreProperties>
</file>