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9144000" cy="6858000" type="screen4x3"/>
  <p:notesSz cx="6858000" cy="9144000"/>
  <p:defaultText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hr-H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r-HR"/>
          </a:p>
        </p:txBody>
      </p:sp>
      <p:sp>
        <p:nvSpPr>
          <p:cNvPr id="4" name="Date Placeholder 3"/>
          <p:cNvSpPr>
            <a:spLocks noGrp="1"/>
          </p:cNvSpPr>
          <p:nvPr>
            <p:ph type="dt" sz="half" idx="10"/>
          </p:nvPr>
        </p:nvSpPr>
        <p:spPr/>
        <p:txBody>
          <a:bodyPr/>
          <a:lstStyle/>
          <a:p>
            <a:fld id="{4E5D6E02-D1D9-44C6-83C0-51F50833D3ED}" type="datetimeFigureOut">
              <a:rPr lang="sr-Latn-CS" smtClean="0"/>
              <a:t>6.3.2020.</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61A8486-603E-4F5E-944F-27101422E591}" type="slidenum">
              <a:rPr lang="hr-HR" smtClean="0"/>
              <a:t>‹#›</a:t>
            </a:fld>
            <a:endParaRPr lang="hr-H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4E5D6E02-D1D9-44C6-83C0-51F50833D3ED}" type="datetimeFigureOut">
              <a:rPr lang="sr-Latn-CS" smtClean="0"/>
              <a:t>6.3.2020.</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61A8486-603E-4F5E-944F-27101422E591}" type="slidenum">
              <a:rPr lang="hr-HR" smtClean="0"/>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hr-H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4E5D6E02-D1D9-44C6-83C0-51F50833D3ED}" type="datetimeFigureOut">
              <a:rPr lang="sr-Latn-CS" smtClean="0"/>
              <a:t>6.3.2020.</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61A8486-603E-4F5E-944F-27101422E591}" type="slidenum">
              <a:rPr lang="hr-HR" smtClean="0"/>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4E5D6E02-D1D9-44C6-83C0-51F50833D3ED}" type="datetimeFigureOut">
              <a:rPr lang="sr-Latn-CS" smtClean="0"/>
              <a:t>6.3.2020.</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61A8486-603E-4F5E-944F-27101422E591}" type="slidenum">
              <a:rPr lang="hr-HR" smtClean="0"/>
              <a:t>‹#›</a:t>
            </a:fld>
            <a:endParaRPr lang="hr-H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hr-H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5D6E02-D1D9-44C6-83C0-51F50833D3ED}" type="datetimeFigureOut">
              <a:rPr lang="sr-Latn-CS" smtClean="0"/>
              <a:t>6.3.2020.</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61A8486-603E-4F5E-944F-27101422E591}" type="slidenum">
              <a:rPr lang="hr-HR" smtClean="0"/>
              <a:t>‹#›</a:t>
            </a:fld>
            <a:endParaRPr lang="hr-H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Date Placeholder 4"/>
          <p:cNvSpPr>
            <a:spLocks noGrp="1"/>
          </p:cNvSpPr>
          <p:nvPr>
            <p:ph type="dt" sz="half" idx="10"/>
          </p:nvPr>
        </p:nvSpPr>
        <p:spPr/>
        <p:txBody>
          <a:bodyPr/>
          <a:lstStyle/>
          <a:p>
            <a:fld id="{4E5D6E02-D1D9-44C6-83C0-51F50833D3ED}" type="datetimeFigureOut">
              <a:rPr lang="sr-Latn-CS" smtClean="0"/>
              <a:t>6.3.2020.</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461A8486-603E-4F5E-944F-27101422E591}" type="slidenum">
              <a:rPr lang="hr-HR" smtClean="0"/>
              <a:t>‹#›</a:t>
            </a:fld>
            <a:endParaRPr lang="hr-H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hr-H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7" name="Date Placeholder 6"/>
          <p:cNvSpPr>
            <a:spLocks noGrp="1"/>
          </p:cNvSpPr>
          <p:nvPr>
            <p:ph type="dt" sz="half" idx="10"/>
          </p:nvPr>
        </p:nvSpPr>
        <p:spPr/>
        <p:txBody>
          <a:bodyPr/>
          <a:lstStyle/>
          <a:p>
            <a:fld id="{4E5D6E02-D1D9-44C6-83C0-51F50833D3ED}" type="datetimeFigureOut">
              <a:rPr lang="sr-Latn-CS" smtClean="0"/>
              <a:t>6.3.2020.</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461A8486-603E-4F5E-944F-27101422E591}" type="slidenum">
              <a:rPr lang="hr-HR" smtClean="0"/>
              <a:t>‹#›</a:t>
            </a:fld>
            <a:endParaRPr lang="hr-H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Date Placeholder 2"/>
          <p:cNvSpPr>
            <a:spLocks noGrp="1"/>
          </p:cNvSpPr>
          <p:nvPr>
            <p:ph type="dt" sz="half" idx="10"/>
          </p:nvPr>
        </p:nvSpPr>
        <p:spPr/>
        <p:txBody>
          <a:bodyPr/>
          <a:lstStyle/>
          <a:p>
            <a:fld id="{4E5D6E02-D1D9-44C6-83C0-51F50833D3ED}" type="datetimeFigureOut">
              <a:rPr lang="sr-Latn-CS" smtClean="0"/>
              <a:t>6.3.2020.</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461A8486-603E-4F5E-944F-27101422E591}" type="slidenum">
              <a:rPr lang="hr-HR" smtClean="0"/>
              <a:t>‹#›</a:t>
            </a:fld>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5D6E02-D1D9-44C6-83C0-51F50833D3ED}" type="datetimeFigureOut">
              <a:rPr lang="sr-Latn-CS" smtClean="0"/>
              <a:t>6.3.2020.</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461A8486-603E-4F5E-944F-27101422E591}" type="slidenum">
              <a:rPr lang="hr-HR" smtClean="0"/>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hr-H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5D6E02-D1D9-44C6-83C0-51F50833D3ED}" type="datetimeFigureOut">
              <a:rPr lang="sr-Latn-CS" smtClean="0"/>
              <a:t>6.3.2020.</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461A8486-603E-4F5E-944F-27101422E591}" type="slidenum">
              <a:rPr lang="hr-HR" smtClean="0"/>
              <a:t>‹#›</a:t>
            </a:fld>
            <a:endParaRPr lang="hr-H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hr-H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5D6E02-D1D9-44C6-83C0-51F50833D3ED}" type="datetimeFigureOut">
              <a:rPr lang="sr-Latn-CS" smtClean="0"/>
              <a:t>6.3.2020.</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461A8486-603E-4F5E-944F-27101422E591}" type="slidenum">
              <a:rPr lang="hr-HR" smtClean="0"/>
              <a:t>‹#›</a:t>
            </a:fld>
            <a:endParaRPr lang="hr-H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3D4A8"/>
            </a:gs>
            <a:gs pos="25000">
              <a:srgbClr val="21D6E0"/>
            </a:gs>
            <a:gs pos="75000">
              <a:srgbClr val="0087E6"/>
            </a:gs>
            <a:gs pos="100000">
              <a:srgbClr val="005CBF"/>
            </a:gs>
          </a:gsLst>
          <a:lin ang="189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hr-H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5D6E02-D1D9-44C6-83C0-51F50833D3ED}" type="datetimeFigureOut">
              <a:rPr lang="sr-Latn-CS" smtClean="0"/>
              <a:t>6.3.2020.</a:t>
            </a:fld>
            <a:endParaRPr lang="hr-H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A8486-603E-4F5E-944F-27101422E591}" type="slidenum">
              <a:rPr lang="hr-HR" smtClean="0"/>
              <a:t>‹#›</a:t>
            </a:fld>
            <a:endParaRPr lang="hr-H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hr-HR" dirty="0" smtClean="0"/>
              <a:t>HRVATSKA PREZIMENA</a:t>
            </a:r>
            <a:endParaRPr lang="hr-H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97040"/>
          </a:xfrm>
        </p:spPr>
        <p:txBody>
          <a:bodyPr>
            <a:normAutofit fontScale="90000"/>
          </a:bodyPr>
          <a:lstStyle/>
          <a:p>
            <a:r>
              <a:rPr lang="hr-HR" b="1" dirty="0"/>
              <a:t>Zakon o osobnom imenu (i prezimenu)</a:t>
            </a:r>
            <a:r>
              <a:rPr lang="hr-HR" dirty="0"/>
              <a:t/>
            </a:r>
            <a:br>
              <a:rPr lang="hr-HR" dirty="0"/>
            </a:br>
            <a:endParaRPr lang="hr-HR" dirty="0"/>
          </a:p>
        </p:txBody>
      </p:sp>
      <p:sp>
        <p:nvSpPr>
          <p:cNvPr id="3" name="Content Placeholder 2"/>
          <p:cNvSpPr>
            <a:spLocks noGrp="1"/>
          </p:cNvSpPr>
          <p:nvPr>
            <p:ph idx="1"/>
          </p:nvPr>
        </p:nvSpPr>
        <p:spPr>
          <a:xfrm>
            <a:off x="457200" y="2285992"/>
            <a:ext cx="8229600" cy="4357718"/>
          </a:xfrm>
        </p:spPr>
        <p:txBody>
          <a:bodyPr/>
          <a:lstStyle/>
          <a:p>
            <a:r>
              <a:rPr lang="hr-HR" dirty="0"/>
              <a:t>Službena imenska formula danas se u Hrvatskoj sastoji od osobnog imena i prezimena (Narodne novine, br. 69, 1992, 1688-1689).</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82726"/>
          </a:xfrm>
        </p:spPr>
        <p:txBody>
          <a:bodyPr>
            <a:normAutofit/>
          </a:bodyPr>
          <a:lstStyle/>
          <a:p>
            <a:r>
              <a:rPr lang="hr-HR" b="1" dirty="0"/>
              <a:t>Na tragu prezimenima</a:t>
            </a:r>
            <a:r>
              <a:rPr lang="hr-HR" dirty="0"/>
              <a:t/>
            </a:r>
            <a:br>
              <a:rPr lang="hr-HR" dirty="0"/>
            </a:br>
            <a:endParaRPr lang="hr-HR" dirty="0"/>
          </a:p>
        </p:txBody>
      </p:sp>
      <p:sp>
        <p:nvSpPr>
          <p:cNvPr id="3" name="Content Placeholder 2"/>
          <p:cNvSpPr>
            <a:spLocks noGrp="1"/>
          </p:cNvSpPr>
          <p:nvPr>
            <p:ph idx="1"/>
          </p:nvPr>
        </p:nvSpPr>
        <p:spPr>
          <a:xfrm>
            <a:off x="457200" y="2285992"/>
            <a:ext cx="8229600" cy="4357718"/>
          </a:xfrm>
        </p:spPr>
        <p:txBody>
          <a:bodyPr>
            <a:normAutofit/>
          </a:bodyPr>
          <a:lstStyle/>
          <a:p>
            <a:r>
              <a:rPr lang="hr-HR" dirty="0" smtClean="0"/>
              <a:t>Imena i prezimena su sredstvo idemtifikacije.</a:t>
            </a:r>
          </a:p>
          <a:p>
            <a:r>
              <a:rPr lang="hr-HR" dirty="0" smtClean="0"/>
              <a:t>Imena su i internacionalne riječi, lako je utvrditi kojem jeziku pripadaju: </a:t>
            </a:r>
            <a:r>
              <a:rPr lang="hr-HR" dirty="0"/>
              <a:t>Giovanni, Johann, Jean ili pak John, Juan, Joao, Jan, Janeš, Janez, Jovan itd</a:t>
            </a:r>
            <a:r>
              <a:rPr lang="hr-HR" dirty="0" smtClean="0"/>
              <a:t>.</a:t>
            </a:r>
          </a:p>
          <a:p>
            <a:r>
              <a:rPr lang="hr-HR" dirty="0" smtClean="0"/>
              <a:t>Značenje izvoršita toga imena iz hebrejskog</a:t>
            </a:r>
            <a:r>
              <a:rPr lang="hr-HR" dirty="0"/>
              <a:t> nema nikakvu važnost u praktičnoj uporabi ovih </a:t>
            </a:r>
            <a:r>
              <a:rPr lang="hr-HR" dirty="0" smtClean="0"/>
              <a:t>imena.</a:t>
            </a:r>
            <a:endParaRPr lang="hr-H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b="1" dirty="0"/>
              <a:t>Naše </a:t>
            </a:r>
            <a:r>
              <a:rPr lang="hr-HR" b="1" dirty="0" smtClean="0"/>
              <a:t>prezime</a:t>
            </a:r>
            <a:endParaRPr lang="hr-HR" dirty="0"/>
          </a:p>
        </p:txBody>
      </p:sp>
      <p:sp>
        <p:nvSpPr>
          <p:cNvPr id="3" name="Content Placeholder 2"/>
          <p:cNvSpPr>
            <a:spLocks noGrp="1"/>
          </p:cNvSpPr>
          <p:nvPr>
            <p:ph idx="1"/>
          </p:nvPr>
        </p:nvSpPr>
        <p:spPr>
          <a:xfrm>
            <a:off x="457200" y="1600200"/>
            <a:ext cx="8229600" cy="5043510"/>
          </a:xfrm>
        </p:spPr>
        <p:txBody>
          <a:bodyPr>
            <a:normAutofit/>
          </a:bodyPr>
          <a:lstStyle/>
          <a:p>
            <a:r>
              <a:rPr lang="hr-HR" dirty="0" smtClean="0"/>
              <a:t>Početak označavanja ljudi - </a:t>
            </a:r>
            <a:r>
              <a:rPr lang="hr-HR" dirty="0"/>
              <a:t>jezični znak, </a:t>
            </a:r>
            <a:r>
              <a:rPr lang="hr-HR" dirty="0" smtClean="0"/>
              <a:t>etiketa. To je s vremenom preraslo u ime.</a:t>
            </a:r>
          </a:p>
          <a:p>
            <a:r>
              <a:rPr lang="hr-HR" dirty="0" smtClean="0"/>
              <a:t>Stvaranjem kompleksnijih ljudskih društava javila s epotreba za dodatnim načinom identifikacije – pojava prezimena, koja su postepeno postala nasljedna i stalna.</a:t>
            </a:r>
          </a:p>
          <a:p>
            <a:r>
              <a:rPr lang="hr-HR" dirty="0" smtClean="0"/>
              <a:t>Prezime je vezano uz feudalni poredak – potreba za razlikovanje povlaštenih i nižih slojeva u društvu.</a:t>
            </a:r>
          </a:p>
          <a:p>
            <a:endParaRPr lang="hr-H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6357982"/>
          </a:xfrm>
        </p:spPr>
        <p:txBody>
          <a:bodyPr/>
          <a:lstStyle/>
          <a:p>
            <a:r>
              <a:rPr lang="hr-HR" dirty="0" smtClean="0"/>
              <a:t>Potreba za prezimena kod plemstva – očuvanje stečenih povlastica za potomke.</a:t>
            </a:r>
          </a:p>
          <a:p>
            <a:r>
              <a:rPr lang="hr-HR" dirty="0" smtClean="0"/>
              <a:t>Latiniziranje hrvatskih prezimena zbog prestiža; pokušaji povezivanja s drevnim rimskim obiteljima. </a:t>
            </a:r>
          </a:p>
          <a:p>
            <a:r>
              <a:rPr lang="hr-HR" dirty="0" smtClean="0"/>
              <a:t>Vrijeme narodnog preporoda – obrnuti proces – kroatiziranje stranih imena i prezimena. </a:t>
            </a:r>
          </a:p>
          <a:p>
            <a:r>
              <a:rPr lang="hr-HR" dirty="0" smtClean="0"/>
              <a:t>Prezimena u seljačkom, kmetskom sloju – nastaju i zbog potrebe popisivanja (prvenstveno zbog poreza).</a:t>
            </a:r>
          </a:p>
          <a:p>
            <a:r>
              <a:rPr lang="hr-HR" dirty="0" smtClean="0"/>
              <a:t>Prezime potrebno za upis u ceh i bratovštinu.</a:t>
            </a:r>
            <a:endParaRPr lang="hr-H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6286544"/>
          </a:xfrm>
        </p:spPr>
        <p:txBody>
          <a:bodyPr/>
          <a:lstStyle/>
          <a:p>
            <a:r>
              <a:rPr lang="hr-HR" dirty="0"/>
              <a:t>Od Tridentskog </a:t>
            </a:r>
            <a:r>
              <a:rPr lang="hr-HR" dirty="0" smtClean="0"/>
              <a:t>koncila zapisana </a:t>
            </a:r>
            <a:r>
              <a:rPr lang="hr-HR" dirty="0"/>
              <a:t>prezimena postaju stalna, nepromjeniva i nasljedna</a:t>
            </a:r>
            <a:r>
              <a:rPr lang="hr-HR" dirty="0" smtClean="0"/>
              <a:t>.</a:t>
            </a:r>
          </a:p>
          <a:p>
            <a:r>
              <a:rPr lang="hr-HR" dirty="0"/>
              <a:t>Ta tri obilježja razlikuju prezime od osobnog </a:t>
            </a:r>
            <a:r>
              <a:rPr lang="hr-HR" dirty="0" smtClean="0"/>
              <a:t>imena.</a:t>
            </a:r>
          </a:p>
          <a:p>
            <a:r>
              <a:rPr lang="hr-HR" dirty="0" smtClean="0"/>
              <a:t>Primjeri varijanti </a:t>
            </a:r>
            <a:r>
              <a:rPr lang="hr-HR" dirty="0"/>
              <a:t>za ime Petar: Petar, Pero, Perica, Peak, Peco, Pećo, Peić, Pejan, Peko, Pekan, Perče, Perak, Peraš, Peroš, Petriš, Petrač, Peran, Periša, Perić, Perkiš, Peroje, </a:t>
            </a:r>
            <a:r>
              <a:rPr lang="hr-HR" dirty="0" smtClean="0"/>
              <a:t>Perota</a:t>
            </a:r>
            <a:r>
              <a:rPr lang="hr-HR" dirty="0"/>
              <a:t>, Peruč, Pešo, Petaj, Petan, Petrača, Perko, Perkan, Periša itd</a:t>
            </a:r>
            <a:r>
              <a:rPr lang="hr-HR" dirty="0" smtClean="0"/>
              <a:t>.</a:t>
            </a:r>
          </a:p>
          <a:p>
            <a:r>
              <a:rPr lang="hr-HR" dirty="0" smtClean="0"/>
              <a:t>Nadimci – ne mijenjaju se, ali se gube stari i dobivaju novi tijekom života.</a:t>
            </a:r>
            <a:endParaRPr lang="hr-H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429420"/>
          </a:xfrm>
        </p:spPr>
        <p:txBody>
          <a:bodyPr>
            <a:normAutofit/>
          </a:bodyPr>
          <a:lstStyle/>
          <a:p>
            <a:r>
              <a:rPr lang="hr-HR" dirty="0" smtClean="0"/>
              <a:t>Na selu osobno </a:t>
            </a:r>
            <a:r>
              <a:rPr lang="hr-HR" dirty="0"/>
              <a:t>ime bilo važnije od prezimena. Zato se i kaže ime i prezime – ime je na prvom mjestu imenskog obrasca a prezime na drugom (prez znači preko + ime=preko imena, </a:t>
            </a:r>
            <a:r>
              <a:rPr lang="hr-HR" dirty="0" smtClean="0"/>
              <a:t>odnosno nadime</a:t>
            </a:r>
            <a:r>
              <a:rPr lang="hr-HR" dirty="0"/>
              <a:t>, nadimak</a:t>
            </a:r>
            <a:r>
              <a:rPr lang="hr-HR" dirty="0" smtClean="0"/>
              <a:t>).</a:t>
            </a:r>
          </a:p>
          <a:p>
            <a:r>
              <a:rPr lang="hr-HR" dirty="0" smtClean="0"/>
              <a:t>Prva </a:t>
            </a:r>
            <a:r>
              <a:rPr lang="hr-HR" dirty="0"/>
              <a:t>prezimena </a:t>
            </a:r>
            <a:r>
              <a:rPr lang="hr-HR" dirty="0" smtClean="0"/>
              <a:t>su </a:t>
            </a:r>
            <a:r>
              <a:rPr lang="hr-HR" dirty="0"/>
              <a:t>imala ulogu nadimka koji su nastajali prema nekoj posebnoj osobni: Bilokosić, Grbić, Hromić, Mileusnić, Nosković, Kljajić (kljast), </a:t>
            </a:r>
            <a:r>
              <a:rPr lang="hr-HR" dirty="0" smtClean="0"/>
              <a:t>Zubović.</a:t>
            </a:r>
          </a:p>
          <a:p>
            <a:r>
              <a:rPr lang="hr-HR" dirty="0" smtClean="0"/>
              <a:t>Nastarija </a:t>
            </a:r>
            <a:r>
              <a:rPr lang="hr-HR" dirty="0"/>
              <a:t>prezimena iz Zadra: Petar i Martin Zlurad (1118.), Stane </a:t>
            </a:r>
            <a:r>
              <a:rPr lang="hr-HR" dirty="0" smtClean="0"/>
              <a:t>Varikaša, </a:t>
            </a:r>
            <a:r>
              <a:rPr lang="hr-HR" dirty="0"/>
              <a:t>Drago Nozdronja (1178.), </a:t>
            </a:r>
            <a:r>
              <a:rPr lang="hr-HR" dirty="0" smtClean="0"/>
              <a:t>Mirca </a:t>
            </a:r>
            <a:r>
              <a:rPr lang="hr-HR" dirty="0"/>
              <a:t>Bogobojša (1040).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357982"/>
          </a:xfrm>
        </p:spPr>
        <p:txBody>
          <a:bodyPr>
            <a:normAutofit lnSpcReduction="10000"/>
          </a:bodyPr>
          <a:lstStyle/>
          <a:p>
            <a:r>
              <a:rPr lang="hr-HR" dirty="0"/>
              <a:t>Davna osobna imena, a onda s njima povezana i prezimena, </a:t>
            </a:r>
            <a:r>
              <a:rPr lang="hr-HR" dirty="0" smtClean="0"/>
              <a:t>nastala </a:t>
            </a:r>
            <a:r>
              <a:rPr lang="hr-HR" dirty="0"/>
              <a:t>su prema nazivima životinja: Zec, </a:t>
            </a:r>
            <a:r>
              <a:rPr lang="hr-HR" dirty="0" smtClean="0"/>
              <a:t>Ježić</a:t>
            </a:r>
            <a:r>
              <a:rPr lang="hr-HR" dirty="0"/>
              <a:t>, Vuk, Medvjed, Lav, </a:t>
            </a:r>
            <a:r>
              <a:rPr lang="hr-HR" dirty="0" smtClean="0"/>
              <a:t>Rak</a:t>
            </a:r>
            <a:r>
              <a:rPr lang="hr-HR" dirty="0"/>
              <a:t>, Lokarda, zatim ptica: Kos, Slavić, Vran, Golub, Grlica itd., pa bilja: Javor, Mažuran (</a:t>
            </a:r>
            <a:r>
              <a:rPr lang="hr-HR" dirty="0" smtClean="0"/>
              <a:t>Mažuranić</a:t>
            </a:r>
            <a:r>
              <a:rPr lang="hr-HR" dirty="0"/>
              <a:t>), Loza, kao i imena: </a:t>
            </a:r>
            <a:r>
              <a:rPr lang="hr-HR" dirty="0" smtClean="0"/>
              <a:t>Jasmin, </a:t>
            </a:r>
            <a:r>
              <a:rPr lang="hr-HR" dirty="0"/>
              <a:t>Ljubica, </a:t>
            </a:r>
            <a:r>
              <a:rPr lang="hr-HR" dirty="0" smtClean="0"/>
              <a:t>Ljilja</a:t>
            </a:r>
            <a:r>
              <a:rPr lang="hr-HR" dirty="0"/>
              <a:t>, Dunja. Zatim, u prirodnim pojavama: Mećava, Bura, Jutronja, Jug. Primjeri za imena: Zoran, Danica, Sunčana, Zvjezdana, Iztok. Zatim, u nazivima ruda: Gvozdan, Zlata. Mjestu rođenja, recimo </a:t>
            </a:r>
            <a:r>
              <a:rPr lang="hr-HR" dirty="0" smtClean="0"/>
              <a:t>Dubravka.</a:t>
            </a:r>
            <a:r>
              <a:rPr lang="hr-HR" dirty="0"/>
              <a:t> </a:t>
            </a:r>
            <a:r>
              <a:rPr lang="hr-HR" dirty="0" smtClean="0"/>
              <a:t>Prema </a:t>
            </a:r>
            <a:r>
              <a:rPr lang="hr-HR" dirty="0"/>
              <a:t>nazivima naroda: Hrvatin, Hrvojka, Ugrin, Romana, Judita.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429420"/>
          </a:xfrm>
        </p:spPr>
        <p:txBody>
          <a:bodyPr/>
          <a:lstStyle/>
          <a:p>
            <a:r>
              <a:rPr lang="hr-HR" dirty="0" smtClean="0"/>
              <a:t>Narodna imena koriste se </a:t>
            </a:r>
            <a:r>
              <a:rPr lang="hr-HR" dirty="0"/>
              <a:t>sve do masovne pojave prezimena u 16. </a:t>
            </a:r>
            <a:r>
              <a:rPr lang="hr-HR" dirty="0" smtClean="0"/>
              <a:t>stoljeću.</a:t>
            </a:r>
          </a:p>
          <a:p>
            <a:r>
              <a:rPr lang="hr-HR" dirty="0" smtClean="0"/>
              <a:t>Očuvanje pretkršćanskih imena u </a:t>
            </a:r>
            <a:r>
              <a:rPr lang="hr-HR" dirty="0"/>
              <a:t>nekim prezimenima danas, poput Maleš, Gradin, Piljuh, Desman, Sveslav, Mišula</a:t>
            </a:r>
            <a:r>
              <a:rPr lang="hr-HR" dirty="0" smtClean="0"/>
              <a:t>.</a:t>
            </a:r>
          </a:p>
          <a:p>
            <a:r>
              <a:rPr lang="hr-HR" dirty="0" smtClean="0"/>
              <a:t>Refleksija staleške podvojenosti: </a:t>
            </a:r>
            <a:r>
              <a:rPr lang="hr-HR" dirty="0"/>
              <a:t>Knezić, Vlastelinić, Gospodnetić, Županov, Barunić, Banović, Generalić, Kapural, Čaušić, Begović, </a:t>
            </a:r>
            <a:r>
              <a:rPr lang="hr-HR" dirty="0" smtClean="0"/>
              <a:t>Mujezinović.</a:t>
            </a:r>
          </a:p>
          <a:p>
            <a:r>
              <a:rPr lang="hr-HR" dirty="0" smtClean="0"/>
              <a:t>„Kmetska“ </a:t>
            </a:r>
            <a:r>
              <a:rPr lang="hr-HR" dirty="0"/>
              <a:t>prezimena: </a:t>
            </a:r>
            <a:r>
              <a:rPr lang="hr-HR" dirty="0" smtClean="0"/>
              <a:t>Sluga</a:t>
            </a:r>
            <a:r>
              <a:rPr lang="hr-HR" dirty="0"/>
              <a:t>, Sluganović, Kmetić. Napoličar, Bijedić, Sirotić, Glad, Smičiklas, Močibob</a:t>
            </a:r>
            <a:r>
              <a:rPr lang="hr-HR" dirty="0" smtClean="0"/>
              <a:t>.</a:t>
            </a:r>
            <a:endParaRPr lang="hr-H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429420"/>
          </a:xfrm>
        </p:spPr>
        <p:txBody>
          <a:bodyPr>
            <a:normAutofit lnSpcReduction="10000"/>
          </a:bodyPr>
          <a:lstStyle/>
          <a:p>
            <a:r>
              <a:rPr lang="hr-HR" dirty="0"/>
              <a:t>Većina današnjih prezimena na -ić (-ović, -ević), zatim –ac/-ec i </a:t>
            </a:r>
            <a:r>
              <a:rPr lang="hr-HR" dirty="0" smtClean="0"/>
              <a:t>slično </a:t>
            </a:r>
            <a:r>
              <a:rPr lang="hr-HR" dirty="0"/>
              <a:t>upućuje na potomke, na vezu otac-sin. </a:t>
            </a:r>
            <a:endParaRPr lang="hr-HR" dirty="0" smtClean="0"/>
          </a:p>
          <a:p>
            <a:r>
              <a:rPr lang="hr-HR" dirty="0"/>
              <a:t>P</a:t>
            </a:r>
            <a:r>
              <a:rPr lang="hr-HR" dirty="0" smtClean="0"/>
              <a:t>rezimena </a:t>
            </a:r>
            <a:r>
              <a:rPr lang="hr-HR" dirty="0"/>
              <a:t>su nastajala i po imenu majke: Anić (Ana), Jagić (Jaga/Agata), Magdalenić, Martić. U njima se ocrtava važnost majke u obiteljskoj zadruzi</a:t>
            </a:r>
            <a:r>
              <a:rPr lang="hr-HR" dirty="0" smtClean="0"/>
              <a:t>.</a:t>
            </a:r>
          </a:p>
          <a:p>
            <a:r>
              <a:rPr lang="hr-HR" dirty="0" smtClean="0"/>
              <a:t>Vjersku i nacionalnu pripadnost ne treba izjednačavati.</a:t>
            </a:r>
          </a:p>
          <a:p>
            <a:r>
              <a:rPr lang="hr-HR" dirty="0" smtClean="0"/>
              <a:t>Za </a:t>
            </a:r>
            <a:r>
              <a:rPr lang="hr-HR" dirty="0"/>
              <a:t>malo koje osobno ime </a:t>
            </a:r>
            <a:r>
              <a:rPr lang="hr-HR" dirty="0" smtClean="0"/>
              <a:t>može se </a:t>
            </a:r>
            <a:r>
              <a:rPr lang="hr-HR" dirty="0"/>
              <a:t>tvrditi da pripada točno određenoj </a:t>
            </a:r>
            <a:r>
              <a:rPr lang="hr-HR" dirty="0" smtClean="0"/>
              <a:t>naciji.</a:t>
            </a:r>
          </a:p>
          <a:p>
            <a:r>
              <a:rPr lang="hr-HR" dirty="0" smtClean="0"/>
              <a:t>Prezimena </a:t>
            </a:r>
            <a:r>
              <a:rPr lang="hr-HR" dirty="0"/>
              <a:t>uglavnom nose zavičajni jezični izraz.</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b="1" dirty="0"/>
              <a:t>Na društvenim </a:t>
            </a:r>
            <a:r>
              <a:rPr lang="hr-HR" b="1" dirty="0" smtClean="0"/>
              <a:t>vrelima</a:t>
            </a:r>
            <a:endParaRPr lang="hr-HR" dirty="0"/>
          </a:p>
        </p:txBody>
      </p:sp>
      <p:sp>
        <p:nvSpPr>
          <p:cNvPr id="3" name="Content Placeholder 2"/>
          <p:cNvSpPr>
            <a:spLocks noGrp="1"/>
          </p:cNvSpPr>
          <p:nvPr>
            <p:ph idx="1"/>
          </p:nvPr>
        </p:nvSpPr>
        <p:spPr>
          <a:xfrm>
            <a:off x="457200" y="1600200"/>
            <a:ext cx="8229600" cy="5043510"/>
          </a:xfrm>
        </p:spPr>
        <p:txBody>
          <a:bodyPr>
            <a:normAutofit fontScale="92500" lnSpcReduction="10000"/>
          </a:bodyPr>
          <a:lstStyle/>
          <a:p>
            <a:r>
              <a:rPr lang="hr-HR" dirty="0"/>
              <a:t>Č</a:t>
            </a:r>
            <a:r>
              <a:rPr lang="hr-HR" dirty="0" smtClean="0"/>
              <a:t>etiri </a:t>
            </a:r>
            <a:r>
              <a:rPr lang="hr-HR" dirty="0"/>
              <a:t>temeljne skupine prezimena, koja odgovaraju na četiri pitanja: čiji si, kakav si, odkud si i što si. Prva izražava krvno srodstvo, descendenciju, vezu roditelj-djeca. To je najbrojnija prezimenska skupina. Nju čine prezimena koja u osnovi imaju: a) narodno ime – Mirković, Nenadić, Ninković, Potrebić, Ratković, Živković, b) svetačko ime – Antić, Franić, Fabijanić, Ilijić, Grgurić, Marković, Bartulić, Kuzmanović c) hipokoristik (skraćen ili izveden) od narodnog ili svetačkog imena – Radić, Perić, Baće, Radica, Slavica, Vučko, Vučić. </a:t>
            </a:r>
          </a:p>
          <a:p>
            <a:endParaRPr lang="hr-H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SPOMENICI NAŠE OPSTOJNOSTI</a:t>
            </a:r>
            <a:endParaRPr lang="hr-HR" dirty="0"/>
          </a:p>
        </p:txBody>
      </p:sp>
      <p:sp>
        <p:nvSpPr>
          <p:cNvPr id="3" name="Content Placeholder 2"/>
          <p:cNvSpPr>
            <a:spLocks noGrp="1"/>
          </p:cNvSpPr>
          <p:nvPr>
            <p:ph idx="1"/>
          </p:nvPr>
        </p:nvSpPr>
        <p:spPr>
          <a:xfrm>
            <a:off x="457200" y="1600200"/>
            <a:ext cx="8229600" cy="4972072"/>
          </a:xfrm>
        </p:spPr>
        <p:txBody>
          <a:bodyPr>
            <a:normAutofit/>
          </a:bodyPr>
          <a:lstStyle/>
          <a:p>
            <a:r>
              <a:rPr lang="hr-HR" dirty="0"/>
              <a:t>Hrvatski prezimenik, koji je nastao na temelju popisu pučanstva iz 2001. godine</a:t>
            </a:r>
            <a:r>
              <a:rPr lang="hr-HR" dirty="0" smtClean="0"/>
              <a:t>.</a:t>
            </a:r>
          </a:p>
          <a:p>
            <a:r>
              <a:rPr lang="hr-HR" dirty="0"/>
              <a:t>Svaka riječ </a:t>
            </a:r>
            <a:r>
              <a:rPr lang="hr-HR" dirty="0" smtClean="0"/>
              <a:t>nastala </a:t>
            </a:r>
            <a:r>
              <a:rPr lang="hr-HR" dirty="0"/>
              <a:t>kao odgovor na prilike koje su je izazvale. </a:t>
            </a:r>
            <a:r>
              <a:rPr lang="hr-HR" dirty="0" smtClean="0"/>
              <a:t>To je slučaj i s prezimenima.</a:t>
            </a:r>
          </a:p>
          <a:p>
            <a:r>
              <a:rPr lang="hr-HR" dirty="0" smtClean="0"/>
              <a:t>U trenutku nastanka prezime ima svoje leksičko značenje.</a:t>
            </a:r>
          </a:p>
          <a:p>
            <a:r>
              <a:rPr lang="hr-HR" dirty="0" smtClean="0"/>
              <a:t>Nasljeđivanjem prezimena gube leksičko i dobivaju onomastičko značenje.</a:t>
            </a:r>
          </a:p>
          <a:p>
            <a:r>
              <a:rPr lang="hr-HR" dirty="0" smtClean="0"/>
              <a:t>Prezime: </a:t>
            </a:r>
            <a:r>
              <a:rPr lang="hr-HR" dirty="0"/>
              <a:t>način identificiranja osobe u </a:t>
            </a:r>
            <a:r>
              <a:rPr lang="hr-HR" dirty="0" smtClean="0"/>
              <a:t>društvu.</a:t>
            </a:r>
          </a:p>
          <a:p>
            <a:endParaRPr lang="hr-H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2852"/>
            <a:ext cx="8229600" cy="6429420"/>
          </a:xfrm>
        </p:spPr>
        <p:txBody>
          <a:bodyPr>
            <a:normAutofit lnSpcReduction="10000"/>
          </a:bodyPr>
          <a:lstStyle/>
          <a:p>
            <a:r>
              <a:rPr lang="hr-HR" dirty="0"/>
              <a:t>U drugu skupinu prezimena spadaju ona koja označuju, ali isključivo samo pri nastanku prezimena osobe s nekim karakterističkim obilježjem koje obično ima podrugljiv sadržaj</a:t>
            </a:r>
            <a:r>
              <a:rPr lang="hr-HR" dirty="0" smtClean="0"/>
              <a:t>.</a:t>
            </a:r>
          </a:p>
          <a:p>
            <a:r>
              <a:rPr lang="hr-HR" dirty="0" smtClean="0"/>
              <a:t>Neka od njih označavaju položaj u društvu, ali uglavnom s posprdnim značenjem.</a:t>
            </a:r>
          </a:p>
          <a:p>
            <a:r>
              <a:rPr lang="hr-HR" dirty="0" smtClean="0"/>
              <a:t>Druga ističu </a:t>
            </a:r>
            <a:r>
              <a:rPr lang="hr-HR" dirty="0"/>
              <a:t>rodbinsku vezu, privrženost ili ovisnost o </a:t>
            </a:r>
            <a:r>
              <a:rPr lang="hr-HR" dirty="0" smtClean="0"/>
              <a:t>nekome.</a:t>
            </a:r>
          </a:p>
          <a:p>
            <a:r>
              <a:rPr lang="hr-HR" dirty="0" smtClean="0"/>
              <a:t>Neka imaju veze s biljem i predmetima te životinjama i nekom njihovom osobinom.</a:t>
            </a:r>
          </a:p>
          <a:p>
            <a:r>
              <a:rPr lang="hr-HR" dirty="0" smtClean="0"/>
              <a:t>Najčešća </a:t>
            </a:r>
            <a:r>
              <a:rPr lang="hr-HR" dirty="0"/>
              <a:t>su prezimena koja ističu tjelesne osobine po kojima je nekoga bilo najlakše </a:t>
            </a:r>
            <a:r>
              <a:rPr lang="hr-HR" dirty="0" smtClean="0"/>
              <a:t>identificirati.</a:t>
            </a:r>
            <a:endParaRPr lang="hr-H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429420"/>
          </a:xfrm>
        </p:spPr>
        <p:txBody>
          <a:bodyPr/>
          <a:lstStyle/>
          <a:p>
            <a:r>
              <a:rPr lang="hr-HR" dirty="0"/>
              <a:t>G</a:t>
            </a:r>
            <a:r>
              <a:rPr lang="hr-HR" dirty="0" smtClean="0"/>
              <a:t>lava </a:t>
            </a:r>
            <a:r>
              <a:rPr lang="hr-HR" dirty="0"/>
              <a:t>(Glavan, Glavičić, Glavina) ili </a:t>
            </a:r>
            <a:r>
              <a:rPr lang="hr-HR" dirty="0" smtClean="0"/>
              <a:t>dio </a:t>
            </a:r>
            <a:r>
              <a:rPr lang="hr-HR" dirty="0"/>
              <a:t>glave (Bradić, Bjelobrk, Krivobrk, Bezub, Plerikosa, Mileusnić). </a:t>
            </a:r>
            <a:r>
              <a:rPr lang="hr-HR" dirty="0" smtClean="0"/>
              <a:t>Niz </a:t>
            </a:r>
            <a:r>
              <a:rPr lang="hr-HR" dirty="0"/>
              <a:t>je prezimena nastao na temelju drugih dijelova tijela: Bedrina, Krivošija, Bezruk, Čmarek, Suhoritec, Kuljiš, Trbušinović, Drobina, Guzina, Palčić, Šakić. </a:t>
            </a:r>
            <a:endParaRPr lang="hr-HR" dirty="0" smtClean="0"/>
          </a:p>
          <a:p>
            <a:r>
              <a:rPr lang="hr-HR" dirty="0" smtClean="0"/>
              <a:t>Po </a:t>
            </a:r>
            <a:r>
              <a:rPr lang="hr-HR" dirty="0"/>
              <a:t>boji kose ili kože: Bilić, Bijelić, Bjelica, Žutić, Morović, Crnić, Crnković, Črnko, Pocrnja</a:t>
            </a:r>
            <a:r>
              <a:rPr lang="hr-HR" dirty="0" smtClean="0"/>
              <a:t>.</a:t>
            </a:r>
          </a:p>
          <a:p>
            <a:r>
              <a:rPr lang="hr-HR" dirty="0" smtClean="0"/>
              <a:t>Prezimena dobivana po odlikama, manama i tjelesnim nedostacima.</a:t>
            </a:r>
            <a:endParaRPr lang="hr-H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6357982"/>
          </a:xfrm>
        </p:spPr>
        <p:txBody>
          <a:bodyPr/>
          <a:lstStyle/>
          <a:p>
            <a:r>
              <a:rPr lang="hr-HR" dirty="0"/>
              <a:t>Jaki, Dugački, Nađ (mađarski velik), Kiš, Kišević (mađarski mali), Piculić (od mletačkog pizzulo malen), Mrvica, Tihi, Masni, Slabinac, Ćelić (ćelav), Pleša (znači bezkos), Ćosić (bezdlak), Kosmač (runjav), Grbić, Gobac, Hromić, Krivec, Slijepčević, Šiljak, Grdić, Grubiša, </a:t>
            </a:r>
            <a:r>
              <a:rPr lang="hr-HR" dirty="0" smtClean="0"/>
              <a:t>Ćorić, </a:t>
            </a:r>
            <a:r>
              <a:rPr lang="hr-HR" dirty="0"/>
              <a:t>Debeljak, Tiljak (od osnove til, što znači debeo, s time je povezan pridjev pretil). </a:t>
            </a:r>
            <a:endParaRPr lang="hr-HR" dirty="0" smtClean="0"/>
          </a:p>
          <a:p>
            <a:r>
              <a:rPr lang="hr-HR" dirty="0" smtClean="0"/>
              <a:t>Složenice</a:t>
            </a:r>
            <a:r>
              <a:rPr lang="hr-HR" dirty="0"/>
              <a:t>: Babuder, Pecikozić, Kalivoda, Jamometić, Močibob, Puzigaća, Močivuna, Konjevod, Popivoda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858000"/>
          </a:xfrm>
        </p:spPr>
        <p:txBody>
          <a:bodyPr>
            <a:normAutofit lnSpcReduction="10000"/>
          </a:bodyPr>
          <a:lstStyle/>
          <a:p>
            <a:r>
              <a:rPr lang="hr-HR" dirty="0"/>
              <a:t>Treću skupinu prezimena čine tzv. etnonimi i etnici. Njima su se identificirale osobe: </a:t>
            </a:r>
            <a:endParaRPr lang="hr-HR" dirty="0" smtClean="0"/>
          </a:p>
          <a:p>
            <a:r>
              <a:rPr lang="hr-HR" dirty="0" smtClean="0"/>
              <a:t>a</a:t>
            </a:r>
            <a:r>
              <a:rPr lang="hr-HR" dirty="0"/>
              <a:t>) po nacionalnoj pripadnosti – Arnautović, Vlainić, Vlahović, Bugarčić, Ugrinčić, Vugrek, Osmanlija, Kranjec, Bosanac, Bosnić, Bošnjaković, Horvat, Horvatić, Latinčić, Grković, Morlaković, </a:t>
            </a:r>
            <a:r>
              <a:rPr lang="hr-HR" dirty="0" smtClean="0"/>
              <a:t>Turčinović.</a:t>
            </a:r>
          </a:p>
          <a:p>
            <a:r>
              <a:rPr lang="hr-HR" dirty="0"/>
              <a:t>b) po pokrajinama i mjstima iz kojih su osobe doseljavale što je još češći primjer -  Ramljak, Bunjevac, Moslavac, Šokčević (Šokac), Puljiz, Puljizević (Apuglia), Krbavac, Kozarac, Međimurec, Sremac, Tuškan (Toskana), Furlan (Furlanija), Raguž (Raguza), Duvnjak, Livnjak, Grabovac, Varešak, Labinjanin, </a:t>
            </a:r>
            <a:r>
              <a:rPr lang="hr-HR" dirty="0" smtClean="0"/>
              <a:t>Fočak.</a:t>
            </a:r>
            <a:endParaRPr lang="hr-H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6143668"/>
          </a:xfrm>
        </p:spPr>
        <p:txBody>
          <a:bodyPr/>
          <a:lstStyle/>
          <a:p>
            <a:r>
              <a:rPr lang="hr-HR" dirty="0"/>
              <a:t>Četvrtu skupinu prezimena čine ona nastala po zanimanjima, obavljanju posla, službe i slično. Takvih ima mnogo, a neka su vrlo česta u Hrvatskoj. Npr.: Kovač, Kovačić, Kovačević, Kožarić, Kolar, Kolarić, Kolesar, Kolesarić, Lončar, Lončarević, Opančar, Odžaković, Puškar, Puškarić, Ribar, Ribarić, Šnajder, Žnidar, Remenar, Klobučar itd.</a:t>
            </a:r>
          </a:p>
          <a:p>
            <a:endParaRPr lang="hr-H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429420"/>
          </a:xfrm>
        </p:spPr>
        <p:txBody>
          <a:bodyPr/>
          <a:lstStyle/>
          <a:p>
            <a:r>
              <a:rPr lang="hr-HR" dirty="0"/>
              <a:t>Prva skupina prezimena je najčešća. U njoj ima najviše </a:t>
            </a:r>
            <a:r>
              <a:rPr lang="hr-HR" dirty="0" smtClean="0"/>
              <a:t>patronima </a:t>
            </a:r>
            <a:r>
              <a:rPr lang="hr-HR" dirty="0"/>
              <a:t>ili </a:t>
            </a:r>
            <a:r>
              <a:rPr lang="hr-HR" dirty="0" smtClean="0"/>
              <a:t>matronima.</a:t>
            </a:r>
          </a:p>
          <a:p>
            <a:r>
              <a:rPr lang="hr-HR" dirty="0"/>
              <a:t>S</a:t>
            </a:r>
            <a:r>
              <a:rPr lang="hr-HR" dirty="0" smtClean="0"/>
              <a:t>ufiksi </a:t>
            </a:r>
            <a:r>
              <a:rPr lang="hr-HR" dirty="0"/>
              <a:t>–ov (Ivanov), -ev (Jurjev), -in (Marin, od Mare), a njima se onda još najčešće pridružuju sufiksi –ić, -ac/-ec, -ak/-ek i –ica. </a:t>
            </a:r>
            <a:r>
              <a:rPr lang="hr-HR" dirty="0" smtClean="0"/>
              <a:t>Tako npr dobijemo </a:t>
            </a:r>
            <a:r>
              <a:rPr lang="hr-HR" dirty="0"/>
              <a:t>Ivanović, Jurjevac, Marinek</a:t>
            </a:r>
            <a:r>
              <a:rPr lang="hr-HR" dirty="0" smtClean="0"/>
              <a:t>.</a:t>
            </a:r>
          </a:p>
          <a:p>
            <a:r>
              <a:rPr lang="hr-HR" dirty="0" smtClean="0"/>
              <a:t>Sufiksi </a:t>
            </a:r>
            <a:r>
              <a:rPr lang="hr-HR" dirty="0"/>
              <a:t>su u početku imali funkciju </a:t>
            </a:r>
            <a:r>
              <a:rPr lang="hr-HR" dirty="0" smtClean="0"/>
              <a:t>umanjivanja. Dobivaju </a:t>
            </a:r>
            <a:r>
              <a:rPr lang="hr-HR" dirty="0"/>
              <a:t>novo, patronimsko </a:t>
            </a:r>
            <a:r>
              <a:rPr lang="hr-HR" dirty="0" smtClean="0"/>
              <a:t>značenje.</a:t>
            </a:r>
          </a:p>
          <a:p>
            <a:endParaRPr lang="hr-H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6357982"/>
          </a:xfrm>
        </p:spPr>
        <p:txBody>
          <a:bodyPr/>
          <a:lstStyle/>
          <a:p>
            <a:r>
              <a:rPr lang="hr-HR" dirty="0"/>
              <a:t>Druga skupina prezimena je najšarolikija; prezimena su uglavnom nadimačkog postanja. Hrvatska najstarija prezimena su nadimačkog podrijetla</a:t>
            </a:r>
            <a:r>
              <a:rPr lang="hr-HR" dirty="0" smtClean="0"/>
              <a:t>.</a:t>
            </a:r>
          </a:p>
          <a:p>
            <a:r>
              <a:rPr lang="hr-HR" dirty="0" smtClean="0"/>
              <a:t>Za identifikaciju se koristi neka osobina kojom se izdvaja osoba iz okoline, koja se onda često karikira.</a:t>
            </a:r>
          </a:p>
          <a:p>
            <a:r>
              <a:rPr lang="hr-HR" dirty="0" smtClean="0"/>
              <a:t>Prezimena koja su nastala od pogrdnih imena koja su davana djeci da ih se zaštiti od zlih duhova.</a:t>
            </a:r>
            <a:endParaRPr lang="hr-H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500858"/>
          </a:xfrm>
        </p:spPr>
        <p:txBody>
          <a:bodyPr/>
          <a:lstStyle/>
          <a:p>
            <a:r>
              <a:rPr lang="hr-HR" dirty="0"/>
              <a:t>Treću skupinu čine prezimena nastala prema nacionalnoj pripadnosti (etnonimi) ili mjestu odnosno kraju nekadašnjeg življenja nositelja (etnici). Na taj je način zajednica identififirala pridošlice, došljake</a:t>
            </a:r>
            <a:r>
              <a:rPr lang="hr-HR" dirty="0" smtClean="0"/>
              <a:t>.</a:t>
            </a:r>
          </a:p>
          <a:p>
            <a:r>
              <a:rPr lang="hr-HR" dirty="0" smtClean="0"/>
              <a:t>Četvrta </a:t>
            </a:r>
            <a:r>
              <a:rPr lang="hr-HR" dirty="0"/>
              <a:t>skupina prezimena motivirana je zanimanjem i vršiteljem službe njenoga prvotnog </a:t>
            </a:r>
            <a:r>
              <a:rPr lang="hr-HR" dirty="0" smtClean="0"/>
              <a:t>nositelja.</a:t>
            </a:r>
          </a:p>
          <a:p>
            <a:r>
              <a:rPr lang="hr-HR" dirty="0" smtClean="0"/>
              <a:t>Mlađeg je </a:t>
            </a:r>
            <a:r>
              <a:rPr lang="hr-HR" dirty="0"/>
              <a:t>vremena nastanka</a:t>
            </a:r>
            <a:r>
              <a:rPr lang="hr-HR" dirty="0" smtClean="0"/>
              <a:t>.</a:t>
            </a:r>
          </a:p>
          <a:p>
            <a:r>
              <a:rPr lang="hr-HR" dirty="0" smtClean="0"/>
              <a:t>Nastaju u vrijeme podjele rada.</a:t>
            </a:r>
            <a:endParaRPr lang="hr-H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97040"/>
          </a:xfrm>
        </p:spPr>
        <p:txBody>
          <a:bodyPr>
            <a:normAutofit fontScale="90000"/>
          </a:bodyPr>
          <a:lstStyle/>
          <a:p>
            <a:r>
              <a:rPr lang="hr-HR" b="1" dirty="0"/>
              <a:t>Hrvatski i srpski imenski i prezimenski sustav</a:t>
            </a:r>
            <a:r>
              <a:rPr lang="hr-HR" dirty="0"/>
              <a:t/>
            </a:r>
            <a:br>
              <a:rPr lang="hr-HR" dirty="0"/>
            </a:br>
            <a:endParaRPr lang="hr-HR" dirty="0"/>
          </a:p>
        </p:txBody>
      </p:sp>
      <p:sp>
        <p:nvSpPr>
          <p:cNvPr id="3" name="Content Placeholder 2"/>
          <p:cNvSpPr>
            <a:spLocks noGrp="1"/>
          </p:cNvSpPr>
          <p:nvPr>
            <p:ph idx="1"/>
          </p:nvPr>
        </p:nvSpPr>
        <p:spPr>
          <a:xfrm>
            <a:off x="457200" y="2357430"/>
            <a:ext cx="8229600" cy="4286280"/>
          </a:xfrm>
        </p:spPr>
        <p:txBody>
          <a:bodyPr>
            <a:normAutofit lnSpcReduction="10000"/>
          </a:bodyPr>
          <a:lstStyle/>
          <a:p>
            <a:r>
              <a:rPr lang="hr-HR" dirty="0" smtClean="0"/>
              <a:t>Uglavnom isti imenski fond do 11. stoljeća, ali su se razlike počele javljati još od doseljavanja – pokrštavanje iz različitih centara.</a:t>
            </a:r>
          </a:p>
          <a:p>
            <a:r>
              <a:rPr lang="hr-HR" dirty="0" smtClean="0"/>
              <a:t>Hrvati - </a:t>
            </a:r>
            <a:r>
              <a:rPr lang="hr-HR" dirty="0"/>
              <a:t>utjecaj zapadne crkve s romanskim i franačkim </a:t>
            </a:r>
            <a:r>
              <a:rPr lang="hr-HR" dirty="0" smtClean="0"/>
              <a:t>imenima.</a:t>
            </a:r>
          </a:p>
          <a:p>
            <a:r>
              <a:rPr lang="hr-HR" dirty="0" smtClean="0"/>
              <a:t>Srbi - </a:t>
            </a:r>
            <a:r>
              <a:rPr lang="hr-HR" dirty="0"/>
              <a:t>imena koja su bila učestala u istočnom dijelu Rimskog carstva u vrijeme ranog kršćanstva i u Bizantskom carstvu, a to su starozavjetna, starogrčka svetačka </a:t>
            </a:r>
            <a:r>
              <a:rPr lang="hr-HR" dirty="0" smtClean="0"/>
              <a:t>imena.</a:t>
            </a:r>
          </a:p>
          <a:p>
            <a:endParaRPr lang="hr-H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858000"/>
          </a:xfrm>
        </p:spPr>
        <p:txBody>
          <a:bodyPr>
            <a:normAutofit fontScale="92500" lnSpcReduction="10000"/>
          </a:bodyPr>
          <a:lstStyle/>
          <a:p>
            <a:r>
              <a:rPr lang="hr-HR" dirty="0" smtClean="0"/>
              <a:t>Prezimena </a:t>
            </a:r>
            <a:r>
              <a:rPr lang="hr-HR" dirty="0"/>
              <a:t>kod Hrvata </a:t>
            </a:r>
            <a:r>
              <a:rPr lang="hr-HR" dirty="0" smtClean="0"/>
              <a:t>nastaju </a:t>
            </a:r>
            <a:r>
              <a:rPr lang="hr-HR" dirty="0"/>
              <a:t>od imena iz Novog zavjeta, svetaca i mučenika kršćanskog Zapada, a kod Srba pretežno iz Starog </a:t>
            </a:r>
            <a:r>
              <a:rPr lang="hr-HR" dirty="0" smtClean="0"/>
              <a:t>zavjeta.</a:t>
            </a:r>
          </a:p>
          <a:p>
            <a:r>
              <a:rPr lang="hr-HR" dirty="0" smtClean="0"/>
              <a:t>Svetačka imena iz zapadne Europe od kojih su nastajala prezimena.</a:t>
            </a:r>
          </a:p>
          <a:p>
            <a:r>
              <a:rPr lang="hr-HR" dirty="0"/>
              <a:t>Od latinskih: Benedikt, Dominik, Katarina, Donat, Lovro, Martin, Mauro, Urban, </a:t>
            </a:r>
            <a:r>
              <a:rPr lang="hr-HR" dirty="0" smtClean="0"/>
              <a:t>Valentin</a:t>
            </a:r>
            <a:r>
              <a:rPr lang="hr-HR" dirty="0"/>
              <a:t>. Zatim od talijanskih: Alfonso, Bernardo, Bruno, Florio, Nola, Oliva, Oršula, Paško, Renata, </a:t>
            </a:r>
            <a:r>
              <a:rPr lang="hr-HR" dirty="0" smtClean="0"/>
              <a:t>Roman. Od </a:t>
            </a:r>
            <a:r>
              <a:rPr lang="hr-HR" dirty="0"/>
              <a:t>francuskih: Rolando, Agneza, Francisko, Konstanca, Leonora. Od španjolskih: Kolumbo, Fernando, Ines. Od mađarskih: Ilona, </a:t>
            </a:r>
            <a:r>
              <a:rPr lang="hr-HR" dirty="0" smtClean="0"/>
              <a:t>Katalin</a:t>
            </a:r>
            <a:r>
              <a:rPr lang="hr-HR" dirty="0"/>
              <a:t>, Kelemen, Ferenc, Ištvan. Od germanskih: Adalbert, Martha, Hermann, Karlo, Leopold, Vilim.</a:t>
            </a:r>
            <a:endParaRPr lang="hr-HR" dirty="0" smtClean="0"/>
          </a:p>
          <a:p>
            <a:endParaRPr lang="hr-H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429420"/>
          </a:xfrm>
        </p:spPr>
        <p:txBody>
          <a:bodyPr>
            <a:normAutofit lnSpcReduction="10000"/>
          </a:bodyPr>
          <a:lstStyle/>
          <a:p>
            <a:r>
              <a:rPr lang="hr-HR" dirty="0"/>
              <a:t>Prezime je jezični i kulturni spomenik</a:t>
            </a:r>
            <a:r>
              <a:rPr lang="hr-HR" dirty="0" smtClean="0"/>
              <a:t>.</a:t>
            </a:r>
          </a:p>
          <a:p>
            <a:r>
              <a:rPr lang="hr-HR" dirty="0" smtClean="0"/>
              <a:t> </a:t>
            </a:r>
            <a:r>
              <a:rPr lang="hr-HR" dirty="0"/>
              <a:t>U </a:t>
            </a:r>
            <a:r>
              <a:rPr lang="hr-HR" dirty="0" smtClean="0"/>
              <a:t>prezimenima refleksija raznih procesa i događaja: </a:t>
            </a:r>
            <a:r>
              <a:rPr lang="hr-HR" dirty="0"/>
              <a:t>povijesni, narodnosni, konfesijski, jezični i topografski sadržaji. Za </a:t>
            </a:r>
            <a:endParaRPr lang="hr-HR" dirty="0" smtClean="0"/>
          </a:p>
          <a:p>
            <a:r>
              <a:rPr lang="hr-HR" dirty="0" smtClean="0"/>
              <a:t>Topografski: </a:t>
            </a:r>
            <a:r>
              <a:rPr lang="hr-HR" dirty="0"/>
              <a:t>Zagrebec, </a:t>
            </a:r>
            <a:r>
              <a:rPr lang="hr-HR" dirty="0" smtClean="0"/>
              <a:t>konfesijski: </a:t>
            </a:r>
            <a:r>
              <a:rPr lang="hr-HR" dirty="0"/>
              <a:t>Jurjević odnosno Đorđević</a:t>
            </a:r>
            <a:r>
              <a:rPr lang="hr-HR" dirty="0" smtClean="0"/>
              <a:t>, narodnosni: </a:t>
            </a:r>
            <a:r>
              <a:rPr lang="hr-HR" dirty="0"/>
              <a:t>Tedeschi (Nijemac), </a:t>
            </a:r>
            <a:r>
              <a:rPr lang="hr-HR" dirty="0" smtClean="0"/>
              <a:t>jezični: </a:t>
            </a:r>
            <a:r>
              <a:rPr lang="hr-HR" dirty="0"/>
              <a:t>Črnja ili Crnobori. </a:t>
            </a:r>
            <a:endParaRPr lang="hr-HR" dirty="0" smtClean="0"/>
          </a:p>
          <a:p>
            <a:r>
              <a:rPr lang="hr-HR" dirty="0" smtClean="0"/>
              <a:t>Prezime </a:t>
            </a:r>
            <a:r>
              <a:rPr lang="hr-HR" dirty="0"/>
              <a:t>može biti patronim (nastalo po imenu pretka: Jurić, Matković), može imati meliorativno, hipokorističko značenje (Dragić) ili pak pejorativno (Žderić). Značenje isto tako može biti deminutivno (Bartulica) ili augmentativno (Jurina, Pilipenda).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6286544"/>
          </a:xfrm>
        </p:spPr>
        <p:txBody>
          <a:bodyPr/>
          <a:lstStyle/>
          <a:p>
            <a:r>
              <a:rPr lang="hr-HR" dirty="0" smtClean="0"/>
              <a:t>Starohebrejska </a:t>
            </a:r>
            <a:r>
              <a:rPr lang="hr-HR" dirty="0"/>
              <a:t>i grčka </a:t>
            </a:r>
            <a:r>
              <a:rPr lang="hr-HR" dirty="0" smtClean="0"/>
              <a:t>imena kod Srba </a:t>
            </a:r>
            <a:r>
              <a:rPr lang="hr-HR" dirty="0"/>
              <a:t>poput: Akim/Aćim (Aćimović), Akcentije, Aleksije, Atanas/Tasa (Atanasović, Tasović), Filotije, Andronik, Arkadije, Jevrem, Jevrosim, Nikifor, Jeftimije/Jefta (Jeftić), Jevdokim, Timotej, Srđa, Todosije/Toša (Todosijević/Tošić), Konstantin/Koča (Konstantinović/Kočić</a:t>
            </a:r>
            <a:r>
              <a:rPr lang="hr-HR" dirty="0" smtClean="0"/>
              <a:t>).</a:t>
            </a:r>
          </a:p>
          <a:p>
            <a:r>
              <a:rPr lang="hr-HR" dirty="0" smtClean="0"/>
              <a:t>Srbi su dobili prezimena </a:t>
            </a:r>
            <a:r>
              <a:rPr lang="hr-HR" dirty="0"/>
              <a:t>tek krajem 19. </a:t>
            </a:r>
            <a:r>
              <a:rPr lang="hr-HR" dirty="0" smtClean="0"/>
              <a:t>stoljeća.</a:t>
            </a:r>
          </a:p>
          <a:p>
            <a:r>
              <a:rPr lang="hr-HR" dirty="0" smtClean="0"/>
              <a:t>Bezprezimenski obrazac </a:t>
            </a:r>
            <a:r>
              <a:rPr lang="hr-HR" dirty="0"/>
              <a:t>koji se sastojao od osobnog imena i patronima (očinstva).</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6429420"/>
          </a:xfrm>
        </p:spPr>
        <p:txBody>
          <a:bodyPr/>
          <a:lstStyle/>
          <a:p>
            <a:r>
              <a:rPr lang="hr-HR" dirty="0"/>
              <a:t>Važnost osobnog </a:t>
            </a:r>
            <a:r>
              <a:rPr lang="hr-HR" dirty="0" smtClean="0"/>
              <a:t>imena kod Srba </a:t>
            </a:r>
            <a:r>
              <a:rPr lang="hr-HR" dirty="0"/>
              <a:t>naglašenija je od važnosti prezimena</a:t>
            </a:r>
            <a:r>
              <a:rPr lang="hr-HR" dirty="0" smtClean="0"/>
              <a:t>.</a:t>
            </a:r>
          </a:p>
          <a:p>
            <a:r>
              <a:rPr lang="hr-HR" dirty="0"/>
              <a:t>Hrvatska su prezimena imala postepen razvoj, dok su srpska nastala gotovo odjednom. Bez prirodnog razvitka kao u Hrvata</a:t>
            </a:r>
            <a:r>
              <a:rPr lang="hr-HR" dirty="0" smtClean="0"/>
              <a:t>, kod Srba su se prihvaćali </a:t>
            </a:r>
            <a:r>
              <a:rPr lang="hr-HR" dirty="0"/>
              <a:t>uglavnom patronimi s nastavcima –ić, -ović/-ević i –inić</a:t>
            </a:r>
            <a:r>
              <a:rPr lang="hr-HR" dirty="0" smtClean="0"/>
              <a:t>.</a:t>
            </a:r>
          </a:p>
          <a:p>
            <a:r>
              <a:rPr lang="hr-HR" dirty="0" smtClean="0"/>
              <a:t>Kod Hrvata je broj takvih prezimena manji. </a:t>
            </a:r>
            <a:r>
              <a:rPr lang="hr-HR" dirty="0"/>
              <a:t>Prva prezimena bila su nadimskog i etničkog postanja. U sjeverozapadnoj Hrvatskoj postotak prezimena na –ić manji je od 25%. </a:t>
            </a:r>
            <a:endParaRPr lang="hr-HR" dirty="0" smtClean="0"/>
          </a:p>
          <a:p>
            <a:endParaRPr lang="hr-H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6429420"/>
          </a:xfrm>
        </p:spPr>
        <p:txBody>
          <a:bodyPr/>
          <a:lstStyle/>
          <a:p>
            <a:r>
              <a:rPr lang="hr-HR" dirty="0" smtClean="0"/>
              <a:t>Dodavanje priimaka imenu i prezimenu: kod Hrvata dolazi na treće mjesto, a kod Srba</a:t>
            </a:r>
            <a:r>
              <a:rPr lang="hr-HR" dirty="0"/>
              <a:t> očevo se ime umeće između imena i </a:t>
            </a:r>
            <a:r>
              <a:rPr lang="hr-HR" dirty="0" smtClean="0"/>
              <a:t>prezimena.</a:t>
            </a:r>
          </a:p>
          <a:p>
            <a:endParaRPr lang="hr-H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654296"/>
          </a:xfrm>
        </p:spPr>
        <p:txBody>
          <a:bodyPr>
            <a:normAutofit fontScale="90000"/>
          </a:bodyPr>
          <a:lstStyle/>
          <a:p>
            <a:r>
              <a:rPr lang="hr-HR" b="1" dirty="0"/>
              <a:t>Prezimena od ženskih osobnih imena, prezimena žena i tzv. ženska prezimena</a:t>
            </a:r>
            <a:r>
              <a:rPr lang="hr-HR" dirty="0"/>
              <a:t/>
            </a:r>
            <a:br>
              <a:rPr lang="hr-HR" dirty="0"/>
            </a:br>
            <a:endParaRPr lang="hr-HR" dirty="0"/>
          </a:p>
        </p:txBody>
      </p:sp>
      <p:sp>
        <p:nvSpPr>
          <p:cNvPr id="3" name="Content Placeholder 2"/>
          <p:cNvSpPr>
            <a:spLocks noGrp="1"/>
          </p:cNvSpPr>
          <p:nvPr>
            <p:ph idx="1"/>
          </p:nvPr>
        </p:nvSpPr>
        <p:spPr>
          <a:xfrm>
            <a:off x="457200" y="3357562"/>
            <a:ext cx="8229600" cy="3214710"/>
          </a:xfrm>
        </p:spPr>
        <p:txBody>
          <a:bodyPr/>
          <a:lstStyle/>
          <a:p>
            <a:r>
              <a:rPr lang="hr-HR" dirty="0" smtClean="0"/>
              <a:t>Neka </a:t>
            </a:r>
            <a:r>
              <a:rPr lang="hr-HR" dirty="0"/>
              <a:t>od njih: Anić, Jelić, Jelinić, Jelušić, Jagić, Katalenić, Katalinić, Katić, Katušić, Klarić, Lucić, Magdić, Magić, Majić, Marić, Oršulić, Rosandić, Višnjić.</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429420"/>
          </a:xfrm>
        </p:spPr>
        <p:txBody>
          <a:bodyPr/>
          <a:lstStyle/>
          <a:p>
            <a:r>
              <a:rPr lang="hr-HR" dirty="0"/>
              <a:t>Osobna ženska imena počela su se kasno koristiti za tvorbu prezimena, a i žene su kasno počele dobivati prezimena</a:t>
            </a:r>
            <a:r>
              <a:rPr lang="hr-HR" dirty="0" smtClean="0"/>
              <a:t>.</a:t>
            </a:r>
          </a:p>
          <a:p>
            <a:r>
              <a:rPr lang="hr-HR" dirty="0" smtClean="0"/>
              <a:t>Žena </a:t>
            </a:r>
            <a:r>
              <a:rPr lang="hr-HR" dirty="0"/>
              <a:t>se najčešće identificirala imenom, a ako to nije bilo dovoljno onda joj se dodavalo ime ili prezime oca, muža, brata ili </a:t>
            </a:r>
            <a:r>
              <a:rPr lang="hr-HR" dirty="0" smtClean="0"/>
              <a:t>sina.</a:t>
            </a:r>
          </a:p>
          <a:p>
            <a:r>
              <a:rPr lang="hr-HR" dirty="0"/>
              <a:t>Da bi njeno ime bilo upotrijebljeno za tvorbu prezimena, kao matronim, žena se morala nečime istaknuti u svojoj sredini</a:t>
            </a:r>
            <a:r>
              <a:rPr lang="hr-HR" dirty="0" smtClean="0"/>
              <a:t>.</a:t>
            </a:r>
          </a:p>
          <a:p>
            <a:r>
              <a:rPr lang="hr-HR" dirty="0" smtClean="0"/>
              <a:t>Ugled obitelji, ali češće rano udovištvo </a:t>
            </a:r>
            <a:r>
              <a:rPr lang="hr-HR" dirty="0"/>
              <a:t>ili dobivanje djeteta izvan </a:t>
            </a:r>
            <a:r>
              <a:rPr lang="hr-HR" dirty="0" smtClean="0"/>
              <a:t>braka.</a:t>
            </a:r>
            <a:endParaRPr lang="hr-H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429420"/>
          </a:xfrm>
        </p:spPr>
        <p:txBody>
          <a:bodyPr>
            <a:normAutofit fontScale="92500" lnSpcReduction="10000"/>
          </a:bodyPr>
          <a:lstStyle/>
          <a:p>
            <a:r>
              <a:rPr lang="hr-HR" dirty="0" smtClean="0"/>
              <a:t>Hrvatska </a:t>
            </a:r>
            <a:r>
              <a:rPr lang="hr-HR" dirty="0"/>
              <a:t>ženska imena nalaze se zapisana u najstarijim hrvatskim dokumentima, od 9. do 13. stoljeća. Tako su u Zadru zabilježena ona romano-kršćanskog postanja: Alba (Bjelica, Sretna), Bona (Dobra), Marina, Demetria (zemaljska boginja), Maura (Mauritanka), Rosana (Ružica), Stella (Zvjezdana), Viola (Ljubica). Od hrvatskih imena nalaze se Bela, Dobra, Dobroša, Dobrala, Dobrica, Dragoša, Gruba, Hota (dolazi od osnove koja je u glagolu hotiti, htjeti), Kazimira, Ljuba, Neža, Mira, Priba, Pribira, Premila, Stana, Steja, Tolja (od osnove koja je u glagolu utoliti, tješiti). I neka današnja prezimena vrlo vjerojatno su nastala od tih imena: Hotić, Dobričić, Dragošić, Ljubić, Grubić, Pribić, Stanić, Stejić itd.</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6357982"/>
          </a:xfrm>
        </p:spPr>
        <p:txBody>
          <a:bodyPr/>
          <a:lstStyle/>
          <a:p>
            <a:r>
              <a:rPr lang="hr-HR" dirty="0" smtClean="0"/>
              <a:t>Ženska prezimena </a:t>
            </a:r>
            <a:r>
              <a:rPr lang="hr-HR" dirty="0"/>
              <a:t>su antroponimi u neslužbenoj upotrebi u puku pored službenih prezimenskih oblika i službenog imenskog obrasca. Ženska prezimena u pučkoj upotrebi u Hrvata su supstantivi na –ica, -ka, -uša ili adjektivi na –ova, -eva, -ina, -ska</a:t>
            </a:r>
            <a:r>
              <a:rPr lang="hr-HR" dirty="0" smtClean="0"/>
              <a:t>.</a:t>
            </a:r>
          </a:p>
          <a:p>
            <a:r>
              <a:rPr lang="hr-HR" dirty="0"/>
              <a:t>Ono može biti pridjevsko, izvedeno po očevu imenu ili nadimku (recimo Krupićeva po ocu Krupiću ili Kikaševa po ocu Kikašu), zatim imensko (Lozuša po ocu Lozi) i andronimno (izvedeno od muževljeva imena ili nadimka, recimo Barićeva</a:t>
            </a:r>
            <a:r>
              <a:rPr lang="hr-HR" dirty="0" smtClean="0"/>
              <a:t>).</a:t>
            </a:r>
            <a:endParaRPr lang="hr-H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a:t>R</a:t>
            </a:r>
            <a:r>
              <a:rPr lang="hr-HR" b="1" dirty="0" smtClean="0"/>
              <a:t>odoslovnik</a:t>
            </a:r>
            <a:endParaRPr lang="hr-HR" b="1" dirty="0"/>
          </a:p>
        </p:txBody>
      </p:sp>
      <p:sp>
        <p:nvSpPr>
          <p:cNvPr id="3" name="Content Placeholder 2"/>
          <p:cNvSpPr>
            <a:spLocks noGrp="1"/>
          </p:cNvSpPr>
          <p:nvPr>
            <p:ph idx="1"/>
          </p:nvPr>
        </p:nvSpPr>
        <p:spPr/>
        <p:txBody>
          <a:bodyPr/>
          <a:lstStyle/>
          <a:p>
            <a:r>
              <a:rPr lang="hr-HR" dirty="0" smtClean="0"/>
              <a:t>Matične knjige postojale su i prije Tridentskog koncila.</a:t>
            </a:r>
          </a:p>
          <a:p>
            <a:r>
              <a:rPr lang="hr-HR" dirty="0"/>
              <a:t>Najstarijom matičnom knjigom smatra se knjiga krštenih iz 1451. godine iz župe Ille-et-Villaine u Bretagni. </a:t>
            </a:r>
            <a:endParaRPr lang="hr-HR" dirty="0" smtClean="0"/>
          </a:p>
          <a:p>
            <a:r>
              <a:rPr lang="hr-HR" dirty="0" smtClean="0"/>
              <a:t>Najstarija </a:t>
            </a:r>
            <a:r>
              <a:rPr lang="hr-HR" dirty="0"/>
              <a:t>matica u Hrvatskoj potječe iz Umaga, a odnosi se na period od 1483. do 1608. godine</a:t>
            </a:r>
            <a:endParaRPr lang="hr-HR"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368544"/>
          </a:xfrm>
        </p:spPr>
        <p:txBody>
          <a:bodyPr>
            <a:normAutofit fontScale="90000"/>
          </a:bodyPr>
          <a:lstStyle/>
          <a:p>
            <a:r>
              <a:rPr lang="hr-HR" b="1" dirty="0"/>
              <a:t>OBLIKOVANJE PREZIMENA I ONOMASTIČKI SADRŽAJI U PREZIMENSKIM STRUKTURAMA</a:t>
            </a:r>
            <a:r>
              <a:rPr lang="hr-HR" dirty="0"/>
              <a:t/>
            </a:r>
            <a:br>
              <a:rPr lang="hr-HR" dirty="0"/>
            </a:br>
            <a:endParaRPr lang="hr-HR" dirty="0"/>
          </a:p>
        </p:txBody>
      </p:sp>
      <p:sp>
        <p:nvSpPr>
          <p:cNvPr id="3" name="Content Placeholder 2"/>
          <p:cNvSpPr>
            <a:spLocks noGrp="1"/>
          </p:cNvSpPr>
          <p:nvPr>
            <p:ph idx="1"/>
          </p:nvPr>
        </p:nvSpPr>
        <p:spPr>
          <a:xfrm>
            <a:off x="457200" y="2571744"/>
            <a:ext cx="8229600" cy="4071966"/>
          </a:xfrm>
        </p:spPr>
        <p:txBody>
          <a:bodyPr>
            <a:normAutofit fontScale="92500" lnSpcReduction="20000"/>
          </a:bodyPr>
          <a:lstStyle/>
          <a:p>
            <a:r>
              <a:rPr lang="hr-HR" dirty="0"/>
              <a:t>Prezimena na –ić</a:t>
            </a:r>
          </a:p>
          <a:p>
            <a:r>
              <a:rPr lang="hr-HR" dirty="0"/>
              <a:t>U Hrvatskoj su prezimena na –ić najčešća na Kordunu, Banovini i u Lici, najčešće na –ović i –ević. Radi se o kasnije pridošlom pučanstvu, u 16. i 17. stoljeću, i ta prezimena čine dvije trećine prezimena u tim područjima. Prezimena na –ić u Slavoniji i Dalmaciji čine više od polovice tamošnjih prezimena, do u sjeverozapadnoj Hrvatskoj, primjerice u Međimurju, takva prezimena su zastupljena u manje od četvrtine.</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2852"/>
            <a:ext cx="8229600" cy="6500858"/>
          </a:xfrm>
        </p:spPr>
        <p:txBody>
          <a:bodyPr/>
          <a:lstStyle/>
          <a:p>
            <a:r>
              <a:rPr lang="hr-HR" dirty="0"/>
              <a:t>Prezimena na –as</a:t>
            </a:r>
          </a:p>
          <a:p>
            <a:r>
              <a:rPr lang="hr-HR" dirty="0"/>
              <a:t>Sufiks –as najčešći je u imenima </a:t>
            </a:r>
            <a:r>
              <a:rPr lang="hr-HR" dirty="0" smtClean="0"/>
              <a:t>i prezimenima </a:t>
            </a:r>
            <a:r>
              <a:rPr lang="hr-HR" dirty="0"/>
              <a:t>na području Dinarskog gorja, gdje je bilo </a:t>
            </a:r>
            <a:r>
              <a:rPr lang="hr-HR" dirty="0" smtClean="0"/>
              <a:t>rasprostranjeno </a:t>
            </a:r>
            <a:r>
              <a:rPr lang="hr-HR" dirty="0"/>
              <a:t>i vlaško pučanstvo</a:t>
            </a:r>
            <a:r>
              <a:rPr lang="hr-HR" dirty="0" smtClean="0"/>
              <a:t>.</a:t>
            </a:r>
          </a:p>
          <a:p>
            <a:r>
              <a:rPr lang="hr-HR" dirty="0"/>
              <a:t>Sufiks –as je poglavito slavenski, a dodavao se prezimenima izvedenim od pokraćenih dvoleksemski imena: Vukas i Vujas od Vukoslav, Vidas i </a:t>
            </a:r>
            <a:r>
              <a:rPr lang="hr-HR" dirty="0" smtClean="0"/>
              <a:t>Vitas </a:t>
            </a:r>
            <a:r>
              <a:rPr lang="hr-HR" dirty="0"/>
              <a:t>od Vitomir/Vidoslav, Radas od Radomir, Boras od Borivoj ili Borislav.</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429420"/>
          </a:xfrm>
        </p:spPr>
        <p:txBody>
          <a:bodyPr/>
          <a:lstStyle/>
          <a:p>
            <a:r>
              <a:rPr lang="hr-HR" dirty="0" smtClean="0"/>
              <a:t>Proučavanje prezimena posebno je važno u razdoblju velikih migracija.</a:t>
            </a:r>
          </a:p>
          <a:p>
            <a:r>
              <a:rPr lang="hr-HR" dirty="0"/>
              <a:t>Prezimena su u Hrvatskoj već dugo vremena zatvorena kategorija</a:t>
            </a:r>
            <a:r>
              <a:rPr lang="hr-HR" dirty="0" smtClean="0"/>
              <a:t>.</a:t>
            </a:r>
          </a:p>
          <a:p>
            <a:r>
              <a:rPr lang="hr-HR" dirty="0"/>
              <a:t>„Prezimena su spomenici naše opstojnosti“ „Prezimena su naša memorija.“</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357982"/>
          </a:xfrm>
        </p:spPr>
        <p:txBody>
          <a:bodyPr/>
          <a:lstStyle/>
          <a:p>
            <a:r>
              <a:rPr lang="hr-HR" dirty="0"/>
              <a:t>Dvoleksemska prezimena na –mil, -mir i –slav – praslavenska </a:t>
            </a:r>
            <a:r>
              <a:rPr lang="hr-HR" dirty="0" smtClean="0"/>
              <a:t>baština.</a:t>
            </a:r>
          </a:p>
          <a:p>
            <a:r>
              <a:rPr lang="hr-HR" dirty="0" smtClean="0"/>
              <a:t>Imena koja su bila </a:t>
            </a:r>
            <a:r>
              <a:rPr lang="hr-HR" dirty="0"/>
              <a:t>nekada davno željena imena u kojima je utisnuto nadanje da dijete stekne odlike obilježene sadržajem imena.</a:t>
            </a:r>
          </a:p>
          <a:p>
            <a:r>
              <a:rPr lang="hr-HR" dirty="0" smtClean="0"/>
              <a:t>U Hrvata </a:t>
            </a:r>
            <a:r>
              <a:rPr lang="hr-HR" dirty="0"/>
              <a:t>su takva imena nosili knezovi i kraljevi: Vojnomir, Ratimir i Braslav u Panonskoj Hrvatskoj, a u Primorskoj: Višeslav, Vladislav, Mislav, Trpimir, Zdeslav, Branimir, Mutimir, Tomislav, Krešimir, Držislav, Svetoslav.</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429420"/>
          </a:xfrm>
        </p:spPr>
        <p:txBody>
          <a:bodyPr>
            <a:normAutofit lnSpcReduction="10000"/>
          </a:bodyPr>
          <a:lstStyle/>
          <a:p>
            <a:r>
              <a:rPr lang="hr-HR" dirty="0"/>
              <a:t>Sjevernohrvatska prezimena na –</a:t>
            </a:r>
            <a:r>
              <a:rPr lang="hr-HR" dirty="0" smtClean="0"/>
              <a:t>ski</a:t>
            </a:r>
          </a:p>
          <a:p>
            <a:r>
              <a:rPr lang="hr-HR" dirty="0" smtClean="0"/>
              <a:t>Daleko </a:t>
            </a:r>
            <a:r>
              <a:rPr lang="hr-HR" dirty="0"/>
              <a:t>više zastupljena kod istočnih i zapadnih Slavena</a:t>
            </a:r>
            <a:r>
              <a:rPr lang="hr-HR" dirty="0" smtClean="0"/>
              <a:t>.</a:t>
            </a:r>
          </a:p>
          <a:p>
            <a:r>
              <a:rPr lang="hr-HR" dirty="0"/>
              <a:t>Takva prezimena u svojoj osnovi obično imaju naseobinsko ili predijalno </a:t>
            </a:r>
            <a:r>
              <a:rPr lang="hr-HR" dirty="0" smtClean="0"/>
              <a:t>ime</a:t>
            </a:r>
            <a:r>
              <a:rPr lang="hr-HR" dirty="0"/>
              <a:t>, recimo Čakovečki ili Pokupski</a:t>
            </a:r>
            <a:r>
              <a:rPr lang="hr-HR" dirty="0" smtClean="0"/>
              <a:t>.</a:t>
            </a:r>
          </a:p>
          <a:p>
            <a:r>
              <a:rPr lang="hr-HR" dirty="0"/>
              <a:t>Imenuju stanovnika čiji je davni predak potjecao iz nekog naselja ili je u njemu živio i doselio iz njega</a:t>
            </a:r>
            <a:r>
              <a:rPr lang="hr-HR" dirty="0" smtClean="0"/>
              <a:t>.</a:t>
            </a:r>
          </a:p>
          <a:p>
            <a:r>
              <a:rPr lang="hr-HR" dirty="0" smtClean="0"/>
              <a:t>Priimci </a:t>
            </a:r>
            <a:r>
              <a:rPr lang="hr-HR" dirty="0"/>
              <a:t>su se oblikovali, a onda i prezimena na –ski u vrijeme pojave privatnog vlasništva. Njihove strukture upućuju na feudalni ustroj u kojem su nastali i na vlastelu koja ih je nosila.</a:t>
            </a:r>
          </a:p>
          <a:p>
            <a:endParaRPr lang="hr-H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6286544"/>
          </a:xfrm>
        </p:spPr>
        <p:txBody>
          <a:bodyPr/>
          <a:lstStyle/>
          <a:p>
            <a:r>
              <a:rPr lang="hr-HR" dirty="0"/>
              <a:t>Dvosložna hipokoristična imena i prezimena na –e i –o</a:t>
            </a:r>
          </a:p>
          <a:p>
            <a:r>
              <a:rPr lang="hr-HR" dirty="0"/>
              <a:t>Prezimena na –e</a:t>
            </a:r>
          </a:p>
          <a:p>
            <a:r>
              <a:rPr lang="hr-HR" dirty="0"/>
              <a:t>Od dvosložnih osobnih imena na –e s dugouzlaznim naglaskom na prvom slogu </a:t>
            </a:r>
            <a:r>
              <a:rPr lang="hr-HR" dirty="0" smtClean="0"/>
              <a:t>u </a:t>
            </a:r>
            <a:r>
              <a:rPr lang="hr-HR" dirty="0"/>
              <a:t>hrvatskom standardnom jeziku, također su nastajala prezimena. Ona su mogla nastati i pokratom dvoleksemskih imena, npr. Zorislav – Zore.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357982"/>
          </a:xfrm>
        </p:spPr>
        <p:txBody>
          <a:bodyPr>
            <a:normAutofit lnSpcReduction="10000"/>
          </a:bodyPr>
          <a:lstStyle/>
          <a:p>
            <a:r>
              <a:rPr lang="hr-HR" dirty="0"/>
              <a:t>Prezimena na –o</a:t>
            </a:r>
          </a:p>
          <a:p>
            <a:r>
              <a:rPr lang="hr-HR" dirty="0"/>
              <a:t>Osnova imena i prezimena ovog tipa mogu biti: antroponimnog podrijetla (Bogo-Bogomil, Vuko-Vukomil) i apelativnog (braco, seka, seja, maja, ćaćo itd</a:t>
            </a:r>
            <a:r>
              <a:rPr lang="hr-HR" dirty="0" smtClean="0"/>
              <a:t>.).</a:t>
            </a:r>
          </a:p>
          <a:p>
            <a:r>
              <a:rPr lang="hr-HR" dirty="0"/>
              <a:t>Patronimi na –ica</a:t>
            </a:r>
          </a:p>
          <a:p>
            <a:r>
              <a:rPr lang="hr-HR" dirty="0"/>
              <a:t>Prezimena na –ica nastala su od imena od milja. Kako su imena od milja Dragić, Milić Ljubić od kojih su nastala prezimena, tako su i u Dalmaciji i Hercegovini imena od milja na –ica, a nastavak se dodavao na osobno ime ili priimak: Bartulica, Bogdanica, Radica, Letica, Stipica, Jelavica itd. </a:t>
            </a:r>
          </a:p>
          <a:p>
            <a:endParaRPr lang="hr-H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429420"/>
          </a:xfrm>
        </p:spPr>
        <p:txBody>
          <a:bodyPr/>
          <a:lstStyle/>
          <a:p>
            <a:r>
              <a:rPr lang="hr-HR" dirty="0" smtClean="0"/>
              <a:t>Prezimena </a:t>
            </a:r>
            <a:r>
              <a:rPr lang="hr-HR" dirty="0"/>
              <a:t>koja su nalik na osobna </a:t>
            </a:r>
            <a:r>
              <a:rPr lang="hr-HR" dirty="0" smtClean="0"/>
              <a:t>imena</a:t>
            </a:r>
          </a:p>
          <a:p>
            <a:r>
              <a:rPr lang="hr-HR" dirty="0" smtClean="0"/>
              <a:t>Vrlo rijetka pojava u Hrvatskoj</a:t>
            </a:r>
          </a:p>
          <a:p>
            <a:r>
              <a:rPr lang="hr-HR" dirty="0"/>
              <a:t>Najpoznatiji primjer je vjerojatno Josip Broz (Broz je skraćeno od Ambroz).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97040"/>
          </a:xfrm>
        </p:spPr>
        <p:txBody>
          <a:bodyPr>
            <a:normAutofit fontScale="90000"/>
          </a:bodyPr>
          <a:lstStyle/>
          <a:p>
            <a:r>
              <a:rPr lang="hr-HR" b="1" dirty="0"/>
              <a:t>Razvitak imensko-prezimenskog obrasca i zrenje prezimena</a:t>
            </a:r>
            <a:r>
              <a:rPr lang="hr-HR" dirty="0"/>
              <a:t/>
            </a:r>
            <a:br>
              <a:rPr lang="hr-HR" dirty="0"/>
            </a:br>
            <a:endParaRPr lang="hr-HR" dirty="0"/>
          </a:p>
        </p:txBody>
      </p:sp>
      <p:sp>
        <p:nvSpPr>
          <p:cNvPr id="3" name="Content Placeholder 2"/>
          <p:cNvSpPr>
            <a:spLocks noGrp="1"/>
          </p:cNvSpPr>
          <p:nvPr>
            <p:ph idx="1"/>
          </p:nvPr>
        </p:nvSpPr>
        <p:spPr>
          <a:xfrm>
            <a:off x="457200" y="2285992"/>
            <a:ext cx="8229600" cy="4286280"/>
          </a:xfrm>
        </p:spPr>
        <p:txBody>
          <a:bodyPr>
            <a:normAutofit lnSpcReduction="10000"/>
          </a:bodyPr>
          <a:lstStyle/>
          <a:p>
            <a:r>
              <a:rPr lang="hr-HR" dirty="0" smtClean="0"/>
              <a:t>Začeci prezimena u Hrvata – 12. stoljeće</a:t>
            </a:r>
          </a:p>
          <a:p>
            <a:r>
              <a:rPr lang="hr-HR" dirty="0" smtClean="0"/>
              <a:t>Imenska formula oblikovala se i prije toga perioda</a:t>
            </a:r>
          </a:p>
          <a:p>
            <a:r>
              <a:rPr lang="hr-HR" dirty="0" smtClean="0"/>
              <a:t>Teškoće u zapisivanju hrvatskih narodnih imena latinskim jezikom: </a:t>
            </a:r>
            <a:r>
              <a:rPr lang="hr-HR" dirty="0"/>
              <a:t>Vissaselao-Višeslav, Godesai-Godečaj. Ili imena vladara: pro duce Terpimero-Trpimir, Montineyr-Mutimir, Branimiri dux Cruatorum iz 888. godine je Branimir.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858000"/>
          </a:xfrm>
        </p:spPr>
        <p:txBody>
          <a:bodyPr>
            <a:normAutofit lnSpcReduction="10000"/>
          </a:bodyPr>
          <a:lstStyle/>
          <a:p>
            <a:r>
              <a:rPr lang="hr-HR" dirty="0" smtClean="0"/>
              <a:t>Čedadski evanđelistar: </a:t>
            </a:r>
            <a:r>
              <a:rPr lang="hr-HR" dirty="0"/>
              <a:t>Braslav sa ženom, Trpimir sa ženom Marušom i sinom Petrom te još Pribina, Dragovit, Presila, Branimir</a:t>
            </a:r>
            <a:r>
              <a:rPr lang="hr-HR" dirty="0" smtClean="0"/>
              <a:t>.</a:t>
            </a:r>
          </a:p>
          <a:p>
            <a:r>
              <a:rPr lang="hr-HR" dirty="0" smtClean="0"/>
              <a:t>Trpimirova darovnica: </a:t>
            </a:r>
            <a:r>
              <a:rPr lang="hr-HR" dirty="0"/>
              <a:t>Mislav, Komičaj župan, Presila župan, Vitolja, Njeguča, Žulj, Potjeha, Žutomisl, Nemisl</a:t>
            </a:r>
            <a:r>
              <a:rPr lang="hr-HR" dirty="0" smtClean="0"/>
              <a:t>.</a:t>
            </a:r>
          </a:p>
          <a:p>
            <a:r>
              <a:rPr lang="hr-HR" dirty="0" smtClean="0"/>
              <a:t>Imena robova iz 13. stoljeća: </a:t>
            </a:r>
            <a:r>
              <a:rPr lang="hr-HR" dirty="0"/>
              <a:t>Kuriša, Stojdrag, Svojak, </a:t>
            </a:r>
            <a:r>
              <a:rPr lang="hr-HR" dirty="0" smtClean="0"/>
              <a:t>Prekana.</a:t>
            </a:r>
          </a:p>
          <a:p>
            <a:r>
              <a:rPr lang="hr-HR" dirty="0" smtClean="0"/>
              <a:t>Slobodnjaci već od 12. stoljeća nose i priimak: </a:t>
            </a:r>
            <a:r>
              <a:rPr lang="hr-HR" dirty="0"/>
              <a:t>Dragu Pirle, Mile Lapčić, Gruban Žanić, Rugonja sin Strijanov, Pribac Sudonja, Kruhonja Vserdarov sin, Kuzman per nomine Močibob, Rogerio Sclavone, Gradislav Mirošević Hlevljanin, Posil Ružinić.</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6143668"/>
          </a:xfrm>
        </p:spPr>
        <p:txBody>
          <a:bodyPr>
            <a:normAutofit/>
          </a:bodyPr>
          <a:lstStyle/>
          <a:p>
            <a:r>
              <a:rPr lang="hr-HR" dirty="0"/>
              <a:t>Pacta </a:t>
            </a:r>
            <a:r>
              <a:rPr lang="hr-HR" dirty="0" smtClean="0"/>
              <a:t>Conventa: Juraj </a:t>
            </a:r>
            <a:r>
              <a:rPr lang="hr-HR" dirty="0"/>
              <a:t>od roda Kačića, Ugrin od roda Kukara, Mrmonja od roda Šubića, Pribislav od roda Ćudomirića, Juraj od roda Snačića, Petar od roda Murića, Pavao od roda Gusića, Martin od roda Karinjana i od roda Lapčana, Pribislav od roda Paletčića, Ivan od roda Jamometića, Mironjeg od roda Tugomira</a:t>
            </a:r>
            <a:r>
              <a:rPr lang="hr-HR" dirty="0" smtClean="0"/>
              <a:t>.</a:t>
            </a:r>
          </a:p>
          <a:p>
            <a:r>
              <a:rPr lang="hr-HR" dirty="0" smtClean="0"/>
              <a:t>Valunska ploča:  </a:t>
            </a:r>
            <a:r>
              <a:rPr lang="hr-HR" dirty="0"/>
              <a:t>Bratohna, sin Teha i unuk Juna. </a:t>
            </a:r>
            <a:endParaRPr lang="hr-HR" dirty="0" smtClean="0"/>
          </a:p>
          <a:p>
            <a:r>
              <a:rPr lang="hr-HR" dirty="0" smtClean="0"/>
              <a:t>Na </a:t>
            </a:r>
            <a:r>
              <a:rPr lang="hr-HR" dirty="0"/>
              <a:t>Krčkom natpisu: Radonja, Rugota, Dobroslav, Maj.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6215106"/>
          </a:xfrm>
        </p:spPr>
        <p:txBody>
          <a:bodyPr/>
          <a:lstStyle/>
          <a:p>
            <a:r>
              <a:rPr lang="hr-HR" dirty="0" smtClean="0"/>
              <a:t>Bašćanska ploča: opat Držiha, Kralj Zvonimir, pa Pribina, Desimir, Dabrovit, Kosmat. </a:t>
            </a:r>
          </a:p>
          <a:p>
            <a:r>
              <a:rPr lang="hr-HR" dirty="0" smtClean="0"/>
              <a:t>U Vinodolskom zakoniku iz 1288. godine navode se imena: Črnja, Vlkonja, Pribohna, Bogdan Vlčinić, Dragoslav, Bogdan, Zlonomir, Jurislav, Gredenić, Ljuban, Dragoljub, Vidomir itd.</a:t>
            </a:r>
          </a:p>
          <a:p>
            <a:r>
              <a:rPr lang="hr-HR" dirty="0" smtClean="0"/>
              <a:t>U 14. i 15. stoljeću imenu se redovito dodaje pridjevak, nadimak, dok plemstvo dodaje</a:t>
            </a:r>
            <a:r>
              <a:rPr lang="hr-HR" dirty="0"/>
              <a:t>ime svojega roda, bratstva ili </a:t>
            </a:r>
            <a:r>
              <a:rPr lang="hr-HR" dirty="0" smtClean="0"/>
              <a:t>plemena - </a:t>
            </a:r>
            <a:r>
              <a:rPr lang="hr-HR" dirty="0"/>
              <a:t>Mihalj Skoblić Mogorović, Juraj Milečić z Zabukljan </a:t>
            </a:r>
            <a:r>
              <a:rPr lang="hr-HR" dirty="0" smtClean="0"/>
              <a:t>Mogorović.</a:t>
            </a:r>
            <a:endParaRPr lang="hr-H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6357982"/>
          </a:xfrm>
        </p:spPr>
        <p:txBody>
          <a:bodyPr/>
          <a:lstStyle/>
          <a:p>
            <a:r>
              <a:rPr lang="hr-HR" dirty="0" smtClean="0"/>
              <a:t>Domovna imena – raširena u sjevernoj Hrvatskoj – ljudi se identificiraju po teritorijalnoj pripadnosti.</a:t>
            </a:r>
          </a:p>
          <a:p>
            <a:r>
              <a:rPr lang="hr-HR" dirty="0" smtClean="0"/>
              <a:t>Ljudi navedeni u Pacti Conventi identificiraju se po rodu, a oni iz Vinodolskog zakonika </a:t>
            </a:r>
            <a:r>
              <a:rPr lang="hr-HR" dirty="0"/>
              <a:t>po mjestu iz kojega dolaze: Novi Vinodolski, Grižane, Bribir, </a:t>
            </a:r>
            <a:r>
              <a:rPr lang="hr-HR" dirty="0" smtClean="0"/>
              <a:t>Drivenik.</a:t>
            </a:r>
          </a:p>
          <a:p>
            <a:r>
              <a:rPr lang="hr-HR" dirty="0"/>
              <a:t>Tridentski koncil (1545.-1563.) -</a:t>
            </a:r>
            <a:r>
              <a:rPr lang="hr-HR" dirty="0" smtClean="0"/>
              <a:t> </a:t>
            </a:r>
            <a:r>
              <a:rPr lang="hr-HR" dirty="0"/>
              <a:t>propisao vođenje matica krštenih, vjenčanih i umrlih s imenom i prezimenom upisnika. Jozefinski patent iz 1780. godine -</a:t>
            </a:r>
            <a:r>
              <a:rPr lang="hr-HR" dirty="0" smtClean="0"/>
              <a:t> </a:t>
            </a:r>
            <a:r>
              <a:rPr lang="hr-HR" dirty="0"/>
              <a:t>svi obavezno moraju nositi prezimena.</a:t>
            </a:r>
          </a:p>
          <a:p>
            <a:endParaRPr lang="hr-H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234</TotalTime>
  <Words>3417</Words>
  <Application>Microsoft Office PowerPoint</Application>
  <PresentationFormat>On-screen Show (4:3)</PresentationFormat>
  <Paragraphs>140</Paragraphs>
  <Slides>44</Slides>
  <Notes>0</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Office Theme</vt:lpstr>
      <vt:lpstr>HRVATSKA PREZIMENA</vt:lpstr>
      <vt:lpstr>SPOMENICI NAŠE OPSTOJNOSTI</vt:lpstr>
      <vt:lpstr>Slide 3</vt:lpstr>
      <vt:lpstr>Slide 4</vt:lpstr>
      <vt:lpstr>Razvitak imensko-prezimenskog obrasca i zrenje prezimena </vt:lpstr>
      <vt:lpstr>Slide 6</vt:lpstr>
      <vt:lpstr>Slide 7</vt:lpstr>
      <vt:lpstr>Slide 8</vt:lpstr>
      <vt:lpstr>Slide 9</vt:lpstr>
      <vt:lpstr>Zakon o osobnom imenu (i prezimenu) </vt:lpstr>
      <vt:lpstr>Na tragu prezimenima </vt:lpstr>
      <vt:lpstr>Naše prezime</vt:lpstr>
      <vt:lpstr>Slide 13</vt:lpstr>
      <vt:lpstr>Slide 14</vt:lpstr>
      <vt:lpstr>Slide 15</vt:lpstr>
      <vt:lpstr>Slide 16</vt:lpstr>
      <vt:lpstr>Slide 17</vt:lpstr>
      <vt:lpstr>Slide 18</vt:lpstr>
      <vt:lpstr>Na društvenim vrelima</vt:lpstr>
      <vt:lpstr>Slide 20</vt:lpstr>
      <vt:lpstr>Slide 21</vt:lpstr>
      <vt:lpstr>Slide 22</vt:lpstr>
      <vt:lpstr>Slide 23</vt:lpstr>
      <vt:lpstr>Slide 24</vt:lpstr>
      <vt:lpstr>Slide 25</vt:lpstr>
      <vt:lpstr>Slide 26</vt:lpstr>
      <vt:lpstr>Slide 27</vt:lpstr>
      <vt:lpstr>Hrvatski i srpski imenski i prezimenski sustav </vt:lpstr>
      <vt:lpstr>Slide 29</vt:lpstr>
      <vt:lpstr>Slide 30</vt:lpstr>
      <vt:lpstr>Slide 31</vt:lpstr>
      <vt:lpstr>Slide 32</vt:lpstr>
      <vt:lpstr>Prezimena od ženskih osobnih imena, prezimena žena i tzv. ženska prezimena </vt:lpstr>
      <vt:lpstr>Slide 34</vt:lpstr>
      <vt:lpstr>Slide 35</vt:lpstr>
      <vt:lpstr>Slide 36</vt:lpstr>
      <vt:lpstr>Rodoslovnik</vt:lpstr>
      <vt:lpstr>OBLIKOVANJE PREZIMENA I ONOMASTIČKI SADRŽAJI U PREZIMENSKIM STRUKTURAMA </vt:lpstr>
      <vt:lpstr>Slide 39</vt:lpstr>
      <vt:lpstr>Slide 40</vt:lpstr>
      <vt:lpstr>Slide 41</vt:lpstr>
      <vt:lpstr>Slide 42</vt:lpstr>
      <vt:lpstr>Slide 43</vt:lpstr>
      <vt:lpstr>Slide 44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HRVATSKA PREZIMENA</dc:title>
  <dc:creator>krasicw@gmail.com</dc:creator>
  <cp:lastModifiedBy>krasicw@gmail.com</cp:lastModifiedBy>
  <cp:revision>21</cp:revision>
  <dcterms:created xsi:type="dcterms:W3CDTF">2020-03-06T12:46:59Z</dcterms:created>
  <dcterms:modified xsi:type="dcterms:W3CDTF">2020-03-06T16:41:53Z</dcterms:modified>
</cp:coreProperties>
</file>