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80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3" r:id="rId27"/>
    <p:sldId id="28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3" d="100"/>
          <a:sy n="53" d="100"/>
        </p:scale>
        <p:origin x="79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AF62A-16A2-408A-B05B-AF37ACC2F33A}" type="datetimeFigureOut">
              <a:rPr lang="hr-HR" smtClean="0"/>
              <a:t>27.12.2024.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62A70-829C-4205-83F4-29B265F3ED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5835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9699A79-9B66-4C79-9433-5BD320DEF30D}" type="slidenum">
              <a:rPr lang="hr-HR" altLang="sr-Latn-RS"/>
              <a:pPr/>
              <a:t>1</a:t>
            </a:fld>
            <a:endParaRPr lang="hr-HR" altLang="sr-Latn-RS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3475872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71CD50-34CD-4806-A4ED-39EB7042B3B4}" type="slidenum">
              <a:rPr lang="hr-HR" altLang="sr-Latn-RS"/>
              <a:pPr/>
              <a:t>10</a:t>
            </a:fld>
            <a:endParaRPr lang="hr-HR" altLang="sr-Latn-RS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5151596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C9CDBC-85A7-4C93-B56B-89973C6D9750}" type="slidenum">
              <a:rPr lang="hr-HR" altLang="sr-Latn-RS"/>
              <a:pPr/>
              <a:t>11</a:t>
            </a:fld>
            <a:endParaRPr lang="hr-HR" altLang="sr-Latn-RS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2024997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7532E6-A9DC-4816-B19E-EC5A62AAEE78}" type="slidenum">
              <a:rPr lang="hr-HR" altLang="sr-Latn-RS"/>
              <a:pPr/>
              <a:t>12</a:t>
            </a:fld>
            <a:endParaRPr lang="hr-HR" altLang="sr-Latn-RS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39215541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A20FA4-8C24-41E8-B9E9-A7933F15DD0C}" type="slidenum">
              <a:rPr lang="hr-HR" altLang="sr-Latn-RS"/>
              <a:pPr/>
              <a:t>13</a:t>
            </a:fld>
            <a:endParaRPr lang="hr-HR" altLang="sr-Latn-RS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18965595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B2533F-F254-4658-9CDB-C385810DC330}" type="slidenum">
              <a:rPr lang="hr-HR" altLang="sr-Latn-RS"/>
              <a:pPr/>
              <a:t>14</a:t>
            </a:fld>
            <a:endParaRPr lang="hr-HR" altLang="sr-Latn-RS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36292495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1B4711-1997-4CB6-AFA9-59B5266B46F9}" type="slidenum">
              <a:rPr lang="hr-HR" altLang="sr-Latn-RS"/>
              <a:pPr/>
              <a:t>15</a:t>
            </a:fld>
            <a:endParaRPr lang="hr-HR" altLang="sr-Latn-RS"/>
          </a:p>
        </p:txBody>
      </p:sp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1089636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0ED6A7-C5CE-4AA4-B3C0-9BE2AA551CD3}" type="slidenum">
              <a:rPr lang="hr-HR" altLang="sr-Latn-RS"/>
              <a:pPr/>
              <a:t>16</a:t>
            </a:fld>
            <a:endParaRPr lang="hr-HR" altLang="sr-Latn-RS"/>
          </a:p>
        </p:txBody>
      </p:sp>
      <p:sp>
        <p:nvSpPr>
          <p:cNvPr id="13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16292844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F251CA-AEDB-417A-AFAE-52C6501E51DB}" type="slidenum">
              <a:rPr lang="hr-HR" altLang="sr-Latn-RS"/>
              <a:pPr/>
              <a:t>17</a:t>
            </a:fld>
            <a:endParaRPr lang="hr-HR" altLang="sr-Latn-R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1525" cy="40068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15363529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AB72F3-9478-4A53-A07E-C53054B0BC36}" type="slidenum">
              <a:rPr lang="hr-HR" altLang="sr-Latn-RS"/>
              <a:pPr/>
              <a:t>19</a:t>
            </a:fld>
            <a:endParaRPr lang="hr-HR" altLang="sr-Latn-RS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12358152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70DFC4-78FC-48C5-B49F-2DBF44D7FC88}" type="slidenum">
              <a:rPr lang="hr-HR" altLang="sr-Latn-RS"/>
              <a:pPr/>
              <a:t>20</a:t>
            </a:fld>
            <a:endParaRPr lang="hr-HR" altLang="sr-Latn-R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1525" cy="40068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630958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486C7F-A9F1-42F0-AA41-85218B0544E1}" type="slidenum">
              <a:rPr lang="hr-HR" altLang="sr-Latn-RS"/>
              <a:pPr/>
              <a:t>2</a:t>
            </a:fld>
            <a:endParaRPr lang="hr-HR" altLang="sr-Latn-RS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31489250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5A45EB1-19A5-4DA5-BD79-1EC1019B8ABB}" type="slidenum">
              <a:rPr lang="hr-HR" altLang="sr-Latn-RS"/>
              <a:pPr/>
              <a:t>21</a:t>
            </a:fld>
            <a:endParaRPr lang="hr-HR" altLang="sr-Latn-RS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1525" cy="40068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31097532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466A03-D6BA-45D7-949D-18FEF480E595}" type="slidenum">
              <a:rPr lang="hr-HR" altLang="sr-Latn-RS"/>
              <a:pPr/>
              <a:t>22</a:t>
            </a:fld>
            <a:endParaRPr lang="hr-HR" altLang="sr-Latn-R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4859437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866B9A-89F0-481E-A0F1-FBAC4E19B890}" type="slidenum">
              <a:rPr lang="hr-HR" altLang="sr-Latn-RS"/>
              <a:pPr/>
              <a:t>23</a:t>
            </a:fld>
            <a:endParaRPr lang="hr-HR" altLang="sr-Latn-R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572505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7BE397D-C328-4A5B-84D3-F9D8B3953BC5}" type="slidenum">
              <a:rPr lang="hr-HR" altLang="sr-Latn-RS"/>
              <a:pPr/>
              <a:t>3</a:t>
            </a:fld>
            <a:endParaRPr lang="hr-HR" altLang="sr-Latn-RS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1336529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05C7F32-BBFB-4712-9BCF-B2B681041ADD}" type="slidenum">
              <a:rPr lang="hr-HR" altLang="sr-Latn-RS"/>
              <a:pPr/>
              <a:t>4</a:t>
            </a:fld>
            <a:endParaRPr lang="hr-HR" altLang="sr-Latn-RS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3737474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EFEC1A-AB49-4118-A8C3-B8E3F1A92C95}" type="slidenum">
              <a:rPr lang="hr-HR" altLang="sr-Latn-RS"/>
              <a:pPr/>
              <a:t>5</a:t>
            </a:fld>
            <a:endParaRPr lang="hr-HR" altLang="sr-Latn-RS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3112107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767A72-A592-47A4-BB4C-7CFB4C472C05}" type="slidenum">
              <a:rPr lang="hr-HR" altLang="sr-Latn-RS"/>
              <a:pPr/>
              <a:t>6</a:t>
            </a:fld>
            <a:endParaRPr lang="hr-HR" altLang="sr-Latn-RS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892439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465F7BC-024C-4EAC-BDCC-465B6EBD81E1}" type="slidenum">
              <a:rPr lang="hr-HR" altLang="sr-Latn-RS"/>
              <a:pPr/>
              <a:t>7</a:t>
            </a:fld>
            <a:endParaRPr lang="hr-HR" altLang="sr-Latn-R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1811088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BC9E7F-8A33-41EB-B9BB-5E45F2A7AA48}" type="slidenum">
              <a:rPr lang="hr-HR" altLang="sr-Latn-RS"/>
              <a:pPr/>
              <a:t>8</a:t>
            </a:fld>
            <a:endParaRPr lang="hr-HR" altLang="sr-Latn-RS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144900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F2C5143-A0E2-433C-BEFA-02D75472323A}" type="slidenum">
              <a:rPr lang="hr-HR" altLang="sr-Latn-RS"/>
              <a:pPr/>
              <a:t>9</a:t>
            </a:fld>
            <a:endParaRPr lang="hr-HR" altLang="sr-Latn-RS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3716120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641" y="436367"/>
            <a:ext cx="10968959" cy="11434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08641" y="5921902"/>
            <a:ext cx="2837760" cy="470930"/>
          </a:xfrm>
        </p:spPr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4126081" y="5921902"/>
            <a:ext cx="3863040" cy="470930"/>
          </a:xfrm>
        </p:spPr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8653441" y="5921902"/>
            <a:ext cx="2837760" cy="470930"/>
          </a:xfrm>
        </p:spPr>
        <p:txBody>
          <a:bodyPr/>
          <a:lstStyle>
            <a:lvl1pPr>
              <a:defRPr/>
            </a:lvl1pPr>
          </a:lstStyle>
          <a:p>
            <a:fld id="{2A545851-A5AB-4763-9CD6-53F451CD7BD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2373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OvT4tKE3cw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yFENr7ABcc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12xwHhCntHA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RPKH6BV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dirty="0">
                <a:latin typeface="Arial" panose="020B0604020202020204" pitchFamily="34" charset="0"/>
              </a:rPr>
              <a:t>Harold </a:t>
            </a:r>
            <a:r>
              <a:rPr lang="hr-HR" altLang="sr-Latn-RS" dirty="0" err="1">
                <a:latin typeface="Arial" panose="020B0604020202020204" pitchFamily="34" charset="0"/>
              </a:rPr>
              <a:t>Lasswell</a:t>
            </a:r>
            <a:r>
              <a:rPr lang="hr-HR" altLang="sr-Latn-RS">
                <a:latin typeface="Arial" panose="020B0604020202020204" pitchFamily="34" charset="0"/>
              </a:rPr>
              <a:t> i</a:t>
            </a:r>
            <a:br>
              <a:rPr lang="hr-HR" altLang="sr-Latn-RS" dirty="0">
                <a:latin typeface="Arial" panose="020B0604020202020204" pitchFamily="34" charset="0"/>
              </a:rPr>
            </a:br>
            <a:r>
              <a:rPr lang="hr-HR" altLang="sr-Latn-RS" dirty="0">
                <a:latin typeface="Arial" panose="020B0604020202020204" pitchFamily="34" charset="0"/>
              </a:rPr>
              <a:t>istraživanje propagande</a:t>
            </a:r>
            <a:br>
              <a:rPr lang="hr-HR" altLang="sr-Latn-RS" dirty="0">
                <a:latin typeface="Arial" panose="020B0604020202020204" pitchFamily="34" charset="0"/>
              </a:rPr>
            </a:br>
            <a:endParaRPr lang="hr-HR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28805" rIns="0" bIns="0" rtlCol="0" anchor="ctr">
            <a:normAutofit/>
          </a:bodyPr>
          <a:lstStyle/>
          <a:p>
            <a:pPr marL="0" indent="0" algn="ctr">
              <a:lnSpc>
                <a:spcPct val="93000"/>
              </a:lnSpc>
              <a:spcAft>
                <a:spcPct val="0"/>
              </a:spcAft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endParaRPr lang="hr-HR" altLang="sr-Latn-RS" sz="3266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67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436367"/>
            <a:ext cx="8229024" cy="1144920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/>
              <a:t>Komunikacijski model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11103" y="1735383"/>
            <a:ext cx="8034604" cy="4666090"/>
          </a:xfrm>
          <a:ln/>
        </p:spPr>
        <p:txBody>
          <a:bodyPr vert="horz" lIns="91440" tIns="25604" rIns="91440" bIns="45720" rtlCol="0">
            <a:normAutofit/>
          </a:bodyPr>
          <a:lstStyle/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>
                <a:latin typeface="Arial" panose="020B0604020202020204" pitchFamily="34" charset="0"/>
              </a:rPr>
              <a:t>1939-1940 – Lasswell, Lazarsfeld - kako se komunikacija može iskoristiti da se vlada bolje nosi s ratom 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i="1" dirty="0">
                <a:latin typeface="Arial" panose="020B0604020202020204" pitchFamily="34" charset="0"/>
              </a:rPr>
              <a:t>Who says what to whom in what chanell with what effects?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i="1" dirty="0">
                <a:latin typeface="Arial" panose="020B0604020202020204" pitchFamily="34" charset="0"/>
                <a:hlinkClick r:id="rId3"/>
              </a:rPr>
              <a:t>https://www.youtube.com/watch?v=2OvT4tKE3cw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dirty="0">
                <a:latin typeface="Arial" panose="020B0604020202020204" pitchFamily="34" charset="0"/>
              </a:rPr>
              <a:t> </a:t>
            </a:r>
          </a:p>
          <a:p>
            <a:pPr marL="0" indent="97932">
              <a:lnSpc>
                <a:spcPct val="93000"/>
              </a:lnSpc>
              <a:buClrTx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hr-HR" altLang="sr-Latn-RS" dirty="0">
              <a:latin typeface="Arial" panose="020B0604020202020204" pitchFamily="34" charset="0"/>
            </a:endParaRP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526" y="4572482"/>
            <a:ext cx="6515244" cy="1633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0462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436367"/>
            <a:ext cx="8229024" cy="1144920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/>
              <a:t>Prednosti i mane modela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11102" y="1735383"/>
            <a:ext cx="7870427" cy="4451507"/>
          </a:xfrm>
          <a:ln/>
        </p:spPr>
        <p:txBody>
          <a:bodyPr vert="horz" lIns="91440" tIns="25604" rIns="91440" bIns="45720" rtlCol="0">
            <a:normAutofit/>
          </a:bodyPr>
          <a:lstStyle/>
          <a:p>
            <a:pPr marL="0" indent="0">
              <a:lnSpc>
                <a:spcPct val="93000"/>
              </a:lnSpc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u="sng" dirty="0">
                <a:solidFill>
                  <a:srgbClr val="111111"/>
                </a:solidFill>
                <a:latin typeface="Arial" panose="020B0604020202020204" pitchFamily="34" charset="0"/>
              </a:rPr>
              <a:t>Prednosti</a:t>
            </a:r>
            <a:r>
              <a:rPr lang="hr-HR" altLang="sr-Latn-RS" sz="2800" dirty="0">
                <a:solidFill>
                  <a:srgbClr val="111111"/>
                </a:solidFill>
                <a:latin typeface="Arial" panose="020B0604020202020204" pitchFamily="34" charset="0"/>
              </a:rPr>
              <a:t>:</a:t>
            </a:r>
          </a:p>
          <a:p>
            <a:pPr marL="0" indent="0">
              <a:lnSpc>
                <a:spcPct val="93000"/>
              </a:lnSpc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- jednostavan</a:t>
            </a:r>
          </a:p>
          <a:p>
            <a:pPr marL="0" indent="0">
              <a:lnSpc>
                <a:spcPct val="93000"/>
              </a:lnSpc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- primijenjiv na skoro sve vrste komunikacije</a:t>
            </a:r>
          </a:p>
          <a:p>
            <a:pPr marL="0" indent="0">
              <a:lnSpc>
                <a:spcPct val="93000"/>
              </a:lnSpc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- donosi koncept utjecaja</a:t>
            </a:r>
          </a:p>
          <a:p>
            <a:pPr marL="0" indent="0">
              <a:lnSpc>
                <a:spcPct val="93000"/>
              </a:lnSpc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u="sng" dirty="0">
                <a:solidFill>
                  <a:srgbClr val="111111"/>
                </a:solidFill>
                <a:latin typeface="Arial" panose="020B0604020202020204" pitchFamily="34" charset="0"/>
              </a:rPr>
              <a:t>Mane</a:t>
            </a:r>
            <a:r>
              <a:rPr lang="hr-HR" altLang="sr-Latn-RS" sz="2800" dirty="0">
                <a:solidFill>
                  <a:srgbClr val="111111"/>
                </a:solidFill>
                <a:latin typeface="Arial" panose="020B0604020202020204" pitchFamily="34" charset="0"/>
              </a:rPr>
              <a:t>:</a:t>
            </a:r>
          </a:p>
          <a:p>
            <a:pPr marL="0" indent="0">
              <a:lnSpc>
                <a:spcPct val="93000"/>
              </a:lnSpc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solidFill>
                  <a:srgbClr val="111111"/>
                </a:solidFill>
                <a:latin typeface="Arial" panose="020B0604020202020204" pitchFamily="34" charset="0"/>
              </a:rPr>
              <a:t>- povratna veza nije spomenuta </a:t>
            </a:r>
          </a:p>
          <a:p>
            <a:pPr marL="0" indent="0">
              <a:lnSpc>
                <a:spcPct val="93000"/>
              </a:lnSpc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solidFill>
                  <a:srgbClr val="111111"/>
                </a:solidFill>
                <a:latin typeface="Arial" panose="020B0604020202020204" pitchFamily="34" charset="0"/>
              </a:rPr>
              <a:t>- nije spomenut šum u komunikaciji</a:t>
            </a:r>
          </a:p>
          <a:p>
            <a:pPr marL="0" indent="0">
              <a:lnSpc>
                <a:spcPct val="93000"/>
              </a:lnSpc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- linearni model</a:t>
            </a:r>
          </a:p>
        </p:txBody>
      </p:sp>
    </p:spTree>
    <p:extLst>
      <p:ext uri="{BB962C8B-B14F-4D97-AF65-F5344CB8AC3E}">
        <p14:creationId xmlns:p14="http://schemas.microsoft.com/office/powerpoint/2010/main" val="34735841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436367"/>
            <a:ext cx="8229024" cy="1144920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/>
              <a:t>Komunikacijski model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5716" y="1155469"/>
            <a:ext cx="8925813" cy="5292089"/>
          </a:xfrm>
          <a:ln/>
        </p:spPr>
        <p:txBody>
          <a:bodyPr vert="horz" lIns="91440" tIns="25604" rIns="91440" bIns="45720" rtlCol="0">
            <a:normAutofit/>
          </a:bodyPr>
          <a:lstStyle/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  <a:cs typeface="TimesNewRoman" pitchFamily="16" charset="0"/>
              </a:rPr>
              <a:t>1948. objavio u članku </a:t>
            </a:r>
            <a:r>
              <a:rPr lang="hr-HR" altLang="sr-Latn-RS" sz="2800" i="1" dirty="0">
                <a:latin typeface="Arial" panose="020B0604020202020204" pitchFamily="34" charset="0"/>
                <a:cs typeface="TimesNewRoman" pitchFamily="16" charset="0"/>
              </a:rPr>
              <a:t>The Structure and Function of Communication in Society</a:t>
            </a:r>
            <a:r>
              <a:rPr lang="hr-HR" altLang="sr-Latn-RS" sz="2800" dirty="0">
                <a:latin typeface="Arial" panose="020B0604020202020204" pitchFamily="34" charset="0"/>
                <a:cs typeface="TimesNewRoman" pitchFamily="16" charset="0"/>
              </a:rPr>
              <a:t>: “Who (komunikator) Says What (poruka/sadržaj) In Which Channel (medij/kanal) To Whom (recipijent) With What Effect (učinak)?” 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sz="2800" dirty="0"/>
              <a:t>Kao </a:t>
            </a:r>
            <a:r>
              <a:rPr lang="hr-HR" sz="2800" b="1" dirty="0"/>
              <a:t>funkcije masovne komunikacije </a:t>
            </a:r>
            <a:r>
              <a:rPr lang="hr-HR" sz="2800" dirty="0"/>
              <a:t>Lasswell razlikuje: promatranje okoliša sakupljanjem i</a:t>
            </a:r>
            <a:br>
              <a:rPr lang="hr-HR" sz="2800" dirty="0"/>
            </a:br>
            <a:r>
              <a:rPr lang="hr-HR" sz="2800" dirty="0"/>
              <a:t>širenjem (distribuiranjem) informacija, redakcijsku djelatnost odabira i komentiranja informacija, odnosno stvaranje i usaglašavanja mnijenja kao i prijenos kulture. </a:t>
            </a:r>
            <a:br>
              <a:rPr lang="hr-HR" sz="2800" dirty="0"/>
            </a:br>
            <a:endParaRPr lang="hr-HR" altLang="sr-Latn-RS" sz="2800" dirty="0">
              <a:latin typeface="Arial" panose="020B0604020202020204" pitchFamily="34" charset="0"/>
              <a:cs typeface="TimesNew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4411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436367"/>
            <a:ext cx="8229024" cy="1144920"/>
          </a:xfrm>
          <a:ln/>
        </p:spPr>
        <p:txBody>
          <a:bodyPr vert="horz" lIns="91440" tIns="35206" rIns="91440" bIns="45720" rtlCol="0" anchor="t">
            <a:normAutofit fontScale="90000"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/>
              <a:t>Istraživanje velikih političkih i društvenih promjena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11102" y="1735384"/>
            <a:ext cx="7870427" cy="3947454"/>
          </a:xfrm>
          <a:ln/>
        </p:spPr>
        <p:txBody>
          <a:bodyPr vert="horz" lIns="91440" tIns="25604" rIns="91440" bIns="45720" rtlCol="0">
            <a:normAutofit/>
          </a:bodyPr>
          <a:lstStyle/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dirty="0">
                <a:latin typeface="Arial" panose="020B0604020202020204" pitchFamily="34" charset="0"/>
              </a:rPr>
              <a:t> </a:t>
            </a:r>
            <a:r>
              <a:rPr lang="hr-HR" altLang="sr-Latn-RS" sz="2800" dirty="0">
                <a:latin typeface="Arial" panose="020B0604020202020204" pitchFamily="34" charset="0"/>
              </a:rPr>
              <a:t>1890.-1950. – pregledali 20 000 izdanja najprestižnijih novina iz pet zemalja kako bi uočili promjene u nacionalnim elitama i njihov politički diskurs – The Prestige Papers (de Sola Pool, Lerner, Lasswell, 1952) – Hooverove studije</a:t>
            </a:r>
          </a:p>
          <a:p>
            <a:pPr marL="0" indent="97932">
              <a:lnSpc>
                <a:spcPct val="93000"/>
              </a:lnSpc>
              <a:buClrTx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endParaRPr lang="hr-HR" altLang="sr-Latn-R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8573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436367"/>
            <a:ext cx="8229024" cy="1144920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/>
              <a:t>Doprinos komunikologiji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11102" y="1735383"/>
            <a:ext cx="7870427" cy="4287330"/>
          </a:xfrm>
          <a:ln/>
        </p:spPr>
        <p:txBody>
          <a:bodyPr vert="horz" lIns="91440" tIns="25604" rIns="91440" bIns="45720" rtlCol="0">
            <a:normAutofit/>
          </a:bodyPr>
          <a:lstStyle/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325 članaka, 52 knjige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DOPRINOS KOMUNIKOLOGIJI: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Komunikacijski model</a:t>
            </a:r>
          </a:p>
          <a:p>
            <a:pPr marL="806501" indent="-499743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metoda analize sadržaja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 istraživanje političke i ratne propagande</a:t>
            </a:r>
          </a:p>
          <a:p>
            <a:pPr marL="806501" indent="-499743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psihoanalitička teorija u društvenim znanostima</a:t>
            </a:r>
          </a:p>
          <a:p>
            <a:pPr marL="806501" indent="-499743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doprinos političkim znanostima</a:t>
            </a:r>
          </a:p>
        </p:txBody>
      </p:sp>
    </p:spTree>
    <p:extLst>
      <p:ext uri="{BB962C8B-B14F-4D97-AF65-F5344CB8AC3E}">
        <p14:creationId xmlns:p14="http://schemas.microsoft.com/office/powerpoint/2010/main" val="1203667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dirty="0"/>
              <a:t>Walter Lippman i </a:t>
            </a:r>
            <a:br>
              <a:rPr lang="hr-HR" altLang="sr-Latn-RS" dirty="0"/>
            </a:br>
            <a:r>
              <a:rPr lang="hr-HR" altLang="sr-Latn-RS" dirty="0"/>
              <a:t>agenda setting</a:t>
            </a:r>
            <a:br>
              <a:rPr lang="hr-HR" altLang="sr-Latn-RS" dirty="0"/>
            </a:br>
            <a:endParaRPr lang="hr-HR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28740" rIns="0" bIns="0" rtlCol="0" anchor="ctr">
            <a:normAutofit/>
          </a:bodyPr>
          <a:lstStyle/>
          <a:p>
            <a:pPr marL="0" indent="0" algn="ctr">
              <a:spcAft>
                <a:spcPct val="0"/>
              </a:spcAft>
              <a:buClrTx/>
              <a:buNone/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  <a:tab pos="7880665" algn="l"/>
              </a:tabLst>
            </a:pPr>
            <a:endParaRPr lang="hr-HR" altLang="sr-Latn-RS" sz="3266" dirty="0"/>
          </a:p>
        </p:txBody>
      </p:sp>
    </p:spTree>
    <p:extLst>
      <p:ext uri="{BB962C8B-B14F-4D97-AF65-F5344CB8AC3E}">
        <p14:creationId xmlns:p14="http://schemas.microsoft.com/office/powerpoint/2010/main" val="2786745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273629"/>
            <a:ext cx="8229024" cy="1144921"/>
          </a:xfrm>
          <a:ln/>
        </p:spPr>
        <p:txBody>
          <a:bodyPr vert="horz" lIns="91440" tIns="35271" rIns="91440" bIns="45720" rtlCol="0" anchor="t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hr-HR" altLang="sr-Latn-RS"/>
              <a:t>Uvod u politiku (1913.)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0049" y="1604329"/>
            <a:ext cx="8229024" cy="4526396"/>
          </a:xfrm>
          <a:ln/>
        </p:spPr>
        <p:txBody>
          <a:bodyPr/>
          <a:lstStyle/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800" dirty="0">
                <a:cs typeface="Times New Roman" panose="02020603050405020304" pitchFamily="18" charset="0"/>
              </a:rPr>
              <a:t>političke sadržaje analizirao metodama frojdističke psihoanalize. Zagovarao je državni nadzor krupnoga poduzetništva</a:t>
            </a:r>
          </a:p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800" dirty="0">
                <a:cs typeface="Times New Roman" panose="02020603050405020304" pitchFamily="18" charset="0"/>
              </a:rPr>
              <a:t> 1914. sudjelovao je u pokretanju liberalnoga tjednika  </a:t>
            </a:r>
            <a:r>
              <a:rPr lang="hr-HR" altLang="sr-Latn-RS" sz="2800" i="1" dirty="0">
                <a:cs typeface="Times New Roman" panose="02020603050405020304" pitchFamily="18" charset="0"/>
              </a:rPr>
              <a:t>New Republic</a:t>
            </a:r>
            <a:r>
              <a:rPr lang="hr-HR" altLang="sr-Latn-RS" sz="2800" dirty="0">
                <a:cs typeface="Times New Roman" panose="02020603050405020304" pitchFamily="18" charset="0"/>
              </a:rPr>
              <a:t>  kojemu je bio uvodničar do 1917. pa je, stekavši ugled vanjskopolitičoga eksperta, utjecao na politiku W. Wilsona</a:t>
            </a:r>
          </a:p>
        </p:txBody>
      </p:sp>
    </p:spTree>
    <p:extLst>
      <p:ext uri="{BB962C8B-B14F-4D97-AF65-F5344CB8AC3E}">
        <p14:creationId xmlns:p14="http://schemas.microsoft.com/office/powerpoint/2010/main" val="30770665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549" y="324197"/>
            <a:ext cx="8412083" cy="6568368"/>
          </a:xfrm>
          <a:ln/>
        </p:spPr>
        <p:txBody>
          <a:bodyPr>
            <a:noAutofit/>
          </a:bodyPr>
          <a:lstStyle/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800" dirty="0">
                <a:cs typeface="Times New Roman" panose="02020603050405020304" pitchFamily="18" charset="0"/>
              </a:rPr>
              <a:t>Potom je bio uvodničar i urednik reformističkoga dnevnika  </a:t>
            </a:r>
            <a:r>
              <a:rPr lang="hr-HR" altLang="sr-Latn-RS" sz="2800" i="1" dirty="0">
                <a:cs typeface="Times New Roman" panose="02020603050405020304" pitchFamily="18" charset="0"/>
              </a:rPr>
              <a:t>New York World</a:t>
            </a:r>
          </a:p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800" dirty="0">
                <a:cs typeface="Times New Roman" panose="02020603050405020304" pitchFamily="18" charset="0"/>
              </a:rPr>
              <a:t>od 1931. do 1967. za  </a:t>
            </a:r>
            <a:r>
              <a:rPr lang="hr-HR" altLang="sr-Latn-RS" sz="2800" i="1" dirty="0">
                <a:cs typeface="Times New Roman" panose="02020603050405020304" pitchFamily="18" charset="0"/>
              </a:rPr>
              <a:t>New York Herald Tribune </a:t>
            </a:r>
            <a:r>
              <a:rPr lang="hr-HR" altLang="sr-Latn-RS" sz="2800" dirty="0">
                <a:cs typeface="Times New Roman" panose="02020603050405020304" pitchFamily="18" charset="0"/>
              </a:rPr>
              <a:t> pisao je političku kolumnu  </a:t>
            </a:r>
            <a:r>
              <a:rPr lang="hr-HR" altLang="sr-Latn-RS" sz="2800" i="1" dirty="0">
                <a:cs typeface="Times New Roman" panose="02020603050405020304" pitchFamily="18" charset="0"/>
              </a:rPr>
              <a:t>Today and Tomorrow</a:t>
            </a:r>
            <a:r>
              <a:rPr lang="hr-HR" altLang="sr-Latn-RS" sz="2800" dirty="0">
                <a:cs typeface="Times New Roman" panose="02020603050405020304" pitchFamily="18" charset="0"/>
              </a:rPr>
              <a:t>,  koja je od kraja 1930-ih bila pretiskivana u više od 270 novina i za koju je dvaput dobio Pulitzerovu nagradu (1958., 1962)</a:t>
            </a:r>
          </a:p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800" dirty="0">
                <a:cs typeface="Times New Roman" panose="02020603050405020304" pitchFamily="18" charset="0"/>
              </a:rPr>
              <a:t>Njome je stekao status najistaknutijeg američkog političkog komentatora, zagovornika intervencionističke vanjske politike i umjerenih reformi</a:t>
            </a:r>
          </a:p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endParaRPr lang="hr-HR" altLang="sr-Latn-RS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5877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1396538" y="640080"/>
            <a:ext cx="10795462" cy="5271770"/>
          </a:xfrm>
        </p:spPr>
        <p:txBody>
          <a:bodyPr>
            <a:normAutofit/>
          </a:bodyPr>
          <a:lstStyle/>
          <a:p>
            <a:r>
              <a:rPr lang="hr-HR" sz="2400" dirty="0"/>
              <a:t>Svojim pisanjem u liberalnom tjedniku i izravnim savjetovanjem utjecao je na predsjednika SAD-a Woodrowa Wilsona,  koji se oslanjao na Lippmannove ideje obnove nakon Prvog svjetskog rata i na koncept za Ligu naroda.</a:t>
            </a:r>
          </a:p>
          <a:p>
            <a:r>
              <a:rPr lang="hr-HR" sz="2400" dirty="0"/>
              <a:t>Lippmann je bio taj koji je prvi identificirao sklonost novinara da generaliziraju o drugim ljudima na temelju predrasuda. Tvrdio je da su ljudi, uključujući novinare, skloniji vjerovati "slikama u svojim glavama" nego da prosuđuju na temelju njih. Ljudi kondenziraju ideje u simbole, napisao je, a novinarstvo, odnosno masovni mediji, neučinkovita je metoda educiranja javnosti. Smatrao je da "masa čitateljske javnosti nije zainteresirana za učenje i saznavanje točnih informacija." Građani su, napisao je, previše egocentrični da bi brinuli o javnoj politici osim kad je riječ o hitnim situacijama.</a:t>
            </a:r>
          </a:p>
        </p:txBody>
      </p:sp>
    </p:spTree>
    <p:extLst>
      <p:ext uri="{BB962C8B-B14F-4D97-AF65-F5344CB8AC3E}">
        <p14:creationId xmlns:p14="http://schemas.microsoft.com/office/powerpoint/2010/main" val="3034833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273629"/>
            <a:ext cx="8229024" cy="1144921"/>
          </a:xfrm>
          <a:ln/>
        </p:spPr>
        <p:txBody>
          <a:bodyPr vert="horz" lIns="91440" tIns="35271" rIns="91440" bIns="45720" rtlCol="0" anchor="t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hr-HR" altLang="sr-Latn-RS"/>
              <a:t>Javno mnijenje (1922.)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95796" y="989215"/>
            <a:ext cx="9501448" cy="5586152"/>
          </a:xfrm>
          <a:ln/>
        </p:spPr>
        <p:txBody>
          <a:bodyPr>
            <a:noAutofit/>
          </a:bodyPr>
          <a:lstStyle/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800" dirty="0">
                <a:cs typeface="Times New Roman" panose="02020603050405020304" pitchFamily="18" charset="0"/>
              </a:rPr>
              <a:t>postavka da obični građani više ne mogu racionalno percipirati slojevite političke probleme, jer masovni mediji zbog brzine i sažimanja proizvode slogane umjesto da tumače događaje</a:t>
            </a:r>
          </a:p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800" dirty="0">
                <a:cs typeface="Times New Roman" panose="02020603050405020304" pitchFamily="18" charset="0"/>
              </a:rPr>
              <a:t>ukazao na to da su sve novine u trenutku kada stignu u ruke čitatelja krajnji rezultat niza selekcijskih postupaka, za koje ne postoje pravila, ali postoje konvencije</a:t>
            </a:r>
          </a:p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800" dirty="0">
                <a:cs typeface="Times New Roman" panose="02020603050405020304" pitchFamily="18" charset="0"/>
              </a:rPr>
              <a:t>prvi put upotrijebio pojam informacijske vrijednosti u formiranju javnog mišljenja </a:t>
            </a:r>
          </a:p>
        </p:txBody>
      </p:sp>
    </p:spTree>
    <p:extLst>
      <p:ext uri="{BB962C8B-B14F-4D97-AF65-F5344CB8AC3E}">
        <p14:creationId xmlns:p14="http://schemas.microsoft.com/office/powerpoint/2010/main" val="1208758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436367"/>
            <a:ext cx="8229024" cy="1144920"/>
          </a:xfrm>
          <a:ln/>
        </p:spPr>
        <p:txBody>
          <a:bodyPr vert="horz" lIns="91440" tIns="35206" rIns="91440" bIns="45720" rtlCol="0" anchor="t">
            <a:normAutofit fontScale="90000"/>
          </a:bodyPr>
          <a:lstStyle/>
          <a:p>
            <a:r>
              <a:rPr lang="hr-HR" altLang="sr-Latn-RS" dirty="0">
                <a:latin typeface="Arial" panose="020B0604020202020204" pitchFamily="34" charset="0"/>
              </a:rPr>
              <a:t>Harold Lasswell (1902.-1978.)</a:t>
            </a:r>
            <a:br>
              <a:rPr lang="hr-HR" altLang="sr-Latn-RS" dirty="0">
                <a:latin typeface="Arial" panose="020B0604020202020204" pitchFamily="34" charset="0"/>
              </a:rPr>
            </a:br>
            <a:endParaRPr lang="hr-HR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9215" y="1729046"/>
            <a:ext cx="10748356" cy="4247805"/>
          </a:xfrm>
          <a:ln/>
        </p:spPr>
        <p:txBody>
          <a:bodyPr vert="horz" lIns="91440" tIns="25604" rIns="91440" bIns="45720" rtlCol="0">
            <a:noAutofit/>
          </a:bodyPr>
          <a:lstStyle/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Kao dječak čitao Freuda, zainteresirala ga psihoanalitička teorija i uloga karaktera u politici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Urednik srednjoškolskih novina, upisao Sveučilište u Chicagu sa 16 godina – naučio voditi psihoanalitičke intervjue s Eltonom Mayom – istraživanje među radnicima u elektrani 1927.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Istraživački interes – propaganda, formiranje javnog mnijenja, uloga političkih lidera, analiza sadržaja masovnih medija</a:t>
            </a:r>
          </a:p>
        </p:txBody>
      </p:sp>
    </p:spTree>
    <p:extLst>
      <p:ext uri="{BB962C8B-B14F-4D97-AF65-F5344CB8AC3E}">
        <p14:creationId xmlns:p14="http://schemas.microsoft.com/office/powerpoint/2010/main" val="42579105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0049" y="273630"/>
            <a:ext cx="10272911" cy="11794838"/>
          </a:xfrm>
          <a:ln/>
        </p:spPr>
        <p:txBody>
          <a:bodyPr/>
          <a:lstStyle/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722" dirty="0">
                <a:cs typeface="Times New Roman" panose="02020603050405020304" pitchFamily="18" charset="0"/>
              </a:rPr>
              <a:t>ukazao na značaj jednoznačnosti događaja, iznenađenja, prostorne blizine, osobne pogođenosti te sukoba. </a:t>
            </a:r>
          </a:p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722" dirty="0">
                <a:cs typeface="Times New Roman" panose="02020603050405020304" pitchFamily="18" charset="0"/>
              </a:rPr>
              <a:t>Prvo poglavlje svoje knjige Lippmann je</a:t>
            </a:r>
          </a:p>
          <a:p>
            <a:pPr marL="506943" indent="-505504">
              <a:buClrTx/>
              <a:buNone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722" dirty="0">
                <a:cs typeface="Times New Roman" panose="02020603050405020304" pitchFamily="18" charset="0"/>
              </a:rPr>
              <a:t>naslovio </a:t>
            </a:r>
            <a:r>
              <a:rPr lang="hr-HR" altLang="sr-Latn-RS" sz="2722" i="1" dirty="0">
                <a:cs typeface="Times New Roman" panose="02020603050405020304" pitchFamily="18" charset="0"/>
              </a:rPr>
              <a:t>Vanjski svijet i slike u našoj glavi, </a:t>
            </a:r>
            <a:r>
              <a:rPr lang="hr-HR" altLang="sr-Latn-RS" sz="2722" dirty="0">
                <a:cs typeface="Times New Roman" panose="02020603050405020304" pitchFamily="18" charset="0"/>
              </a:rPr>
              <a:t>pri</a:t>
            </a:r>
          </a:p>
          <a:p>
            <a:pPr marL="506943" indent="-505504">
              <a:buClrTx/>
              <a:buNone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722" dirty="0">
                <a:cs typeface="Times New Roman" panose="02020603050405020304" pitchFamily="18" charset="0"/>
              </a:rPr>
              <a:t>čemu, po njegovom mišljenju, upravo masovni</a:t>
            </a:r>
          </a:p>
          <a:p>
            <a:pPr marL="506943" indent="-505504">
              <a:buClrTx/>
              <a:buNone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722" dirty="0">
                <a:cs typeface="Times New Roman" panose="02020603050405020304" pitchFamily="18" charset="0"/>
              </a:rPr>
              <a:t>mediji rišu mnoge slike prisutne u našim glavama.</a:t>
            </a:r>
          </a:p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722" dirty="0">
                <a:cs typeface="Times New Roman" panose="02020603050405020304" pitchFamily="18" charset="0"/>
              </a:rPr>
              <a:t> Lippman je u tom kontekstu dao razliku između “sredine” (stvarno postojećeg svijeta) i "pseudosredine" (subjektivnog zapažanja tog svijeta)</a:t>
            </a:r>
          </a:p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722" dirty="0">
                <a:cs typeface="Times New Roman" panose="02020603050405020304" pitchFamily="18" charset="0"/>
              </a:rPr>
              <a:t>Informacijske vrijednosti ne predstavljaju ništa drugo doli više ili manje intuitivne pretpostavke novinara o tome što određenu publiku zanima</a:t>
            </a:r>
          </a:p>
        </p:txBody>
      </p:sp>
    </p:spTree>
    <p:extLst>
      <p:ext uri="{BB962C8B-B14F-4D97-AF65-F5344CB8AC3E}">
        <p14:creationId xmlns:p14="http://schemas.microsoft.com/office/powerpoint/2010/main" val="20963915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273630"/>
            <a:ext cx="8227583" cy="1143480"/>
          </a:xfrm>
          <a:ln/>
        </p:spPr>
        <p:txBody>
          <a:bodyPr/>
          <a:lstStyle/>
          <a:p>
            <a:r>
              <a:rPr lang="hr-HR"/>
              <a:t>Agenda setting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0049" y="1604329"/>
            <a:ext cx="8227583" cy="4524955"/>
          </a:xfrm>
          <a:ln/>
        </p:spPr>
        <p:txBody>
          <a:bodyPr>
            <a:normAutofit/>
          </a:bodyPr>
          <a:lstStyle/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800" dirty="0">
                <a:cs typeface="Times New Roman" panose="02020603050405020304" pitchFamily="18" charset="0"/>
              </a:rPr>
              <a:t>opisao je agenda setting – masovni mediji biraju informacije koje će plasirati kao važne</a:t>
            </a:r>
          </a:p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sz="2800" dirty="0"/>
              <a:t>Postavljanje dnevnog reda u masovnim medijima određuje što gledatelji čuju i vide. Mediji određuju koje se slike stvaraju u našim umovima, preoblikujući događaje kako bi ih gledatelji lakše razumjeli. </a:t>
            </a:r>
            <a:endParaRPr lang="hr-HR" altLang="sr-Latn-RS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4594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273629"/>
            <a:ext cx="8229024" cy="1144921"/>
          </a:xfrm>
          <a:ln/>
        </p:spPr>
        <p:txBody>
          <a:bodyPr vert="horz" lIns="91440" tIns="35271" rIns="91440" bIns="45720" rtlCol="0" anchor="t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hr-HR" altLang="sr-Latn-RS"/>
              <a:t>Ostala istraživanja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0049" y="1604329"/>
            <a:ext cx="8229024" cy="5486976"/>
          </a:xfrm>
          <a:ln/>
        </p:spPr>
        <p:txBody>
          <a:bodyPr vert="horz" lIns="91440" tIns="24167" rIns="91440" bIns="45720" rtlCol="0">
            <a:normAutofit/>
          </a:bodyPr>
          <a:lstStyle/>
          <a:p>
            <a:pPr marL="610636" indent="-401811">
              <a:buSzPct val="45000"/>
              <a:buFont typeface="Wingdings" panose="05000000000000000000" pitchFamily="2" charset="2"/>
              <a:buChar char=""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hr-HR" altLang="sr-Latn-RS" sz="2800" dirty="0">
                <a:cs typeface="Times New Roman" panose="02020603050405020304" pitchFamily="18" charset="0"/>
              </a:rPr>
              <a:t>propaganda i javno mnijenje – Lippman pisao propagandu koju je Lasswell kasnije analizirao</a:t>
            </a:r>
          </a:p>
          <a:p>
            <a:pPr marL="610636" indent="-401811">
              <a:buSzPct val="45000"/>
              <a:buFont typeface="Wingdings" panose="05000000000000000000" pitchFamily="2" charset="2"/>
              <a:buChar char=""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r>
              <a:rPr lang="hr-HR" altLang="sr-Latn-RS" sz="2800" dirty="0">
                <a:cs typeface="Times New Roman" panose="02020603050405020304" pitchFamily="18" charset="0"/>
              </a:rPr>
              <a:t>Lippman i Marz (1920) analiza sadržaja praćenja Ruske revolucije 1917. New York Timesa – novinari su pisali ono što su htjeli vidjeti, a ne ono što se stvarno zbivalo</a:t>
            </a:r>
          </a:p>
          <a:p>
            <a:pPr marL="610636" indent="-609197">
              <a:buClrTx/>
              <a:buNone/>
              <a:tabLst>
                <a:tab pos="610636" algn="l"/>
                <a:tab pos="705688" algn="l"/>
                <a:tab pos="1113260" algn="l"/>
                <a:tab pos="1520830" algn="l"/>
                <a:tab pos="1928401" algn="l"/>
                <a:tab pos="2335972" algn="l"/>
                <a:tab pos="2743543" algn="l"/>
                <a:tab pos="3151114" algn="l"/>
                <a:tab pos="3558685" algn="l"/>
                <a:tab pos="3966256" algn="l"/>
                <a:tab pos="4373827" algn="l"/>
                <a:tab pos="4781398" algn="l"/>
                <a:tab pos="5188969" algn="l"/>
                <a:tab pos="5596539" algn="l"/>
                <a:tab pos="6004111" algn="l"/>
                <a:tab pos="6411681" algn="l"/>
                <a:tab pos="6819253" algn="l"/>
                <a:tab pos="7226823" algn="l"/>
                <a:tab pos="7634395" algn="l"/>
                <a:tab pos="8041965" algn="l"/>
                <a:tab pos="8449537" algn="l"/>
              </a:tabLst>
            </a:pPr>
            <a:endParaRPr lang="hr-HR" altLang="sr-Latn-RS" sz="2722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3020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273629"/>
            <a:ext cx="8229024" cy="1144921"/>
          </a:xfrm>
          <a:ln/>
        </p:spPr>
        <p:txBody>
          <a:bodyPr vert="horz" lIns="91440" tIns="35271" rIns="91440" bIns="45720" rtlCol="0" anchor="t">
            <a:normAutofit fontScale="90000"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hr-HR" altLang="sr-Latn-RS" dirty="0"/>
              <a:t>Kasnija istraživanja i razvoj teorije </a:t>
            </a:r>
            <a:r>
              <a:rPr lang="hr-HR" altLang="sr-Latn-RS" dirty="0" err="1"/>
              <a:t>agenda</a:t>
            </a:r>
            <a:r>
              <a:rPr lang="hr-HR" altLang="sr-Latn-RS" dirty="0"/>
              <a:t> </a:t>
            </a:r>
            <a:r>
              <a:rPr lang="hr-HR" altLang="sr-Latn-RS" dirty="0" err="1"/>
              <a:t>settinga</a:t>
            </a:r>
            <a:endParaRPr lang="hr-HR" altLang="sr-Latn-RS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0049" y="1604329"/>
            <a:ext cx="8229024" cy="4717935"/>
          </a:xfrm>
          <a:ln/>
        </p:spPr>
        <p:txBody>
          <a:bodyPr vert="horz" lIns="91440" tIns="24167" rIns="91440" bIns="45720" rtlCol="0">
            <a:normAutofit/>
          </a:bodyPr>
          <a:lstStyle/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800" dirty="0" err="1">
                <a:cs typeface="Times New Roman" panose="02020603050405020304" pitchFamily="18" charset="0"/>
              </a:rPr>
              <a:t>McCombs</a:t>
            </a:r>
            <a:r>
              <a:rPr lang="hr-HR" altLang="sr-Latn-RS" sz="2800" dirty="0">
                <a:cs typeface="Times New Roman" panose="02020603050405020304" pitchFamily="18" charset="0"/>
              </a:rPr>
              <a:t> i Shaw (1972) predsjednička kampanja 1968. u Chapel Hillu - anketirali sto neodlučnih birača kako bi doznali koje su teme prema njihovim mišljenjima bile najvažnije u kampanji </a:t>
            </a:r>
          </a:p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800" dirty="0">
                <a:cs typeface="Times New Roman" panose="02020603050405020304" pitchFamily="18" charset="0"/>
                <a:hlinkClick r:id="rId3"/>
              </a:rPr>
              <a:t>https://www.youtube.com/watch?v=9yFENr7ABcc</a:t>
            </a:r>
            <a:endParaRPr lang="hr-HR" altLang="sr-Latn-RS" sz="2800" dirty="0">
              <a:cs typeface="Times New Roman" panose="02020603050405020304" pitchFamily="18" charset="0"/>
            </a:endParaRPr>
          </a:p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hr-HR" altLang="sr-Latn-RS" sz="2800" dirty="0">
                <a:cs typeface="Times New Roman" panose="02020603050405020304" pitchFamily="18" charset="0"/>
                <a:hlinkClick r:id="rId4"/>
              </a:rPr>
              <a:t>https://www.youtube.com/watch?v</a:t>
            </a:r>
            <a:r>
              <a:rPr lang="hr-HR" altLang="sr-Latn-RS" sz="2800">
                <a:cs typeface="Times New Roman" panose="02020603050405020304" pitchFamily="18" charset="0"/>
                <a:hlinkClick r:id="rId4"/>
              </a:rPr>
              <a:t>=12xwHhCntHA</a:t>
            </a:r>
            <a:endParaRPr lang="hr-HR" altLang="sr-Latn-RS" sz="2800">
              <a:cs typeface="Times New Roman" panose="02020603050405020304" pitchFamily="18" charset="0"/>
            </a:endParaRPr>
          </a:p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endParaRPr lang="hr-HR" altLang="sr-Latn-RS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5990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1753984" y="324196"/>
            <a:ext cx="9883833" cy="6533804"/>
          </a:xfrm>
        </p:spPr>
        <p:txBody>
          <a:bodyPr>
            <a:normAutofit lnSpcReduction="10000"/>
          </a:bodyPr>
          <a:lstStyle/>
          <a:p>
            <a:r>
              <a:rPr lang="hr-HR" dirty="0"/>
              <a:t>Agenda-</a:t>
            </a:r>
            <a:r>
              <a:rPr lang="hr-HR" dirty="0" err="1"/>
              <a:t>setting</a:t>
            </a:r>
            <a:r>
              <a:rPr lang="hr-HR" dirty="0"/>
              <a:t> teorija istražuje utjecaj medija, a u fokusu joj je postavljanje javne </a:t>
            </a:r>
            <a:r>
              <a:rPr lang="hr-HR" dirty="0" err="1"/>
              <a:t>agende</a:t>
            </a:r>
            <a:r>
              <a:rPr lang="hr-HR" dirty="0"/>
              <a:t>, odnosno, postavljenje dnevnog reda u javnosti. Radi se o teoriji čija je ključna karakteristika istaknutost, a „polazi od pretpostavke da masovni mediji diktiraju teme“, odnosno da „određuju dnevni red i imaju funkciju tematizacije“ (</a:t>
            </a:r>
            <a:r>
              <a:rPr lang="hr-HR" dirty="0" err="1"/>
              <a:t>Kunczik</a:t>
            </a:r>
            <a:r>
              <a:rPr lang="hr-HR" dirty="0"/>
              <a:t>, 2006: 197). </a:t>
            </a:r>
          </a:p>
          <a:p>
            <a:r>
              <a:rPr lang="hr-HR" dirty="0"/>
              <a:t>Prema teoriji </a:t>
            </a:r>
            <a:r>
              <a:rPr lang="hr-HR" dirty="0" err="1"/>
              <a:t>agenda-settinga</a:t>
            </a:r>
            <a:r>
              <a:rPr lang="hr-HR" dirty="0"/>
              <a:t> mediji ističu jedne i zanemaruju druge teme te na taj način govore javnosti o čemu da misli. Teorija stoga proučava upravo isticanje određenog problema iz područja javne sfere, način njegove prezentacije u medijima te njegovo stavljanje na dnevni red. </a:t>
            </a:r>
          </a:p>
          <a:p>
            <a:r>
              <a:rPr lang="hr-HR" dirty="0"/>
              <a:t>Maxwell E. </a:t>
            </a:r>
            <a:r>
              <a:rPr lang="hr-HR" dirty="0" err="1"/>
              <a:t>McCombs</a:t>
            </a:r>
            <a:r>
              <a:rPr lang="hr-HR" dirty="0"/>
              <a:t> i </a:t>
            </a:r>
            <a:r>
              <a:rPr lang="hr-HR" dirty="0" err="1"/>
              <a:t>Donald</a:t>
            </a:r>
            <a:r>
              <a:rPr lang="hr-HR" dirty="0"/>
              <a:t> L. Shaw koji su za vrijeme predsjedničke kampanje u SAD-u 1968. godine proveli istraživanje kako bi potvrdili svoju hipotezu o </a:t>
            </a:r>
            <a:r>
              <a:rPr lang="hr-HR" dirty="0" err="1"/>
              <a:t>agenda-settingu</a:t>
            </a:r>
            <a:r>
              <a:rPr lang="hr-HR" dirty="0"/>
              <a:t>, a koja je glasila: „ iako masovni mediji imaju mali utjecaj na smjer i intenzitet stavova, pretpostavka je da masovni mediji postavljaju </a:t>
            </a:r>
            <a:r>
              <a:rPr lang="hr-HR" dirty="0" err="1"/>
              <a:t>agendu</a:t>
            </a:r>
            <a:r>
              <a:rPr lang="hr-HR" dirty="0"/>
              <a:t> za svaku političku kampanju, utječući na istaknutost stavova prema političkim problemima“ (</a:t>
            </a:r>
            <a:r>
              <a:rPr lang="hr-HR" dirty="0" err="1"/>
              <a:t>McCombs</a:t>
            </a:r>
            <a:r>
              <a:rPr lang="hr-HR" dirty="0"/>
              <a:t> i Shaw, 1972: 177). </a:t>
            </a:r>
          </a:p>
          <a:p>
            <a:r>
              <a:rPr lang="hr-HR" dirty="0"/>
              <a:t>Istraživanje su proveli u mjestu </a:t>
            </a:r>
            <a:r>
              <a:rPr lang="hr-HR" dirty="0" err="1"/>
              <a:t>Chapel</a:t>
            </a:r>
            <a:r>
              <a:rPr lang="hr-HR" dirty="0"/>
              <a:t> </a:t>
            </a:r>
            <a:r>
              <a:rPr lang="hr-HR" dirty="0" err="1"/>
              <a:t>Hill</a:t>
            </a:r>
            <a:r>
              <a:rPr lang="hr-HR" dirty="0"/>
              <a:t> u Sjevernoj Karolini po kojemu je studija kasnije i nazvana, a autori su u sklopu istraživanja anketirali sto neodlučnih birača kako bi doznali koje su teme prema njihovim mišljenjima bile najvažnije u kampanji. Rezultati ankete uspoređeni su s rezultatima analize sadržaja medija (novina, magazina i televizije) te su autori pokazali da postoji slaganje između medijske </a:t>
            </a:r>
            <a:r>
              <a:rPr lang="hr-HR" dirty="0" err="1"/>
              <a:t>agende</a:t>
            </a:r>
            <a:r>
              <a:rPr lang="hr-HR" dirty="0"/>
              <a:t> i </a:t>
            </a:r>
            <a:r>
              <a:rPr lang="hr-HR" dirty="0" err="1"/>
              <a:t>agende</a:t>
            </a:r>
            <a:r>
              <a:rPr lang="hr-HR" dirty="0"/>
              <a:t> publike. Njihov rad „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agenda-setting</a:t>
            </a:r>
            <a:r>
              <a:rPr lang="hr-HR" dirty="0"/>
              <a:t> </a:t>
            </a:r>
            <a:r>
              <a:rPr lang="hr-HR" dirty="0" err="1"/>
              <a:t>function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mass</a:t>
            </a:r>
            <a:r>
              <a:rPr lang="hr-HR" dirty="0"/>
              <a:t> </a:t>
            </a:r>
            <a:r>
              <a:rPr lang="hr-HR" dirty="0" err="1"/>
              <a:t>media</a:t>
            </a:r>
            <a:r>
              <a:rPr lang="hr-HR" dirty="0"/>
              <a:t>“ objavljen je 1972. godine i postao je temelj ove teorije koja se u zadnja četiri desetljeća iznimno razvila. 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533731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1396538" y="365759"/>
            <a:ext cx="10540538" cy="6301047"/>
          </a:xfrm>
        </p:spPr>
        <p:txBody>
          <a:bodyPr>
            <a:noAutofit/>
          </a:bodyPr>
          <a:lstStyle/>
          <a:p>
            <a:r>
              <a:rPr lang="hr-HR" sz="2000" dirty="0"/>
              <a:t>Također, </a:t>
            </a:r>
            <a:r>
              <a:rPr lang="hr-HR" sz="2000" dirty="0" err="1"/>
              <a:t>McCombs</a:t>
            </a:r>
            <a:r>
              <a:rPr lang="hr-HR" sz="2000" dirty="0"/>
              <a:t> (1992; i </a:t>
            </a:r>
            <a:r>
              <a:rPr lang="hr-HR" sz="2000" dirty="0" err="1"/>
              <a:t>McCombs</a:t>
            </a:r>
            <a:r>
              <a:rPr lang="hr-HR" sz="2000" dirty="0"/>
              <a:t> i Bell, 1996) je definirao četiri faze kroz koje se teorija razvijala, ali „koje se nisu smjenjivale nego su se međusobno nadopunjavale“ (</a:t>
            </a:r>
            <a:r>
              <a:rPr lang="hr-HR" sz="2000" dirty="0" err="1"/>
              <a:t>Kunczik</a:t>
            </a:r>
            <a:r>
              <a:rPr lang="hr-HR" sz="2000" dirty="0"/>
              <a:t>, 2006: 200). </a:t>
            </a:r>
          </a:p>
          <a:p>
            <a:r>
              <a:rPr lang="hr-HR" sz="2000" dirty="0"/>
              <a:t>Prva faza istraživanja bavila se općenitom provjerom prvotne teze o </a:t>
            </a:r>
            <a:r>
              <a:rPr lang="hr-HR" sz="2000" dirty="0" err="1"/>
              <a:t>agenda-settingu</a:t>
            </a:r>
            <a:r>
              <a:rPr lang="hr-HR" sz="2000" dirty="0"/>
              <a:t>, s obzirom da je studija „</a:t>
            </a:r>
            <a:r>
              <a:rPr lang="hr-HR" sz="2000" dirty="0" err="1"/>
              <a:t>Chapel</a:t>
            </a:r>
            <a:r>
              <a:rPr lang="hr-HR" sz="2000" dirty="0"/>
              <a:t> </a:t>
            </a:r>
            <a:r>
              <a:rPr lang="hr-HR" sz="2000" dirty="0" err="1"/>
              <a:t>Hill</a:t>
            </a:r>
            <a:r>
              <a:rPr lang="hr-HR" sz="2000" dirty="0"/>
              <a:t>“ dokazala korelaciju medijske </a:t>
            </a:r>
            <a:r>
              <a:rPr lang="hr-HR" sz="2000" dirty="0" err="1"/>
              <a:t>agende</a:t>
            </a:r>
            <a:r>
              <a:rPr lang="hr-HR" sz="2000" dirty="0"/>
              <a:t> i </a:t>
            </a:r>
            <a:r>
              <a:rPr lang="hr-HR" sz="2000" dirty="0" err="1"/>
              <a:t>agende</a:t>
            </a:r>
            <a:r>
              <a:rPr lang="hr-HR" sz="2000" dirty="0"/>
              <a:t> publike, ali ne i kauzalnost. </a:t>
            </a:r>
          </a:p>
          <a:p>
            <a:r>
              <a:rPr lang="hr-HR" sz="2000" dirty="0" err="1"/>
              <a:t>McCombs</a:t>
            </a:r>
            <a:r>
              <a:rPr lang="hr-HR" sz="2000" dirty="0"/>
              <a:t> (2006: 59) je odredio kako je druga faza istraživanja počela krajem 1970-ih, a glavno joj je obilježje istraživanje zavisnih varijabli koje pojačavaju ili ograničavaju utjecaj medija na postavljanje javne </a:t>
            </a:r>
            <a:r>
              <a:rPr lang="hr-HR" sz="2000" dirty="0" err="1"/>
              <a:t>agende</a:t>
            </a:r>
            <a:r>
              <a:rPr lang="hr-HR" sz="2000" dirty="0"/>
              <a:t>. Radi se o varijablama vezanim uz recipijente, medije, teme i vremenski okvir izvještavanja, a koje su istraživači tijekom godina pokušali odrediti. Tako su istraživanja pokazala da primjerice, </a:t>
            </a:r>
            <a:r>
              <a:rPr lang="hr-HR" sz="2000" dirty="0" err="1"/>
              <a:t>sociodemografske</a:t>
            </a:r>
            <a:r>
              <a:rPr lang="hr-HR" sz="2000" dirty="0"/>
              <a:t> varijable nisu važne za objašnjenje efekata postavljanja </a:t>
            </a:r>
            <a:r>
              <a:rPr lang="hr-HR" sz="2000" dirty="0" err="1"/>
              <a:t>agende</a:t>
            </a:r>
            <a:r>
              <a:rPr lang="hr-HR" sz="2000" dirty="0"/>
              <a:t>, dok je intenzivno, pozorno i svjesno praćenje medija povezano s jačim efektima (</a:t>
            </a:r>
            <a:r>
              <a:rPr lang="hr-HR" sz="2000" dirty="0" err="1"/>
              <a:t>Kunczik</a:t>
            </a:r>
            <a:r>
              <a:rPr lang="hr-HR" sz="2000" dirty="0"/>
              <a:t>, 2006: 200). </a:t>
            </a:r>
          </a:p>
        </p:txBody>
      </p:sp>
    </p:spTree>
    <p:extLst>
      <p:ext uri="{BB962C8B-B14F-4D97-AF65-F5344CB8AC3E}">
        <p14:creationId xmlns:p14="http://schemas.microsoft.com/office/powerpoint/2010/main" val="14566286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637607" y="299257"/>
            <a:ext cx="10316095" cy="6458989"/>
          </a:xfrm>
        </p:spPr>
        <p:txBody>
          <a:bodyPr>
            <a:normAutofit/>
          </a:bodyPr>
          <a:lstStyle/>
          <a:p>
            <a:r>
              <a:rPr lang="hr-HR" dirty="0"/>
              <a:t>Treća faza istraživanja podrazumijeva širenje istraživanja na druga tematska područja, osim politike. Također, tu su fazu obilježili autori </a:t>
            </a:r>
            <a:r>
              <a:rPr lang="hr-HR" dirty="0" err="1"/>
              <a:t>Rogers</a:t>
            </a:r>
            <a:r>
              <a:rPr lang="hr-HR" dirty="0"/>
              <a:t> i </a:t>
            </a:r>
            <a:r>
              <a:rPr lang="hr-HR" dirty="0" err="1"/>
              <a:t>Dearing</a:t>
            </a:r>
            <a:r>
              <a:rPr lang="hr-HR" dirty="0"/>
              <a:t> (1988) koji su u svom radu „Agenda-</a:t>
            </a:r>
            <a:r>
              <a:rPr lang="hr-HR" dirty="0" err="1"/>
              <a:t>Setting</a:t>
            </a:r>
            <a:r>
              <a:rPr lang="hr-HR" dirty="0"/>
              <a:t> Research: </a:t>
            </a:r>
            <a:r>
              <a:rPr lang="hr-HR" dirty="0" err="1"/>
              <a:t>Where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, </a:t>
            </a:r>
            <a:r>
              <a:rPr lang="hr-HR" dirty="0" err="1"/>
              <a:t>Where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Going</a:t>
            </a:r>
            <a:r>
              <a:rPr lang="hr-HR" dirty="0"/>
              <a:t>?“ uz medijsku </a:t>
            </a:r>
            <a:r>
              <a:rPr lang="hr-HR" dirty="0" err="1"/>
              <a:t>agendu</a:t>
            </a:r>
            <a:r>
              <a:rPr lang="hr-HR" dirty="0"/>
              <a:t> i </a:t>
            </a:r>
            <a:r>
              <a:rPr lang="hr-HR" dirty="0" err="1"/>
              <a:t>agendu</a:t>
            </a:r>
            <a:r>
              <a:rPr lang="hr-HR" dirty="0"/>
              <a:t> publike, definirali i političku </a:t>
            </a:r>
            <a:r>
              <a:rPr lang="hr-HR" dirty="0" err="1"/>
              <a:t>agendu</a:t>
            </a:r>
            <a:r>
              <a:rPr lang="hr-HR" dirty="0"/>
              <a:t> političkih aktera te istražili suodnos ove tri </a:t>
            </a:r>
            <a:r>
              <a:rPr lang="hr-HR" dirty="0" err="1"/>
              <a:t>agende</a:t>
            </a:r>
            <a:r>
              <a:rPr lang="hr-HR" dirty="0"/>
              <a:t>. </a:t>
            </a:r>
          </a:p>
          <a:p>
            <a:r>
              <a:rPr lang="hr-HR" dirty="0"/>
              <a:t>U 1980-im godinama počinje se istraživati i proces postavljanja agende unutar medija odnosno agenda-</a:t>
            </a:r>
            <a:r>
              <a:rPr lang="hr-HR" dirty="0" err="1"/>
              <a:t>building</a:t>
            </a:r>
            <a:r>
              <a:rPr lang="hr-HR" dirty="0"/>
              <a:t>, a njega su u teoriju uveli Cobb i </a:t>
            </a:r>
            <a:r>
              <a:rPr lang="hr-HR" dirty="0" err="1"/>
              <a:t>Elder</a:t>
            </a:r>
            <a:r>
              <a:rPr lang="hr-HR" dirty="0"/>
              <a:t> (1971: 905) koji su se pitali „kako su problemi kreirani i zašto neke kontroverze i pitanja privuku pozornost donositelja odluka, a neke ne“. </a:t>
            </a:r>
          </a:p>
          <a:p>
            <a:r>
              <a:rPr lang="hr-HR" dirty="0"/>
              <a:t>Dakle, u ranijim fazama istraživanja </a:t>
            </a:r>
            <a:r>
              <a:rPr lang="hr-HR" dirty="0" err="1"/>
              <a:t>agenda-settinga</a:t>
            </a:r>
            <a:r>
              <a:rPr lang="hr-HR" dirty="0"/>
              <a:t> proučavao se „prijenos istaknutosti od medija do publike“ (</a:t>
            </a:r>
            <a:r>
              <a:rPr lang="hr-HR" dirty="0" err="1"/>
              <a:t>McCombs</a:t>
            </a:r>
            <a:r>
              <a:rPr lang="hr-HR" dirty="0"/>
              <a:t>, 2005: 544), odnosno željelo se odgovoriti na pitanje tko postavlja javnu </a:t>
            </a:r>
            <a:r>
              <a:rPr lang="hr-HR" dirty="0" err="1"/>
              <a:t>agendu</a:t>
            </a:r>
            <a:r>
              <a:rPr lang="hr-HR" dirty="0"/>
              <a:t>. Istraživanja </a:t>
            </a:r>
            <a:r>
              <a:rPr lang="hr-HR" dirty="0" err="1"/>
              <a:t>agenda-buildinga</a:t>
            </a:r>
            <a:r>
              <a:rPr lang="hr-HR" dirty="0"/>
              <a:t> bave se pak pitanjem tko postavlja medijsku </a:t>
            </a:r>
            <a:r>
              <a:rPr lang="hr-HR" dirty="0" err="1"/>
              <a:t>agendu</a:t>
            </a:r>
            <a:r>
              <a:rPr lang="hr-HR" dirty="0"/>
              <a:t>. Njima nije cilj istražiti koje teme su na dnevnom redu, tko ih je postavio i kako one utječu na publiku, nego se želi odgovoriti na pitanje kako određene teme postanu istaknute u medijima. 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126464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9B0CCA3-7305-412A-A7F2-2ACDC2A13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69EDA1F-C192-40F3-8FAC-672143405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https://www.youtube.com/watch?v=9RPKH6BVcoM</a:t>
            </a:r>
            <a:endParaRPr lang="hr-HR" dirty="0"/>
          </a:p>
          <a:p>
            <a:r>
              <a:rPr lang="hr-HR">
                <a:hlinkClick r:id="rId2"/>
              </a:rPr>
              <a:t>https://www.youtube.com/watch?v=9RPKH6BVcoM</a:t>
            </a:r>
            <a:endParaRPr lang="hr-HR"/>
          </a:p>
          <a:p>
            <a:endParaRPr lang="hr-HR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76557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436367"/>
            <a:ext cx="8229024" cy="1144920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/>
              <a:t>Politolozi ga kritiziraju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586" y="1463040"/>
            <a:ext cx="11513127" cy="5536276"/>
          </a:xfrm>
          <a:ln/>
        </p:spPr>
        <p:txBody>
          <a:bodyPr vert="horz" lIns="91440" tIns="25604" rIns="91440" bIns="45720" rtlCol="0">
            <a:normAutofit/>
          </a:bodyPr>
          <a:lstStyle/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1928. izazvao skandal kad je pacijentima uz pomoć električnog uređaja sličnog detektoru laži mjerio reakcije na koži, puls i disanje i onda to povezivao s njihovim riječima – rezultati istraživanja izgorjeli pri preseljenju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Političko ponašanje uvjetuje nasljeđe, psihološki faktori, djetinjstvo, iskustvo, kultura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kritike njegovih knjiga, od 1937.-1950. nijedan članak mu nije objavljen u politološkim časopisima</a:t>
            </a:r>
          </a:p>
        </p:txBody>
      </p:sp>
    </p:spTree>
    <p:extLst>
      <p:ext uri="{BB962C8B-B14F-4D97-AF65-F5344CB8AC3E}">
        <p14:creationId xmlns:p14="http://schemas.microsoft.com/office/powerpoint/2010/main" val="354770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436367"/>
            <a:ext cx="8229024" cy="1144920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/>
              <a:t>Psihopatologija i politika 1930.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6954" y="1371025"/>
            <a:ext cx="11263744" cy="5901740"/>
          </a:xfrm>
          <a:ln/>
        </p:spPr>
        <p:txBody>
          <a:bodyPr vert="horz" lIns="91440" tIns="25604" rIns="91440" bIns="45720" rtlCol="0">
            <a:normAutofit/>
          </a:bodyPr>
          <a:lstStyle/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>
                <a:latin typeface="Arial" panose="020B0604020202020204" pitchFamily="34" charset="0"/>
              </a:rPr>
              <a:t>koristio psihoanalitiku kako bi objasnio zašto su neki politički vođe postali agitatori, dok su drugi postali administratori, a treći teoretičari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>
                <a:latin typeface="Arial" panose="020B0604020202020204" pitchFamily="34" charset="0"/>
              </a:rPr>
              <a:t>Agitatori – romantični, nestrpljivi, netolerantni, drastične mjere, preferiraju mase nad osobnim odnosima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>
                <a:latin typeface="Arial" panose="020B0604020202020204" pitchFamily="34" charset="0"/>
              </a:rPr>
              <a:t>smatrao da psihoanalitičke metode slobodnih asocijacija i produljeno intervjuiranje mogu pomoći politolozima da razumiju političke motivacije te donošenje nekih javnih politika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>
                <a:latin typeface="Arial" panose="020B0604020202020204" pitchFamily="34" charset="0"/>
              </a:rPr>
              <a:t>utjecaj marksizma – smatrao da će duga borba između kapitalista i komunista postati toliko agresivna da će je moći riješiti samo vojska, stvarajući vojnu državu čiji bi stalni nadzor i represija zagušili slobode naroda (1941.) </a:t>
            </a:r>
          </a:p>
        </p:txBody>
      </p:sp>
    </p:spTree>
    <p:extLst>
      <p:ext uri="{BB962C8B-B14F-4D97-AF65-F5344CB8AC3E}">
        <p14:creationId xmlns:p14="http://schemas.microsoft.com/office/powerpoint/2010/main" val="1281260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436367"/>
            <a:ext cx="8229024" cy="1144920"/>
          </a:xfrm>
          <a:ln/>
        </p:spPr>
        <p:txBody>
          <a:bodyPr vert="horz" lIns="91440" tIns="35206" rIns="91440" bIns="45720" rtlCol="0" anchor="t">
            <a:normAutofit fontScale="90000"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/>
              <a:t>Analiza sadržaja propagandnih poruka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5019" y="1446416"/>
            <a:ext cx="10989426" cy="4912820"/>
          </a:xfrm>
          <a:ln/>
        </p:spPr>
        <p:txBody>
          <a:bodyPr vert="horz" lIns="91440" tIns="25604" rIns="91440" bIns="45720" rtlCol="0">
            <a:normAutofit fontScale="92500" lnSpcReduction="10000"/>
          </a:bodyPr>
          <a:lstStyle/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Lasswellov mentor Charles Merriam, voditelj studija političkih znanosti na Sveučilištu u Chicagu, zagovarao bihevioristički pristup politologiji, analiza empirijskih podataka o političkom ponašanju pojedinca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Merriam uveo kvantitativne metode u politologiju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Lasswellova doktorska disertacija – analiza sadržaja propagande Prvog svjetskog rata  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intervjui s vladinim dužnosnicima i znanstvenicima, definicije glavnih koncepata, klasifikacija propagandnih strategija, i popis faktora koji su omogućavali ili otežavali utjecaj tih strategija – propaganda je najmoćnije oružje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Propagandne poruke – neistinite, manipulativne, ispiranje mozga, kako bi se promijenilo mišljenje publike – razlika od </a:t>
            </a:r>
            <a:r>
              <a:rPr lang="hr-HR" altLang="sr-Latn-RS" sz="2800" dirty="0" err="1">
                <a:latin typeface="Arial" panose="020B0604020202020204" pitchFamily="34" charset="0"/>
              </a:rPr>
              <a:t>persuazije</a:t>
            </a:r>
            <a:r>
              <a:rPr lang="hr-HR" altLang="sr-Latn-RS" sz="2800" dirty="0">
                <a:latin typeface="Arial" panose="020B0604020202020204" pitchFamily="34" charset="0"/>
              </a:rPr>
              <a:t> je da se propaganda odvija kroz masovne medije, propaganda je jednosmjerna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endParaRPr lang="hr-HR" altLang="sr-Latn-RS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4789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436367"/>
            <a:ext cx="8229024" cy="1144920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/>
              <a:t>Analiza sadržaja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22218" y="1581287"/>
            <a:ext cx="9767455" cy="4902640"/>
          </a:xfrm>
          <a:ln/>
        </p:spPr>
        <p:txBody>
          <a:bodyPr vert="horz" lIns="91440" tIns="25604" rIns="91440" bIns="45720" rtlCol="0">
            <a:normAutofit/>
          </a:bodyPr>
          <a:lstStyle/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istraživanje komunikacijskih poruka kategoriziranjem njihovih sadržaja kako bi se izmjerile određene varijable</a:t>
            </a:r>
          </a:p>
          <a:p>
            <a:pPr marL="391729" indent="-293797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istraživao letke koje su saveznici bacali iz aviona – demoralizacija neprijatelja, optužbe za barbarsko ponašanje – osnovao kolegij Javno mnijenje i propaganda na Sveučilištu u Chicagu, danas bismo to zvali masovna komunikacija</a:t>
            </a:r>
          </a:p>
          <a:p>
            <a:pPr marL="414772" indent="-205946">
              <a:lnSpc>
                <a:spcPct val="93000"/>
              </a:lnSpc>
              <a:buClrTx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endParaRPr lang="hr-HR" altLang="sr-Latn-R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9593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38596" y="191193"/>
            <a:ext cx="10440786" cy="8322982"/>
          </a:xfrm>
          <a:ln/>
        </p:spPr>
        <p:txBody>
          <a:bodyPr vert="horz" lIns="91440" tIns="25604" rIns="91440" bIns="45720" rtlCol="0">
            <a:normAutofit/>
          </a:bodyPr>
          <a:lstStyle/>
          <a:p>
            <a:pPr marL="806501" indent="-499743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radio za američku vladu, analizirao ratne poruke – smješta masovnu komunikaciju u kontekst unutarnje i vanjske politike, ponudio rješnjenja metodololoških problema i kvantitativne analize sadržaja, korištenje analize sadržaja kao alat u sudstvu i tajnim službama</a:t>
            </a:r>
          </a:p>
          <a:p>
            <a:pPr marL="806501" indent="-499743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radio na Studiju prava na Yaleu – Power and Personality (1948.) - doveo u vezu karaktere pojedinaca i njihove političke odluke</a:t>
            </a:r>
          </a:p>
        </p:txBody>
      </p:sp>
    </p:spTree>
    <p:extLst>
      <p:ext uri="{BB962C8B-B14F-4D97-AF65-F5344CB8AC3E}">
        <p14:creationId xmlns:p14="http://schemas.microsoft.com/office/powerpoint/2010/main" val="322847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436367"/>
            <a:ext cx="8229024" cy="1144920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/>
              <a:t>Projekt Drugi svjetski rat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7527" y="1945177"/>
            <a:ext cx="10756669" cy="4281055"/>
          </a:xfrm>
          <a:ln/>
        </p:spPr>
        <p:txBody>
          <a:bodyPr vert="horz" lIns="91440" tIns="25604" rIns="91440" bIns="45720" rtlCol="0">
            <a:normAutofit/>
          </a:bodyPr>
          <a:lstStyle/>
          <a:p>
            <a:pPr marL="806501" indent="-499743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prodao ideju američkoj Vladi, zajedno s Lazarsfeldom, Lewinom i Schrammom</a:t>
            </a:r>
          </a:p>
          <a:p>
            <a:pPr marL="806501" indent="-499743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Kongresna knjižnica - analiza propagandnih poruka, kako bi američka propaganda bila bolja, nije samo analizirao već ju je i stvarao</a:t>
            </a:r>
          </a:p>
          <a:p>
            <a:pPr marL="806501" indent="-499743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sudjelovao na suđenjima protiv propagadnista, komunista, njemačkih nacional-socijalista i američkih fašista</a:t>
            </a:r>
          </a:p>
        </p:txBody>
      </p:sp>
    </p:spTree>
    <p:extLst>
      <p:ext uri="{BB962C8B-B14F-4D97-AF65-F5344CB8AC3E}">
        <p14:creationId xmlns:p14="http://schemas.microsoft.com/office/powerpoint/2010/main" val="7556202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604356" y="529792"/>
            <a:ext cx="9933709" cy="6145328"/>
          </a:xfrm>
          <a:ln/>
        </p:spPr>
        <p:txBody>
          <a:bodyPr vert="horz" lIns="91440" tIns="25604" rIns="91440" bIns="45720" rtlCol="0">
            <a:normAutofit/>
          </a:bodyPr>
          <a:lstStyle/>
          <a:p>
            <a:pPr marL="806501" indent="-499743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dirty="0">
                <a:latin typeface="Arial" panose="020B0604020202020204" pitchFamily="34" charset="0"/>
              </a:rPr>
              <a:t> </a:t>
            </a:r>
            <a:r>
              <a:rPr lang="hr-HR" altLang="sr-Latn-RS" sz="2800" dirty="0">
                <a:latin typeface="Arial" panose="020B0604020202020204" pitchFamily="34" charset="0"/>
              </a:rPr>
              <a:t>proučavao sadržaj različitih novina – </a:t>
            </a:r>
            <a:r>
              <a:rPr lang="hr-HR" altLang="sr-Latn-RS" sz="2800" i="1" dirty="0">
                <a:latin typeface="Arial" panose="020B0604020202020204" pitchFamily="34" charset="0"/>
              </a:rPr>
              <a:t>Der Bund, Frankfurter Zeitung, Pravda, Le Matin</a:t>
            </a:r>
            <a:r>
              <a:rPr lang="hr-HR" altLang="sr-Latn-RS" sz="2800" dirty="0">
                <a:latin typeface="Arial" panose="020B0604020202020204" pitchFamily="34" charset="0"/>
              </a:rPr>
              <a:t>, po ključnim riječima – </a:t>
            </a:r>
            <a:r>
              <a:rPr lang="hr-HR" altLang="sr-Latn-RS" sz="2800" i="1" dirty="0">
                <a:latin typeface="Arial" panose="020B0604020202020204" pitchFamily="34" charset="0"/>
              </a:rPr>
              <a:t>rat, nacija, mir i imperijalizam</a:t>
            </a:r>
            <a:r>
              <a:rPr lang="hr-HR" altLang="sr-Latn-RS" sz="2800" dirty="0">
                <a:latin typeface="Arial" panose="020B0604020202020204" pitchFamily="34" charset="0"/>
              </a:rPr>
              <a:t> </a:t>
            </a:r>
          </a:p>
          <a:p>
            <a:pPr marL="806501" indent="-499743">
              <a:lnSpc>
                <a:spcPct val="93000"/>
              </a:lnSpc>
              <a:buClr>
                <a:srgbClr val="00808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latin typeface="Arial" panose="020B0604020202020204" pitchFamily="34" charset="0"/>
              </a:rPr>
              <a:t>Rezultat - njemačka propaganda krivila je druge narode za početak Drugog svjetskog rata, francusku i britansku propagandu proglašavala je lažnom i naglašavala slabosti i dekadenciju njemačkih neprijatelja, negativna karakterizacija Židova  </a:t>
            </a:r>
          </a:p>
        </p:txBody>
      </p:sp>
    </p:spTree>
    <p:extLst>
      <p:ext uri="{BB962C8B-B14F-4D97-AF65-F5344CB8AC3E}">
        <p14:creationId xmlns:p14="http://schemas.microsoft.com/office/powerpoint/2010/main" val="37328171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139</TotalTime>
  <Words>2115</Words>
  <Application>Microsoft Office PowerPoint</Application>
  <PresentationFormat>Široki zaslon</PresentationFormat>
  <Paragraphs>123</Paragraphs>
  <Slides>27</Slides>
  <Notes>22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27</vt:i4>
      </vt:variant>
    </vt:vector>
  </HeadingPairs>
  <TitlesOfParts>
    <vt:vector size="33" baseType="lpstr">
      <vt:lpstr>Arial</vt:lpstr>
      <vt:lpstr>Calibri</vt:lpstr>
      <vt:lpstr>Century Gothic</vt:lpstr>
      <vt:lpstr>Wingdings</vt:lpstr>
      <vt:lpstr>Wingdings 3</vt:lpstr>
      <vt:lpstr>Wisp</vt:lpstr>
      <vt:lpstr>Harold Lasswell i istraživanje propagande </vt:lpstr>
      <vt:lpstr>Harold Lasswell (1902.-1978.) </vt:lpstr>
      <vt:lpstr>Politolozi ga kritiziraju</vt:lpstr>
      <vt:lpstr>Psihopatologija i politika 1930.</vt:lpstr>
      <vt:lpstr>Analiza sadržaja propagandnih poruka</vt:lpstr>
      <vt:lpstr>Analiza sadržaja</vt:lpstr>
      <vt:lpstr>PowerPoint prezentacija</vt:lpstr>
      <vt:lpstr>Projekt Drugi svjetski rat</vt:lpstr>
      <vt:lpstr>PowerPoint prezentacija</vt:lpstr>
      <vt:lpstr>Komunikacijski model</vt:lpstr>
      <vt:lpstr>Prednosti i mane modela</vt:lpstr>
      <vt:lpstr>Komunikacijski model</vt:lpstr>
      <vt:lpstr>Istraživanje velikih političkih i društvenih promjena</vt:lpstr>
      <vt:lpstr>Doprinos komunikologiji</vt:lpstr>
      <vt:lpstr>Walter Lippman i  agenda setting </vt:lpstr>
      <vt:lpstr>Uvod u politiku (1913.)</vt:lpstr>
      <vt:lpstr>PowerPoint prezentacija</vt:lpstr>
      <vt:lpstr>PowerPoint prezentacija</vt:lpstr>
      <vt:lpstr>Javno mnijenje (1922.)</vt:lpstr>
      <vt:lpstr>PowerPoint prezentacija</vt:lpstr>
      <vt:lpstr>Agenda setting</vt:lpstr>
      <vt:lpstr>Ostala istraživanja</vt:lpstr>
      <vt:lpstr>Kasnija istraživanja i razvoj teorije agenda settinga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Danijel Jurković</dc:creator>
  <cp:lastModifiedBy>Danijel Jurković</cp:lastModifiedBy>
  <cp:revision>23</cp:revision>
  <dcterms:created xsi:type="dcterms:W3CDTF">2020-11-03T09:41:10Z</dcterms:created>
  <dcterms:modified xsi:type="dcterms:W3CDTF">2024-12-27T13:36:18Z</dcterms:modified>
</cp:coreProperties>
</file>