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7DB57-27DA-4D2C-977C-BBF6E7BDB048}" type="datetimeFigureOut">
              <a:rPr lang="sr-Latn-CS" smtClean="0"/>
              <a:pPr/>
              <a:t>7.3.2020.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C79B-1613-4FB6-9066-D5A995C451F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7DB57-27DA-4D2C-977C-BBF6E7BDB048}" type="datetimeFigureOut">
              <a:rPr lang="sr-Latn-CS" smtClean="0"/>
              <a:pPr/>
              <a:t>7.3.2020.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C79B-1613-4FB6-9066-D5A995C451F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7DB57-27DA-4D2C-977C-BBF6E7BDB048}" type="datetimeFigureOut">
              <a:rPr lang="sr-Latn-CS" smtClean="0"/>
              <a:pPr/>
              <a:t>7.3.2020.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C79B-1613-4FB6-9066-D5A995C451F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7DB57-27DA-4D2C-977C-BBF6E7BDB048}" type="datetimeFigureOut">
              <a:rPr lang="sr-Latn-CS" smtClean="0"/>
              <a:pPr/>
              <a:t>7.3.2020.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C79B-1613-4FB6-9066-D5A995C451F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7DB57-27DA-4D2C-977C-BBF6E7BDB048}" type="datetimeFigureOut">
              <a:rPr lang="sr-Latn-CS" smtClean="0"/>
              <a:pPr/>
              <a:t>7.3.2020.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C79B-1613-4FB6-9066-D5A995C451F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7DB57-27DA-4D2C-977C-BBF6E7BDB048}" type="datetimeFigureOut">
              <a:rPr lang="sr-Latn-CS" smtClean="0"/>
              <a:pPr/>
              <a:t>7.3.2020.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C79B-1613-4FB6-9066-D5A995C451F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7DB57-27DA-4D2C-977C-BBF6E7BDB048}" type="datetimeFigureOut">
              <a:rPr lang="sr-Latn-CS" smtClean="0"/>
              <a:pPr/>
              <a:t>7.3.2020.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C79B-1613-4FB6-9066-D5A995C451F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7DB57-27DA-4D2C-977C-BBF6E7BDB048}" type="datetimeFigureOut">
              <a:rPr lang="sr-Latn-CS" smtClean="0"/>
              <a:pPr/>
              <a:t>7.3.2020.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C79B-1613-4FB6-9066-D5A995C451F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7DB57-27DA-4D2C-977C-BBF6E7BDB048}" type="datetimeFigureOut">
              <a:rPr lang="sr-Latn-CS" smtClean="0"/>
              <a:pPr/>
              <a:t>7.3.2020.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C79B-1613-4FB6-9066-D5A995C451F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7DB57-27DA-4D2C-977C-BBF6E7BDB048}" type="datetimeFigureOut">
              <a:rPr lang="sr-Latn-CS" smtClean="0"/>
              <a:pPr/>
              <a:t>7.3.2020.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C79B-1613-4FB6-9066-D5A995C451F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7DB57-27DA-4D2C-977C-BBF6E7BDB048}" type="datetimeFigureOut">
              <a:rPr lang="sr-Latn-CS" smtClean="0"/>
              <a:pPr/>
              <a:t>7.3.2020.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C79B-1613-4FB6-9066-D5A995C451F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7DB57-27DA-4D2C-977C-BBF6E7BDB048}" type="datetimeFigureOut">
              <a:rPr lang="sr-Latn-CS" smtClean="0"/>
              <a:pPr/>
              <a:t>7.3.2020.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FC79B-1613-4FB6-9066-D5A995C451FD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HRVATSKA PREZIMENA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II. DIO</a:t>
            </a:r>
            <a:endParaRPr lang="hr-H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429420"/>
          </a:xfrm>
        </p:spPr>
        <p:txBody>
          <a:bodyPr/>
          <a:lstStyle/>
          <a:p>
            <a:r>
              <a:rPr lang="hr-HR" dirty="0" smtClean="0"/>
              <a:t>Promjene u prezimenima kroz </a:t>
            </a:r>
            <a:r>
              <a:rPr lang="hr-HR" dirty="0" smtClean="0"/>
              <a:t>stoljeća</a:t>
            </a:r>
          </a:p>
          <a:p>
            <a:r>
              <a:rPr lang="hr-HR" dirty="0" smtClean="0"/>
              <a:t>J</a:t>
            </a:r>
            <a:r>
              <a:rPr lang="hr-HR" dirty="0" smtClean="0"/>
              <a:t>edan </a:t>
            </a:r>
            <a:r>
              <a:rPr lang="hr-HR" dirty="0" smtClean="0"/>
              <a:t>od razloga </a:t>
            </a:r>
            <a:r>
              <a:rPr lang="hr-HR" dirty="0" smtClean="0"/>
              <a:t>je </a:t>
            </a:r>
            <a:r>
              <a:rPr lang="hr-HR" dirty="0" smtClean="0"/>
              <a:t>ljudska </a:t>
            </a:r>
            <a:r>
              <a:rPr lang="hr-HR" dirty="0" smtClean="0"/>
              <a:t>pogreška.</a:t>
            </a:r>
          </a:p>
          <a:p>
            <a:r>
              <a:rPr lang="hr-HR" dirty="0" smtClean="0"/>
              <a:t>Svojevoljno mijenjanje prezimena.</a:t>
            </a:r>
          </a:p>
          <a:p>
            <a:r>
              <a:rPr lang="hr-HR" dirty="0" smtClean="0"/>
              <a:t>Prilagođavanje stranih naziva i imena hrvatskom jeziku.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357982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Primjer – neka prezimena u župi Križovljan kraj Varaždina iz 18. stoljeća. </a:t>
            </a:r>
            <a:endParaRPr lang="hr-HR" dirty="0" smtClean="0"/>
          </a:p>
          <a:p>
            <a:r>
              <a:rPr lang="hr-HR" dirty="0"/>
              <a:t>Prezime Bedjanić, Čuršak i Vojčanec – prezimena koja govore odakle njihov nositelj dolazi. Bedjanić – čovjek iz Bednje (izgubilo se slovo n). Čuršak – izgubio je početak, izvorno glasi Hočuršak – čovjek iz Hočure kraj Lepoglave. Vojčanec je u izvornom obliku bio Vočanec, čovjek iz Voće (koja se danas tako piše). Prezime Lojna primjer je metateze – premještanja glasova u riječi. To je kajkavski izgovor rijeke Lonje, koja prolazi kroz Prigorje i Posavinu. Prezime Prekupec označa čovjeka koji je došao s područja preko Kupe. Prezime Krobot ima isto značenje kao Horvat – Hrvat.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357982"/>
          </a:xfrm>
        </p:spPr>
        <p:txBody>
          <a:bodyPr/>
          <a:lstStyle/>
          <a:p>
            <a:r>
              <a:rPr lang="hr-HR" dirty="0" smtClean="0"/>
              <a:t>Prezimena iz daljih krajeva: Bistrović, Veležić Borak – Hercegovina.</a:t>
            </a:r>
          </a:p>
          <a:p>
            <a:r>
              <a:rPr lang="hr-HR" dirty="0" smtClean="0"/>
              <a:t>Došljaci s juga: </a:t>
            </a:r>
            <a:r>
              <a:rPr lang="hr-HR" dirty="0"/>
              <a:t>Perperović i </a:t>
            </a:r>
            <a:r>
              <a:rPr lang="hr-HR" dirty="0" smtClean="0"/>
              <a:t>Turščak.</a:t>
            </a:r>
          </a:p>
          <a:p>
            <a:r>
              <a:rPr lang="hr-HR" dirty="0" smtClean="0"/>
              <a:t>Došljaci iz slovenskih zemalja i sjeverne Italije: Petovar, Karatin, Forjan, Sinjur, Rugani.</a:t>
            </a:r>
          </a:p>
          <a:p>
            <a:r>
              <a:rPr lang="hr-HR" dirty="0" smtClean="0"/>
              <a:t>Došljaci iz njemačkih zemalja: </a:t>
            </a:r>
            <a:r>
              <a:rPr lang="hr-HR" dirty="0"/>
              <a:t>Majer, Osvaldić i </a:t>
            </a:r>
            <a:r>
              <a:rPr lang="hr-HR" dirty="0" smtClean="0"/>
              <a:t>Erlih.</a:t>
            </a:r>
          </a:p>
          <a:p>
            <a:r>
              <a:rPr lang="hr-HR" dirty="0" smtClean="0"/>
              <a:t>Mađarska – Vugrin.</a:t>
            </a:r>
          </a:p>
          <a:p>
            <a:r>
              <a:rPr lang="hr-HR" dirty="0" smtClean="0"/>
              <a:t>Prezimena </a:t>
            </a:r>
            <a:r>
              <a:rPr lang="hr-HR" dirty="0"/>
              <a:t>s poluotoka </a:t>
            </a:r>
            <a:r>
              <a:rPr lang="hr-HR" dirty="0" smtClean="0"/>
              <a:t>Pelješca na sjeverozapadu Hrvatske: Donković, Batina, Habić, Ožegović. 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357982"/>
          </a:xfrm>
        </p:spPr>
        <p:txBody>
          <a:bodyPr/>
          <a:lstStyle/>
          <a:p>
            <a:r>
              <a:rPr lang="hr-HR" dirty="0" smtClean="0"/>
              <a:t>Prezime Horvat i izvedenice nadjevale su </a:t>
            </a:r>
            <a:r>
              <a:rPr lang="hr-HR" dirty="0"/>
              <a:t>se došljacima, najčešće izbjeglicama iz stare Hrvatske, južno do Kupe i Save</a:t>
            </a:r>
            <a:r>
              <a:rPr lang="hr-HR" dirty="0" smtClean="0"/>
              <a:t>.</a:t>
            </a:r>
          </a:p>
          <a:p>
            <a:r>
              <a:rPr lang="hr-HR" dirty="0" smtClean="0"/>
              <a:t>Novak: </a:t>
            </a:r>
            <a:r>
              <a:rPr lang="hr-HR" dirty="0"/>
              <a:t>nove ljude – </a:t>
            </a:r>
            <a:r>
              <a:rPr lang="hr-HR" dirty="0" smtClean="0"/>
              <a:t>pridošlice.</a:t>
            </a:r>
          </a:p>
          <a:p>
            <a:r>
              <a:rPr lang="hr-HR" dirty="0" smtClean="0"/>
              <a:t>Posavec, još jedno prezime koje nose mnoge izbjeglice pred Osmanlijama.</a:t>
            </a:r>
          </a:p>
          <a:p>
            <a:r>
              <a:rPr lang="hr-HR" dirty="0" smtClean="0"/>
              <a:t>Došljaci u Zagorje iz bližih krajeva: </a:t>
            </a:r>
            <a:r>
              <a:rPr lang="hr-HR" dirty="0"/>
              <a:t>Kirin, Kirinić, Kostanički, Peranski, Petrinščak, Petrinec, Slunjski, Polojac, Siščan</a:t>
            </a:r>
            <a:r>
              <a:rPr lang="hr-HR" dirty="0" smtClean="0"/>
              <a:t>.</a:t>
            </a:r>
          </a:p>
          <a:p>
            <a:r>
              <a:rPr lang="hr-HR" dirty="0"/>
              <a:t>Doseljenici iz Prigorja i Moslavine nose prezimena Lojna, Lonjar i Polončić – prema rijeci Lonji.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</p:spPr>
        <p:txBody>
          <a:bodyPr/>
          <a:lstStyle/>
          <a:p>
            <a:r>
              <a:rPr lang="hr-HR" dirty="0" smtClean="0"/>
              <a:t>Lička prezimena u Zagorju u 16. stoljeću: </a:t>
            </a:r>
            <a:r>
              <a:rPr lang="hr-HR" dirty="0"/>
              <a:t>Sudar, Bobinac i </a:t>
            </a:r>
            <a:r>
              <a:rPr lang="hr-HR" dirty="0" smtClean="0"/>
              <a:t>Končar, kao i plemeniti Draškovići.</a:t>
            </a:r>
          </a:p>
          <a:p>
            <a:r>
              <a:rPr lang="hr-HR" dirty="0" smtClean="0"/>
              <a:t>Krupec: čovjek </a:t>
            </a:r>
            <a:r>
              <a:rPr lang="hr-HR" dirty="0"/>
              <a:t>s područja rijeke Krupe, na granici Like i Dalmacije</a:t>
            </a:r>
            <a:r>
              <a:rPr lang="hr-HR" dirty="0" smtClean="0"/>
              <a:t>.</a:t>
            </a:r>
          </a:p>
          <a:p>
            <a:r>
              <a:rPr lang="hr-HR" dirty="0" smtClean="0"/>
              <a:t>Modrušak (Modruš), Zrinščak (Zrin na Banovini).</a:t>
            </a:r>
          </a:p>
          <a:p>
            <a:r>
              <a:rPr lang="hr-HR" dirty="0" smtClean="0"/>
              <a:t>Još jedan primjer </a:t>
            </a:r>
            <a:r>
              <a:rPr lang="hr-HR" dirty="0" smtClean="0"/>
              <a:t>plemića </a:t>
            </a:r>
            <a:r>
              <a:rPr lang="hr-HR" dirty="0" smtClean="0"/>
              <a:t>– Keglevići su došli iz sjeverne Dalmacije</a:t>
            </a:r>
            <a:r>
              <a:rPr lang="hr-HR" dirty="0" smtClean="0"/>
              <a:t>.</a:t>
            </a:r>
          </a:p>
          <a:p>
            <a:r>
              <a:rPr lang="hr-HR" dirty="0" smtClean="0"/>
              <a:t>I prezime Galeb u Zagorju – otkriva čovjeka s obale, s juga. </a:t>
            </a: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429420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Podrijetlo izbjeglica ogleda se i u imenima njihovih naselja u sjeverozapadnoj Hrvatskoj: </a:t>
            </a:r>
            <a:r>
              <a:rPr lang="hr-HR" dirty="0" smtClean="0"/>
              <a:t>Ključ, Prozor, Bobovac, Tomaševac i Radakovo kraj Klanjca, Bošnjačko selo kod Ruda i Bosna kraj </a:t>
            </a:r>
            <a:r>
              <a:rPr lang="hr-HR" dirty="0" smtClean="0"/>
              <a:t>Komina, Ervenik kraj Zlatara.</a:t>
            </a:r>
          </a:p>
          <a:p>
            <a:r>
              <a:rPr lang="hr-HR" dirty="0" smtClean="0"/>
              <a:t>Još poveznica s Bosnom: Bosnić, Bosnar, Bišćan, Manjačić, Verbas.</a:t>
            </a:r>
          </a:p>
          <a:p>
            <a:r>
              <a:rPr lang="hr-HR" dirty="0" smtClean="0"/>
              <a:t>Hercegovačka prezimena u Zagorju: Boban, Milas, Rebić, Dragun.</a:t>
            </a:r>
          </a:p>
          <a:p>
            <a:r>
              <a:rPr lang="hr-HR" dirty="0" smtClean="0"/>
              <a:t>Polimec i Strugar – Crna Gora, Burić i Bekić – Konavle</a:t>
            </a:r>
          </a:p>
          <a:p>
            <a:r>
              <a:rPr lang="hr-HR" dirty="0" smtClean="0"/>
              <a:t>Milošević, Šešelj, Martić, Mladić, postoje i u Zagorju već 400 godina</a:t>
            </a:r>
            <a:r>
              <a:rPr lang="hr-HR" dirty="0" smtClean="0"/>
              <a:t>.</a:t>
            </a: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</p:spPr>
        <p:txBody>
          <a:bodyPr/>
          <a:lstStyle/>
          <a:p>
            <a:r>
              <a:rPr lang="hr-HR" dirty="0" smtClean="0"/>
              <a:t>Prezimena nastala od službi u tvrđavi Kostel: </a:t>
            </a:r>
            <a:r>
              <a:rPr lang="hr-HR" dirty="0" smtClean="0"/>
              <a:t>Mlinarić (mlinar), Fišter (pekar, od latinskog pistor), Kovač te Meznarić (crkveni zvonar</a:t>
            </a:r>
            <a:r>
              <a:rPr lang="hr-HR" dirty="0" smtClean="0"/>
              <a:t>).</a:t>
            </a:r>
          </a:p>
          <a:p>
            <a:r>
              <a:rPr lang="hr-HR" dirty="0" smtClean="0"/>
              <a:t>Još neka prezimena u Zagorju nastala od zanimanja: </a:t>
            </a:r>
            <a:r>
              <a:rPr lang="hr-HR" dirty="0" smtClean="0"/>
              <a:t>Češnovnik je mesar, kobasičar</a:t>
            </a:r>
            <a:r>
              <a:rPr lang="hr-HR" dirty="0" smtClean="0"/>
              <a:t>. </a:t>
            </a:r>
            <a:r>
              <a:rPr lang="hr-HR" dirty="0" smtClean="0"/>
              <a:t>Čižmešija, ali i Kondih, od njemačkoga kundig – vješt, izučen.  Tkalec, Tkalac</a:t>
            </a:r>
            <a:r>
              <a:rPr lang="hr-HR" dirty="0" smtClean="0"/>
              <a:t>, </a:t>
            </a:r>
            <a:r>
              <a:rPr lang="hr-HR" dirty="0" smtClean="0"/>
              <a:t>Iglica, Krajač, Sudarić (onaj koji izrađuje sudove), Kamenar (onaj koji izrađuje mlinsko kamenje) Kodelja (užar, prerađuje kudjelju) i Šoštar (postolar).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/>
          <a:lstStyle/>
          <a:p>
            <a:r>
              <a:rPr lang="hr-HR" dirty="0" smtClean="0"/>
              <a:t>Prezimena osmanskog </a:t>
            </a:r>
            <a:r>
              <a:rPr lang="hr-HR" dirty="0" smtClean="0"/>
              <a:t>podrijetla: </a:t>
            </a:r>
            <a:r>
              <a:rPr lang="hr-HR" dirty="0" smtClean="0"/>
              <a:t>zarobljeni vojnici koji su bili u osmanskoj službi </a:t>
            </a:r>
            <a:r>
              <a:rPr lang="hr-HR" dirty="0" smtClean="0"/>
              <a:t>ili prebjezi.</a:t>
            </a:r>
          </a:p>
          <a:p>
            <a:r>
              <a:rPr lang="hr-HR" dirty="0" smtClean="0"/>
              <a:t>Hasanović, Balija, Harapin, Bešlija, Alajbegović, Husinić, Alagović, Akšamović, </a:t>
            </a:r>
            <a:r>
              <a:rPr lang="hr-HR" dirty="0" smtClean="0"/>
              <a:t>Mustafić, </a:t>
            </a:r>
            <a:r>
              <a:rPr lang="hr-HR" dirty="0" smtClean="0"/>
              <a:t>Karasman, Mucafir, Ulama/Vulama,Delija, Braim, Sulimanec, Mahmet</a:t>
            </a:r>
          </a:p>
          <a:p>
            <a:r>
              <a:rPr lang="hr-HR" dirty="0" smtClean="0"/>
              <a:t>Selo Predavec – stanovnici prebjezi, “predali” su se vlastima Vojne krajine.</a:t>
            </a:r>
          </a:p>
          <a:p>
            <a:r>
              <a:rPr lang="hr-HR" dirty="0" smtClean="0"/>
              <a:t>Naselja: </a:t>
            </a:r>
            <a:r>
              <a:rPr lang="hr-HR" dirty="0" smtClean="0"/>
              <a:t>(</a:t>
            </a:r>
            <a:r>
              <a:rPr lang="hr-HR" dirty="0" smtClean="0"/>
              <a:t>H)Asanovići, Baliji.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500858"/>
          </a:xfrm>
        </p:spPr>
        <p:txBody>
          <a:bodyPr/>
          <a:lstStyle/>
          <a:p>
            <a:r>
              <a:rPr lang="hr-HR" dirty="0" smtClean="0"/>
              <a:t>Sredinom 18. </a:t>
            </a:r>
            <a:r>
              <a:rPr lang="hr-HR" dirty="0" smtClean="0"/>
              <a:t>stoljeća </a:t>
            </a:r>
            <a:r>
              <a:rPr lang="hr-HR" dirty="0" smtClean="0"/>
              <a:t>na potezu uz Savu od Siska do Zagreba te lijevu sjevernu obalu Kupe zabilježena su sljedeća prezimena turskog podrijetla: Spahija, Musa, Skender, Murat, Balaban, Husko, Ibrahim, Kasim i Kurt</a:t>
            </a:r>
            <a:r>
              <a:rPr lang="hr-HR" dirty="0" smtClean="0"/>
              <a:t>. </a:t>
            </a:r>
          </a:p>
          <a:p>
            <a:r>
              <a:rPr lang="hr-HR" dirty="0" smtClean="0"/>
              <a:t>N</a:t>
            </a:r>
            <a:r>
              <a:rPr lang="hr-HR" dirty="0" smtClean="0"/>
              <a:t>ositelji </a:t>
            </a:r>
            <a:r>
              <a:rPr lang="hr-HR" dirty="0" smtClean="0"/>
              <a:t>prezimena </a:t>
            </a:r>
            <a:r>
              <a:rPr lang="hr-HR" dirty="0" smtClean="0"/>
              <a:t>koja </a:t>
            </a:r>
            <a:r>
              <a:rPr lang="hr-HR" dirty="0" smtClean="0"/>
              <a:t>su izvedena od turskog vojnog nazivlja ne znači nužno da su preci takvih osoba bili u turskoj vojnoj službi.</a:t>
            </a:r>
            <a:endParaRPr lang="hr-H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687</Words>
  <Application>Microsoft Office PowerPoint</Application>
  <PresentationFormat>On-screen Show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HRVATSKA PREZIMENA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krasicw@gmail.com</dc:creator>
  <cp:lastModifiedBy>krasicw@gmail.com</cp:lastModifiedBy>
  <cp:revision>6</cp:revision>
  <dcterms:created xsi:type="dcterms:W3CDTF">2020-03-06T16:47:31Z</dcterms:created>
  <dcterms:modified xsi:type="dcterms:W3CDTF">2020-03-07T09:13:20Z</dcterms:modified>
</cp:coreProperties>
</file>