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80" r:id="rId6"/>
    <p:sldId id="266" r:id="rId7"/>
    <p:sldId id="281" r:id="rId8"/>
    <p:sldId id="282" r:id="rId9"/>
    <p:sldId id="259" r:id="rId10"/>
    <p:sldId id="284" r:id="rId11"/>
    <p:sldId id="283" r:id="rId12"/>
    <p:sldId id="260" r:id="rId13"/>
    <p:sldId id="285" r:id="rId14"/>
    <p:sldId id="261" r:id="rId15"/>
    <p:sldId id="286" r:id="rId16"/>
    <p:sldId id="289" r:id="rId17"/>
    <p:sldId id="290" r:id="rId18"/>
    <p:sldId id="287" r:id="rId19"/>
    <p:sldId id="288" r:id="rId20"/>
    <p:sldId id="274" r:id="rId21"/>
    <p:sldId id="291" r:id="rId22"/>
    <p:sldId id="29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2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853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259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228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297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528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245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7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642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781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019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26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7CADA10-5BD9-40F6-871A-ADCD5398D12D}" type="datetimeFigureOut">
              <a:rPr lang="hr-HR" smtClean="0"/>
              <a:t>27.12.2018.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25266AA-9623-4ED1-AE99-443EDE178FD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20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Hrvatski latinisti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Renesans</a:t>
            </a:r>
            <a:r>
              <a:rPr lang="hr-H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460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Dragišićeva 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2656114"/>
            <a:ext cx="10929257" cy="3820886"/>
          </a:xfrm>
        </p:spPr>
        <p:txBody>
          <a:bodyPr/>
          <a:lstStyle/>
          <a:p>
            <a:r>
              <a:rPr lang="vi-VN" dirty="0" smtClean="0"/>
              <a:t>Dragišić </a:t>
            </a:r>
            <a:r>
              <a:rPr lang="vi-VN" dirty="0"/>
              <a:t>tematizira spoznajno-teorijsku, antropološku, eshatološku, moralno-etičku i logičku </a:t>
            </a:r>
            <a:r>
              <a:rPr lang="vi-VN" dirty="0" smtClean="0"/>
              <a:t>problematiku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Inovativna teorija</a:t>
            </a:r>
            <a:r>
              <a:rPr lang="vi-VN" dirty="0" smtClean="0"/>
              <a:t> </a:t>
            </a:r>
            <a:r>
              <a:rPr lang="hr-HR" dirty="0" smtClean="0"/>
              <a:t>o odnosu čovjeka, Boga i kozmosa</a:t>
            </a:r>
          </a:p>
          <a:p>
            <a:endParaRPr lang="hr-HR" dirty="0"/>
          </a:p>
          <a:p>
            <a:r>
              <a:rPr lang="hr-HR" dirty="0" smtClean="0"/>
              <a:t>Pokušava pomiriti razne filozofske struje, ali ostaje na tragu spekulativne skolastike iz srednjega vijeka</a:t>
            </a:r>
          </a:p>
          <a:p>
            <a:endParaRPr lang="hr-HR" dirty="0"/>
          </a:p>
          <a:p>
            <a:r>
              <a:rPr lang="hr-HR" dirty="0" smtClean="0"/>
              <a:t>Osim filozofije, poznat po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propovjedima:</a:t>
            </a:r>
            <a:r>
              <a:rPr lang="hr-HR" dirty="0" smtClean="0"/>
              <a:t> SERMONES</a:t>
            </a:r>
          </a:p>
          <a:p>
            <a:pPr lvl="1"/>
            <a:r>
              <a:rPr lang="hr-HR" dirty="0" smtClean="0"/>
              <a:t>Zaseban i veoma popularan </a:t>
            </a:r>
            <a:r>
              <a:rPr lang="hr-HR" dirty="0"/>
              <a:t>žanr u srednjem vijeku i </a:t>
            </a:r>
            <a:r>
              <a:rPr lang="hr-HR" dirty="0" smtClean="0"/>
              <a:t>renesansi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7232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Dragišićeva 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2351314"/>
            <a:ext cx="11277600" cy="4256315"/>
          </a:xfrm>
        </p:spPr>
        <p:txBody>
          <a:bodyPr/>
          <a:lstStyle/>
          <a:p>
            <a:endParaRPr lang="hr-HR" dirty="0" smtClean="0"/>
          </a:p>
          <a:p>
            <a:r>
              <a:rPr lang="hr-HR" dirty="0" smtClean="0"/>
              <a:t>Sastavlja </a:t>
            </a:r>
            <a:r>
              <a:rPr lang="hr-HR" b="1" u="sng" dirty="0" smtClean="0"/>
              <a:t>dijaloge</a:t>
            </a:r>
            <a:r>
              <a:rPr lang="hr-HR" dirty="0" smtClean="0"/>
              <a:t>:</a:t>
            </a:r>
            <a:r>
              <a:rPr lang="hr-HR" dirty="0"/>
              <a:t> </a:t>
            </a:r>
            <a:r>
              <a:rPr lang="hr-HR" i="1" dirty="0"/>
              <a:t>O slobodi i </a:t>
            </a:r>
            <a:r>
              <a:rPr lang="hr-HR" i="1" dirty="0" smtClean="0"/>
              <a:t>nepromjenjivosti Božjoj</a:t>
            </a:r>
            <a:r>
              <a:rPr lang="hr-HR" dirty="0" smtClean="0"/>
              <a:t>, </a:t>
            </a:r>
            <a:r>
              <a:rPr lang="hr-HR" i="1" dirty="0" smtClean="0"/>
              <a:t>O </a:t>
            </a:r>
            <a:r>
              <a:rPr lang="hr-HR" i="1" dirty="0"/>
              <a:t>vladaru kraljevstva </a:t>
            </a:r>
            <a:r>
              <a:rPr lang="hr-HR" i="1" dirty="0" smtClean="0"/>
              <a:t>duše</a:t>
            </a:r>
          </a:p>
          <a:p>
            <a:endParaRPr lang="hr-HR" b="1" u="sng" dirty="0" smtClean="0"/>
          </a:p>
          <a:p>
            <a:r>
              <a:rPr lang="hr-HR" b="1" u="sng" dirty="0" smtClean="0"/>
              <a:t>Obrane</a:t>
            </a:r>
            <a:r>
              <a:rPr lang="hr-HR" dirty="0"/>
              <a:t>:</a:t>
            </a:r>
            <a:r>
              <a:rPr lang="hr-HR" dirty="0" smtClean="0"/>
              <a:t> </a:t>
            </a:r>
            <a:r>
              <a:rPr lang="hr-HR" i="1" dirty="0" smtClean="0"/>
              <a:t>Obrana </a:t>
            </a:r>
            <a:r>
              <a:rPr lang="hr-HR" i="1" dirty="0"/>
              <a:t>kardinala </a:t>
            </a:r>
            <a:r>
              <a:rPr lang="hr-HR" i="1" dirty="0" smtClean="0"/>
              <a:t>Besariona</a:t>
            </a:r>
            <a:r>
              <a:rPr lang="hr-HR" dirty="0" smtClean="0"/>
              <a:t>, </a:t>
            </a:r>
            <a:r>
              <a:rPr lang="hr-HR" dirty="0"/>
              <a:t>zatim obranu 900 teza Pica della Mirandole o kršćanskoj kabali </a:t>
            </a:r>
            <a:r>
              <a:rPr lang="hr-HR" i="1" dirty="0"/>
              <a:t>(Filozofski, kabalistički i teološki </a:t>
            </a:r>
            <a:r>
              <a:rPr lang="hr-HR" i="1" dirty="0" smtClean="0"/>
              <a:t>zaključci</a:t>
            </a:r>
            <a:r>
              <a:rPr lang="hr-HR" dirty="0" smtClean="0"/>
              <a:t>, </a:t>
            </a:r>
            <a:r>
              <a:rPr lang="hr-HR" dirty="0"/>
              <a:t>obranu Savonarole (</a:t>
            </a:r>
            <a:r>
              <a:rPr lang="hr-HR" i="1" dirty="0"/>
              <a:t>Proročka </a:t>
            </a:r>
            <a:r>
              <a:rPr lang="hr-HR" i="1" dirty="0" smtClean="0"/>
              <a:t>rješenja</a:t>
            </a:r>
            <a:r>
              <a:rPr lang="hr-HR" dirty="0" smtClean="0"/>
              <a:t>), </a:t>
            </a:r>
          </a:p>
          <a:p>
            <a:pPr lvl="1"/>
            <a:r>
              <a:rPr lang="hr-HR" dirty="0" smtClean="0"/>
              <a:t>Piše protiv uništavanja </a:t>
            </a:r>
            <a:r>
              <a:rPr lang="hr-HR" dirty="0"/>
              <a:t>hebrejskih </a:t>
            </a:r>
            <a:r>
              <a:rPr lang="hr-HR" dirty="0" smtClean="0"/>
              <a:t>knjiga, </a:t>
            </a:r>
            <a:r>
              <a:rPr lang="hr-HR" dirty="0"/>
              <a:t>dokazujući njihovo značenje u svjetlu pomirenja svjetskih religija (</a:t>
            </a:r>
            <a:r>
              <a:rPr lang="hr-HR" i="1" dirty="0"/>
              <a:t>Obrana preizvrsnoga gospodina Johannesa </a:t>
            </a:r>
            <a:r>
              <a:rPr lang="hr-HR" i="1" dirty="0" smtClean="0"/>
              <a:t>Reuchlina</a:t>
            </a:r>
            <a:r>
              <a:rPr lang="hr-HR" dirty="0" smtClean="0"/>
              <a:t>)</a:t>
            </a:r>
          </a:p>
          <a:p>
            <a:pPr marL="228600" lvl="1" indent="0">
              <a:buNone/>
            </a:pPr>
            <a:endParaRPr lang="hr-HR" dirty="0" smtClean="0"/>
          </a:p>
          <a:p>
            <a:pPr marL="228600" lvl="1" indent="0">
              <a:buNone/>
            </a:pPr>
            <a:r>
              <a:rPr lang="hr-HR" b="1" u="sng" dirty="0" smtClean="0"/>
              <a:t>Filozofija</a:t>
            </a:r>
            <a:r>
              <a:rPr lang="hr-HR" dirty="0" smtClean="0"/>
              <a:t>: </a:t>
            </a:r>
            <a:r>
              <a:rPr lang="vi-VN" i="1" dirty="0"/>
              <a:t>Nova i stara pravila dijalektičkog umijeća</a:t>
            </a:r>
            <a:endParaRPr lang="hr-HR" dirty="0"/>
          </a:p>
          <a:p>
            <a:pPr marL="228600" lvl="1" indent="0">
              <a:buNone/>
            </a:pPr>
            <a:endParaRPr lang="hr-HR" dirty="0" smtClean="0"/>
          </a:p>
          <a:p>
            <a:pPr marL="228600" lvl="1" indent="0">
              <a:buNone/>
            </a:pPr>
            <a:r>
              <a:rPr lang="vi-VN" b="1" u="sng" dirty="0"/>
              <a:t>Za boravka u Dubrovniku pisao je svoje najznačajnije teološko djelo</a:t>
            </a:r>
            <a:r>
              <a:rPr lang="vi-VN" dirty="0"/>
              <a:t>, dijalog </a:t>
            </a:r>
            <a:r>
              <a:rPr lang="vi-VN" i="1" dirty="0"/>
              <a:t>O naravi nebeskih duhova koje zovemo anđelima</a:t>
            </a:r>
            <a:r>
              <a:rPr lang="vi-VN" dirty="0"/>
              <a:t> </a:t>
            </a:r>
            <a:r>
              <a:rPr lang="hr-HR" dirty="0" smtClean="0"/>
              <a:t>(</a:t>
            </a:r>
            <a:r>
              <a:rPr lang="vi-VN" dirty="0" smtClean="0"/>
              <a:t>1499)</a:t>
            </a:r>
            <a:endParaRPr lang="hr-HR" dirty="0" smtClean="0"/>
          </a:p>
          <a:p>
            <a:pPr marL="228600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9905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Ivan vitez od </a:t>
            </a:r>
            <a:r>
              <a:rPr lang="hr-HR" dirty="0" err="1" smtClean="0"/>
              <a:t>sredne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2286000"/>
            <a:ext cx="11408229" cy="4180114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Sredna kraj Križevaca, oko 1405 – </a:t>
            </a:r>
            <a:r>
              <a:rPr lang="hr-HR" dirty="0" smtClean="0"/>
              <a:t>Ostrogon (Esztergom),</a:t>
            </a:r>
            <a:r>
              <a:rPr lang="hr-HR" dirty="0"/>
              <a:t> </a:t>
            </a:r>
            <a:r>
              <a:rPr lang="hr-HR" dirty="0" smtClean="0"/>
              <a:t>1472</a:t>
            </a:r>
          </a:p>
          <a:p>
            <a:endParaRPr lang="hr-HR" dirty="0" smtClean="0"/>
          </a:p>
          <a:p>
            <a:r>
              <a:rPr lang="hr-HR" dirty="0" smtClean="0"/>
              <a:t>Ostrogonski</a:t>
            </a:r>
            <a:r>
              <a:rPr lang="hr-HR" dirty="0"/>
              <a:t> nadbiskup, diplomat i </a:t>
            </a:r>
            <a:r>
              <a:rPr lang="hr-HR" dirty="0" smtClean="0"/>
              <a:t>humanist</a:t>
            </a:r>
          </a:p>
          <a:p>
            <a:endParaRPr lang="hr-HR" dirty="0" smtClean="0"/>
          </a:p>
          <a:p>
            <a:r>
              <a:rPr lang="hr-HR" dirty="0" smtClean="0"/>
              <a:t>Vjerojatno studirao </a:t>
            </a:r>
            <a:r>
              <a:rPr lang="hr-HR" dirty="0"/>
              <a:t>u </a:t>
            </a:r>
            <a:r>
              <a:rPr lang="hr-HR" dirty="0" smtClean="0"/>
              <a:t>Padovi</a:t>
            </a:r>
          </a:p>
          <a:p>
            <a:endParaRPr lang="hr-HR" dirty="0" smtClean="0"/>
          </a:p>
          <a:p>
            <a:r>
              <a:rPr lang="hr-HR" dirty="0" smtClean="0"/>
              <a:t>Odgojitelj Matijaša Korvina </a:t>
            </a:r>
            <a:r>
              <a:rPr lang="hr-HR" dirty="0"/>
              <a:t>(budućega hrvatsko-ugarskoga kralja</a:t>
            </a:r>
            <a:r>
              <a:rPr lang="hr-HR" dirty="0" smtClean="0"/>
              <a:t>)</a:t>
            </a:r>
          </a:p>
          <a:p>
            <a:endParaRPr lang="hr-HR" dirty="0" smtClean="0"/>
          </a:p>
          <a:p>
            <a:r>
              <a:rPr lang="hr-HR" dirty="0" smtClean="0"/>
              <a:t>1458</a:t>
            </a:r>
            <a:r>
              <a:rPr lang="hr-HR" dirty="0"/>
              <a:t>. </a:t>
            </a:r>
            <a:r>
              <a:rPr lang="hr-HR" dirty="0" smtClean="0"/>
              <a:t>postaje kancelarom kralja Matijaša i </a:t>
            </a:r>
            <a:r>
              <a:rPr lang="hr-HR" dirty="0"/>
              <a:t>najutjecajnijom osobom na kraljevskom dvoru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Mecena </a:t>
            </a:r>
            <a:r>
              <a:rPr lang="hr-HR" dirty="0"/>
              <a:t>humanističkoga kruga na </a:t>
            </a:r>
            <a:r>
              <a:rPr lang="hr-HR" dirty="0" smtClean="0"/>
              <a:t>budimskom dvoru</a:t>
            </a:r>
          </a:p>
          <a:p>
            <a:endParaRPr lang="hr-HR" dirty="0" smtClean="0"/>
          </a:p>
          <a:p>
            <a:r>
              <a:rPr lang="hr-HR" dirty="0" smtClean="0"/>
              <a:t>Organizirao jak humanistički krug u Velikom </a:t>
            </a:r>
            <a:r>
              <a:rPr lang="hr-HR" dirty="0"/>
              <a:t>Varadinu 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209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Ivan vitez od sredne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229" y="2427514"/>
            <a:ext cx="8839635" cy="4147457"/>
          </a:xfrm>
        </p:spPr>
        <p:txBody>
          <a:bodyPr>
            <a:normAutofit/>
          </a:bodyPr>
          <a:lstStyle/>
          <a:p>
            <a:r>
              <a:rPr lang="hr-HR" dirty="0" smtClean="0"/>
              <a:t>Oko </a:t>
            </a:r>
            <a:r>
              <a:rPr lang="hr-HR" dirty="0"/>
              <a:t>sebe </a:t>
            </a:r>
            <a:r>
              <a:rPr lang="hr-HR" dirty="0" smtClean="0"/>
              <a:t>okuplja znanstvenike </a:t>
            </a:r>
            <a:r>
              <a:rPr lang="hr-HR" dirty="0"/>
              <a:t>i </a:t>
            </a:r>
            <a:r>
              <a:rPr lang="hr-HR" dirty="0" smtClean="0"/>
              <a:t>humaniste </a:t>
            </a:r>
            <a:r>
              <a:rPr lang="hr-HR" dirty="0"/>
              <a:t>iz različitih </a:t>
            </a:r>
            <a:r>
              <a:rPr lang="hr-HR" dirty="0" smtClean="0"/>
              <a:t>zemalja</a:t>
            </a:r>
          </a:p>
          <a:p>
            <a:endParaRPr lang="hr-HR" dirty="0"/>
          </a:p>
          <a:p>
            <a:r>
              <a:rPr lang="hr-HR" dirty="0" smtClean="0"/>
              <a:t>Osnovao akademiju</a:t>
            </a:r>
            <a:r>
              <a:rPr lang="hr-HR" dirty="0"/>
              <a:t>, skriptorij i knjižnicu u Budimu te sveučilište u Požunu (</a:t>
            </a:r>
            <a:r>
              <a:rPr lang="hr-HR" dirty="0" smtClean="0"/>
              <a:t>Bratislava)</a:t>
            </a:r>
          </a:p>
          <a:p>
            <a:endParaRPr lang="hr-HR" dirty="0"/>
          </a:p>
          <a:p>
            <a:r>
              <a:rPr lang="hr-HR" dirty="0"/>
              <a:t>Ostavlja bogatu </a:t>
            </a:r>
            <a:r>
              <a:rPr lang="hr-HR" b="1" dirty="0"/>
              <a:t>korespondenciju</a:t>
            </a:r>
            <a:r>
              <a:rPr lang="hr-HR" dirty="0"/>
              <a:t> s istaknutim humanistima </a:t>
            </a:r>
            <a:r>
              <a:rPr lang="hr-HR" dirty="0" smtClean="0"/>
              <a:t>i </a:t>
            </a:r>
            <a:r>
              <a:rPr lang="hr-HR" b="1" dirty="0" smtClean="0"/>
              <a:t>govore (politički i diplomatski sadržaj)</a:t>
            </a:r>
          </a:p>
          <a:p>
            <a:endParaRPr lang="hr-HR" b="1" dirty="0"/>
          </a:p>
          <a:p>
            <a:pPr marL="0" indent="0">
              <a:buNone/>
            </a:pPr>
            <a:r>
              <a:rPr lang="hr-HR" b="1" dirty="0" smtClean="0"/>
              <a:t>ANTI-TURCICA:</a:t>
            </a:r>
          </a:p>
          <a:p>
            <a:r>
              <a:rPr lang="hr-HR" dirty="0" smtClean="0"/>
              <a:t>Posebno važna četiri </a:t>
            </a:r>
            <a:r>
              <a:rPr lang="hr-HR" dirty="0"/>
              <a:t>protuturska govora, održana 1455. u Bečkom Novom Mjestu, u kojima traži pomoć pape i europskih </a:t>
            </a:r>
            <a:r>
              <a:rPr lang="hr-HR" dirty="0" smtClean="0"/>
              <a:t>vladara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506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r>
              <a:rPr lang="hr-HR" altLang="sr-Latn-RS" dirty="0" smtClean="0">
                <a:latin typeface="Book Antiqua" panose="02040602050305030304" pitchFamily="18" charset="0"/>
              </a:rPr>
              <a:t>Jan </a:t>
            </a:r>
            <a:r>
              <a:rPr lang="hr-HR" altLang="sr-Latn-RS" dirty="0" err="1" smtClean="0">
                <a:latin typeface="Book Antiqua" panose="02040602050305030304" pitchFamily="18" charset="0"/>
              </a:rPr>
              <a:t>panonije</a:t>
            </a:r>
            <a:endParaRPr lang="hr-HR" altLang="sr-Latn-RS" dirty="0">
              <a:latin typeface="Book Antiqua" panose="0204060205030503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685" y="1219201"/>
            <a:ext cx="11615057" cy="5301342"/>
          </a:xfrm>
        </p:spPr>
        <p:txBody>
          <a:bodyPr>
            <a:normAutofit fontScale="92500" lnSpcReduction="10000"/>
          </a:bodyPr>
          <a:lstStyle/>
          <a:p>
            <a:endParaRPr lang="hr-HR" sz="2400" b="1" dirty="0" smtClean="0"/>
          </a:p>
          <a:p>
            <a:r>
              <a:rPr lang="hr-HR" sz="2400" b="1" dirty="0" smtClean="0"/>
              <a:t>Jan Panonije </a:t>
            </a:r>
            <a:r>
              <a:rPr lang="hr-HR" sz="2400" dirty="0"/>
              <a:t> </a:t>
            </a:r>
            <a:r>
              <a:rPr lang="hr-HR" sz="2400" b="1" dirty="0"/>
              <a:t>(Ianus </a:t>
            </a:r>
            <a:r>
              <a:rPr lang="hr-HR" sz="2400" b="1" dirty="0" smtClean="0"/>
              <a:t>Pannonius,</a:t>
            </a:r>
            <a:r>
              <a:rPr lang="hr-HR" sz="2400" b="1" dirty="0"/>
              <a:t> Jan </a:t>
            </a:r>
            <a:r>
              <a:rPr lang="hr-HR" sz="2400" b="1" dirty="0" smtClean="0"/>
              <a:t>Panonac, NETOČNO = Ivan Česmički)</a:t>
            </a:r>
          </a:p>
          <a:p>
            <a:endParaRPr lang="hr-HR" sz="2400" dirty="0" smtClean="0"/>
          </a:p>
          <a:p>
            <a:r>
              <a:rPr lang="hr-HR" sz="2400" dirty="0" smtClean="0"/>
              <a:t>Nepoznato </a:t>
            </a:r>
            <a:r>
              <a:rPr lang="hr-HR" sz="2400" dirty="0"/>
              <a:t>mjesto blizu ušća Drave, </a:t>
            </a:r>
            <a:r>
              <a:rPr lang="hr-HR" sz="2400" dirty="0" smtClean="0"/>
              <a:t>1434</a:t>
            </a:r>
            <a:r>
              <a:rPr lang="hr-HR" sz="2400" dirty="0"/>
              <a:t> – </a:t>
            </a:r>
            <a:r>
              <a:rPr lang="hr-HR" sz="2400" dirty="0" smtClean="0"/>
              <a:t>Medvedgrad</a:t>
            </a:r>
            <a:r>
              <a:rPr lang="hr-HR" sz="2400" dirty="0"/>
              <a:t> </a:t>
            </a:r>
            <a:r>
              <a:rPr lang="hr-HR" sz="2400" dirty="0" smtClean="0"/>
              <a:t>1472</a:t>
            </a:r>
          </a:p>
          <a:p>
            <a:endParaRPr lang="hr-HR" sz="2400" dirty="0" smtClean="0"/>
          </a:p>
          <a:p>
            <a:r>
              <a:rPr lang="hr-HR" sz="2400" dirty="0" smtClean="0"/>
              <a:t>Krsno ime Ivan, Jan (Ianus) = pseudonim</a:t>
            </a:r>
            <a:endParaRPr lang="hr-HR" sz="2400" dirty="0"/>
          </a:p>
          <a:p>
            <a:endParaRPr lang="hr-HR" sz="2400" dirty="0" smtClean="0"/>
          </a:p>
          <a:p>
            <a:r>
              <a:rPr lang="hr-HR" sz="2400" dirty="0" smtClean="0"/>
              <a:t>Ujak </a:t>
            </a:r>
            <a:r>
              <a:rPr lang="hr-HR" sz="2400" dirty="0"/>
              <a:t>Ivan Vitez od Sredne </a:t>
            </a:r>
            <a:r>
              <a:rPr lang="hr-HR" sz="2400" dirty="0" smtClean="0"/>
              <a:t>šalje ga na </a:t>
            </a:r>
            <a:r>
              <a:rPr lang="hr-HR" sz="2400" dirty="0"/>
              <a:t>školovanje u Ferraru, kod </a:t>
            </a:r>
            <a:r>
              <a:rPr lang="hr-HR" sz="2400" dirty="0" smtClean="0"/>
              <a:t>Guarina Guarinija</a:t>
            </a:r>
          </a:p>
          <a:p>
            <a:endParaRPr lang="hr-HR" sz="2400" dirty="0" smtClean="0"/>
          </a:p>
          <a:p>
            <a:r>
              <a:rPr lang="hr-HR" sz="2400" dirty="0" smtClean="0"/>
              <a:t>Studij u </a:t>
            </a:r>
            <a:r>
              <a:rPr lang="hr-HR" sz="2400" dirty="0"/>
              <a:t>Padovi, </a:t>
            </a:r>
            <a:r>
              <a:rPr lang="hr-HR" sz="2400" dirty="0" smtClean="0"/>
              <a:t> 1458</a:t>
            </a:r>
            <a:r>
              <a:rPr lang="hr-HR" sz="2400" dirty="0"/>
              <a:t>. </a:t>
            </a:r>
            <a:r>
              <a:rPr lang="hr-HR" sz="2400" dirty="0" smtClean="0"/>
              <a:t>postaje </a:t>
            </a:r>
            <a:r>
              <a:rPr lang="hr-HR" sz="2400" dirty="0"/>
              <a:t>doktor kanonskoga </a:t>
            </a:r>
            <a:r>
              <a:rPr lang="hr-HR" sz="2400" dirty="0" smtClean="0"/>
              <a:t>prava.</a:t>
            </a:r>
          </a:p>
          <a:p>
            <a:endParaRPr lang="hr-HR" sz="2400" dirty="0" smtClean="0"/>
          </a:p>
          <a:p>
            <a:r>
              <a:rPr lang="hr-HR" sz="2400" dirty="0" smtClean="0"/>
              <a:t>U Ugarskoj, 1459</a:t>
            </a:r>
            <a:r>
              <a:rPr lang="hr-HR" sz="2400" dirty="0"/>
              <a:t>. </a:t>
            </a:r>
            <a:r>
              <a:rPr lang="hr-HR" sz="2400" dirty="0" smtClean="0"/>
              <a:t>pečuškim biskup, odlazi na dvor Matije </a:t>
            </a:r>
            <a:r>
              <a:rPr lang="hr-HR" sz="2400" dirty="0"/>
              <a:t>Korvina </a:t>
            </a:r>
            <a:r>
              <a:rPr lang="hr-HR" sz="2400" dirty="0" smtClean="0"/>
              <a:t>u Budim</a:t>
            </a:r>
          </a:p>
          <a:p>
            <a:endParaRPr lang="hr-HR" sz="2400" dirty="0"/>
          </a:p>
          <a:p>
            <a:endParaRPr lang="hr-HR" altLang="sr-Latn-R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4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Jan panonije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1" y="2438400"/>
            <a:ext cx="11430000" cy="4093029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Piše</a:t>
            </a:r>
            <a:r>
              <a:rPr lang="vi-VN" dirty="0" smtClean="0"/>
              <a:t> pjesme </a:t>
            </a:r>
            <a:r>
              <a:rPr lang="vi-VN" dirty="0"/>
              <a:t>u daktilskom heksametru, elegije, </a:t>
            </a:r>
            <a:r>
              <a:rPr lang="vi-VN" dirty="0" smtClean="0"/>
              <a:t>epigram</a:t>
            </a:r>
            <a:r>
              <a:rPr lang="hr-HR" dirty="0" smtClean="0"/>
              <a:t>e</a:t>
            </a:r>
            <a:r>
              <a:rPr lang="vi-VN" dirty="0" smtClean="0"/>
              <a:t>, </a:t>
            </a:r>
            <a:r>
              <a:rPr lang="vi-VN" dirty="0"/>
              <a:t>govore, </a:t>
            </a:r>
            <a:r>
              <a:rPr lang="vi-VN" dirty="0" smtClean="0"/>
              <a:t>pisma</a:t>
            </a:r>
            <a:endParaRPr lang="hr-HR" dirty="0" smtClean="0"/>
          </a:p>
          <a:p>
            <a:endParaRPr lang="hr-HR" dirty="0" smtClean="0"/>
          </a:p>
          <a:p>
            <a:r>
              <a:rPr lang="hr-H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Prevodi</a:t>
            </a:r>
            <a:r>
              <a:rPr lang="hr-HR" dirty="0" smtClean="0"/>
              <a:t> s g</a:t>
            </a:r>
            <a:r>
              <a:rPr lang="vi-VN" dirty="0" smtClean="0"/>
              <a:t>rčkoga</a:t>
            </a:r>
            <a:r>
              <a:rPr lang="vi-VN" dirty="0"/>
              <a:t>, </a:t>
            </a:r>
            <a:r>
              <a:rPr lang="vi-VN" dirty="0" smtClean="0"/>
              <a:t>u </a:t>
            </a:r>
            <a:r>
              <a:rPr lang="vi-VN" dirty="0"/>
              <a:t>prozi </a:t>
            </a:r>
            <a:r>
              <a:rPr lang="vi-VN" dirty="0" smtClean="0"/>
              <a:t>i stihu</a:t>
            </a:r>
            <a:endParaRPr lang="hr-HR" dirty="0" smtClean="0"/>
          </a:p>
          <a:p>
            <a:pPr lvl="1"/>
            <a:r>
              <a:rPr lang="vi-VN" dirty="0"/>
              <a:t>Prepjevao je na latinski jezik ulomak VI. pjevanja </a:t>
            </a:r>
            <a:r>
              <a:rPr lang="vi-VN" i="1" dirty="0"/>
              <a:t>Ilijade (Diomedis et Glauci congressus)</a:t>
            </a:r>
            <a:endParaRPr lang="hr-HR" i="1" dirty="0"/>
          </a:p>
          <a:p>
            <a:pPr lvl="1"/>
            <a:r>
              <a:rPr lang="hr-HR" dirty="0"/>
              <a:t>P</a:t>
            </a:r>
            <a:r>
              <a:rPr lang="vi-VN" dirty="0"/>
              <a:t>reveo dijelove iz Plutarha </a:t>
            </a:r>
            <a:r>
              <a:rPr lang="vi-VN" i="1" dirty="0"/>
              <a:t>(De dictis regum et imperatorum, De utilitate inimicitiarum, De negotiositate</a:t>
            </a:r>
            <a:r>
              <a:rPr lang="vi-VN" i="1" dirty="0" smtClean="0"/>
              <a:t>)</a:t>
            </a:r>
            <a:r>
              <a:rPr lang="vi-VN" dirty="0"/>
              <a:t> i Pseudo-demostenov govor protiv Filipova pisma</a:t>
            </a:r>
            <a:endParaRPr lang="hr-HR" dirty="0"/>
          </a:p>
          <a:p>
            <a:endParaRPr lang="hr-HR" dirty="0"/>
          </a:p>
          <a:p>
            <a:r>
              <a:rPr lang="hr-HR" dirty="0" smtClean="0"/>
              <a:t>Sačuvana tri </a:t>
            </a:r>
            <a:r>
              <a:rPr lang="hr-H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govora i dvadesetak pisama</a:t>
            </a:r>
          </a:p>
          <a:p>
            <a:pPr marL="228600" lvl="1" indent="0">
              <a:buNone/>
            </a:pPr>
            <a:endParaRPr lang="hr-HR" dirty="0" smtClean="0"/>
          </a:p>
          <a:p>
            <a:r>
              <a:rPr lang="hr-HR" dirty="0" smtClean="0"/>
              <a:t>N</a:t>
            </a:r>
            <a:r>
              <a:rPr lang="vi-VN" dirty="0" smtClean="0"/>
              <a:t>ajpoznatije </a:t>
            </a:r>
            <a:r>
              <a:rPr lang="vi-V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heksametarske </a:t>
            </a:r>
            <a:r>
              <a:rPr lang="vi-VN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pjesme</a:t>
            </a:r>
            <a:r>
              <a:rPr lang="hr-HR" dirty="0" smtClean="0"/>
              <a:t>:</a:t>
            </a:r>
            <a:r>
              <a:rPr lang="vi-VN" dirty="0" smtClean="0"/>
              <a:t> panegirik </a:t>
            </a:r>
            <a:r>
              <a:rPr lang="vi-VN" dirty="0"/>
              <a:t>upućen učitelju G. Guariniju</a:t>
            </a:r>
            <a:r>
              <a:rPr lang="vi-VN" dirty="0" smtClean="0"/>
              <a:t>,</a:t>
            </a:r>
            <a:r>
              <a:rPr lang="hr-HR" dirty="0" smtClean="0"/>
              <a:t> i panegirik</a:t>
            </a:r>
            <a:r>
              <a:rPr lang="vi-VN" dirty="0" smtClean="0"/>
              <a:t> </a:t>
            </a:r>
            <a:r>
              <a:rPr lang="hr-HR" dirty="0" smtClean="0"/>
              <a:t>meceni </a:t>
            </a:r>
            <a:r>
              <a:rPr lang="vi-VN" dirty="0" smtClean="0"/>
              <a:t>Jacopu </a:t>
            </a:r>
            <a:r>
              <a:rPr lang="vi-VN" dirty="0"/>
              <a:t>Antoniju </a:t>
            </a:r>
            <a:r>
              <a:rPr lang="vi-VN" dirty="0" smtClean="0"/>
              <a:t>Marcellu</a:t>
            </a:r>
            <a:endParaRPr lang="hr-HR" dirty="0" smtClean="0"/>
          </a:p>
          <a:p>
            <a:endParaRPr lang="hr-HR" dirty="0"/>
          </a:p>
          <a:p>
            <a:r>
              <a:rPr lang="hr-HR" dirty="0"/>
              <a:t>Pjesma </a:t>
            </a:r>
            <a:r>
              <a:rPr lang="vi-VN" i="1" dirty="0"/>
              <a:t>Abiens valere iubet sanctos reges Varadini (Oproštaj od svetih kraljeva varadinskih)</a:t>
            </a:r>
            <a:r>
              <a:rPr lang="vi-VN" dirty="0"/>
              <a:t> opisuje rastanak s Varadinom i</a:t>
            </a:r>
            <a:r>
              <a:rPr lang="hr-HR" dirty="0"/>
              <a:t> </a:t>
            </a:r>
            <a:r>
              <a:rPr lang="vi-VN" dirty="0"/>
              <a:t>putovanje zaleđenom transilvanskom ravnicom</a:t>
            </a:r>
            <a:endParaRPr lang="hr-HR" dirty="0"/>
          </a:p>
          <a:p>
            <a:pPr lvl="1"/>
            <a:r>
              <a:rPr lang="hr-HR" dirty="0"/>
              <a:t>O</a:t>
            </a:r>
            <a:r>
              <a:rPr lang="vi-VN" dirty="0"/>
              <a:t>pis prirode </a:t>
            </a:r>
            <a:r>
              <a:rPr lang="hr-HR" dirty="0"/>
              <a:t>i </a:t>
            </a:r>
            <a:r>
              <a:rPr lang="vi-VN" dirty="0"/>
              <a:t>antičke reminiscencije</a:t>
            </a:r>
            <a:r>
              <a:rPr lang="hr-HR" dirty="0"/>
              <a:t>, petrarkizam (</a:t>
            </a:r>
            <a:r>
              <a:rPr lang="vi-VN" dirty="0"/>
              <a:t>motiv rastanka s rodnim krajem obilježje petrarkističkoga pjesništva</a:t>
            </a:r>
            <a:r>
              <a:rPr lang="hr-HR" dirty="0"/>
              <a:t>)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434023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24464"/>
            <a:ext cx="7729728" cy="1188720"/>
          </a:xfrm>
        </p:spPr>
        <p:txBody>
          <a:bodyPr/>
          <a:lstStyle/>
          <a:p>
            <a:r>
              <a:rPr lang="hr-HR" dirty="0" smtClean="0"/>
              <a:t>JAN PANONIJE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914" y="1545772"/>
            <a:ext cx="9808464" cy="4942113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Piše elegije</a:t>
            </a:r>
            <a:r>
              <a:rPr lang="hr-HR" dirty="0"/>
              <a:t>: </a:t>
            </a:r>
            <a:r>
              <a:rPr lang="vi-VN" dirty="0"/>
              <a:t>35 elegija</a:t>
            </a:r>
            <a:endParaRPr lang="hr-HR" dirty="0"/>
          </a:p>
          <a:p>
            <a:pPr lvl="1"/>
            <a:r>
              <a:rPr lang="hr-HR" dirty="0"/>
              <a:t>T</a:t>
            </a:r>
            <a:r>
              <a:rPr lang="vi-VN" dirty="0"/>
              <a:t>ematski</a:t>
            </a:r>
            <a:r>
              <a:rPr lang="hr-HR" dirty="0"/>
              <a:t>: d</a:t>
            </a:r>
            <a:r>
              <a:rPr lang="vi-VN" dirty="0"/>
              <a:t>ogađaj</a:t>
            </a:r>
            <a:r>
              <a:rPr lang="hr-HR" dirty="0"/>
              <a:t>i</a:t>
            </a:r>
            <a:r>
              <a:rPr lang="vi-VN" dirty="0"/>
              <a:t> u obitelji ili prijateljskome krugu, dramatične epizode </a:t>
            </a:r>
            <a:r>
              <a:rPr lang="hr-HR" dirty="0"/>
              <a:t>iz </a:t>
            </a:r>
            <a:r>
              <a:rPr lang="vi-VN" dirty="0"/>
              <a:t>pjesnikov</a:t>
            </a:r>
            <a:r>
              <a:rPr lang="hr-HR" dirty="0"/>
              <a:t>a</a:t>
            </a:r>
            <a:r>
              <a:rPr lang="vi-VN" dirty="0"/>
              <a:t> životu (majčin</a:t>
            </a:r>
            <a:r>
              <a:rPr lang="hr-HR" dirty="0"/>
              <a:t>a</a:t>
            </a:r>
            <a:r>
              <a:rPr lang="vi-VN" dirty="0"/>
              <a:t> smrt, ratišt</a:t>
            </a:r>
            <a:r>
              <a:rPr lang="hr-HR" dirty="0"/>
              <a:t>e, </a:t>
            </a:r>
            <a:r>
              <a:rPr lang="vi-VN" dirty="0"/>
              <a:t>bolest</a:t>
            </a:r>
            <a:r>
              <a:rPr lang="hr-HR" dirty="0"/>
              <a:t>)</a:t>
            </a:r>
          </a:p>
          <a:p>
            <a:endParaRPr lang="hr-HR" dirty="0"/>
          </a:p>
          <a:p>
            <a:r>
              <a:rPr lang="vi-VN" dirty="0" smtClean="0"/>
              <a:t>Humanistička </a:t>
            </a:r>
            <a:r>
              <a:rPr lang="vi-VN" dirty="0"/>
              <a:t>elegija, koja se od antičke odmiče slobodnijom strukturom i širim izborom motiva, odgovarala je njegovoj pjesničkoj naravi i u tom je žanru najbolje izrazio svoju ljudsku i pjesničku </a:t>
            </a:r>
            <a:r>
              <a:rPr lang="vi-VN" dirty="0" smtClean="0"/>
              <a:t>osobnost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I</a:t>
            </a:r>
            <a:r>
              <a:rPr lang="vi-VN" dirty="0" smtClean="0"/>
              <a:t>zdvaja se</a:t>
            </a:r>
            <a:r>
              <a:rPr lang="hr-HR" dirty="0" smtClean="0"/>
              <a:t>:</a:t>
            </a:r>
          </a:p>
          <a:p>
            <a:pPr lvl="1"/>
            <a:r>
              <a:rPr lang="vi-VN" i="1" dirty="0" smtClean="0"/>
              <a:t>Italicarum </a:t>
            </a:r>
            <a:r>
              <a:rPr lang="vi-VN" i="1" dirty="0"/>
              <a:t>principi divae Faeroniae elegia (Pozdrav izvoru Feroniji)</a:t>
            </a:r>
            <a:r>
              <a:rPr lang="vi-VN" dirty="0"/>
              <a:t> s antičkim </a:t>
            </a:r>
            <a:r>
              <a:rPr lang="vi-VN" dirty="0" smtClean="0"/>
              <a:t>motivima</a:t>
            </a:r>
            <a:endParaRPr lang="hr-HR" dirty="0" smtClean="0"/>
          </a:p>
          <a:p>
            <a:pPr lvl="1"/>
            <a:r>
              <a:rPr lang="hr-HR" dirty="0" smtClean="0"/>
              <a:t>A</a:t>
            </a:r>
            <a:r>
              <a:rPr lang="vi-VN" dirty="0" smtClean="0"/>
              <a:t>utobiografske </a:t>
            </a:r>
            <a:r>
              <a:rPr lang="vi-VN" dirty="0"/>
              <a:t>tužbalice u povodu smrti majke Barbare </a:t>
            </a:r>
            <a:r>
              <a:rPr lang="vi-VN" i="1" dirty="0"/>
              <a:t>(Threnos de morte Barbarae matris, Epitaphium Barbarae </a:t>
            </a:r>
            <a:r>
              <a:rPr lang="vi-VN" i="1" dirty="0" smtClean="0"/>
              <a:t>matris)</a:t>
            </a:r>
            <a:endParaRPr lang="hr-HR" i="1" dirty="0" smtClean="0"/>
          </a:p>
          <a:p>
            <a:pPr lvl="1"/>
            <a:r>
              <a:rPr lang="hr-HR" dirty="0" smtClean="0"/>
              <a:t>E</a:t>
            </a:r>
            <a:r>
              <a:rPr lang="vi-VN" dirty="0" smtClean="0"/>
              <a:t>legije </a:t>
            </a:r>
            <a:r>
              <a:rPr lang="vi-VN" dirty="0"/>
              <a:t>u kojima opisuje svoje duhovno stanje </a:t>
            </a:r>
            <a:r>
              <a:rPr lang="vi-VN" i="1" dirty="0"/>
              <a:t>(Ad animam suam)</a:t>
            </a:r>
            <a:r>
              <a:rPr lang="vi-VN" dirty="0"/>
              <a:t> 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73870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Jan Panonije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29" y="2638044"/>
            <a:ext cx="8763435" cy="3697442"/>
          </a:xfrm>
        </p:spPr>
        <p:txBody>
          <a:bodyPr/>
          <a:lstStyle/>
          <a:p>
            <a:r>
              <a:rPr lang="vi-VN" dirty="0"/>
              <a:t>Epigrami</a:t>
            </a:r>
            <a:r>
              <a:rPr lang="hr-HR" dirty="0"/>
              <a:t>: njih v</a:t>
            </a:r>
            <a:r>
              <a:rPr lang="vi-VN" dirty="0"/>
              <a:t>iše od 400</a:t>
            </a:r>
            <a:r>
              <a:rPr lang="hr-HR" dirty="0"/>
              <a:t> - n</a:t>
            </a:r>
            <a:r>
              <a:rPr lang="vi-VN" dirty="0"/>
              <a:t>ajvrjedniji dio njegove ostavštine</a:t>
            </a:r>
            <a:endParaRPr lang="hr-HR" dirty="0"/>
          </a:p>
          <a:p>
            <a:pPr lvl="1"/>
            <a:r>
              <a:rPr lang="hr-HR" dirty="0"/>
              <a:t>S</a:t>
            </a:r>
            <a:r>
              <a:rPr lang="vi-VN" dirty="0"/>
              <a:t>atirički</a:t>
            </a:r>
            <a:r>
              <a:rPr lang="hr-HR" dirty="0" smtClean="0"/>
              <a:t>, zabavni, ponekad </a:t>
            </a:r>
            <a:r>
              <a:rPr lang="vi-VN" dirty="0" smtClean="0"/>
              <a:t>erotski</a:t>
            </a:r>
            <a:r>
              <a:rPr lang="hr-HR" dirty="0" smtClean="0"/>
              <a:t> i</a:t>
            </a:r>
            <a:r>
              <a:rPr lang="vi-VN" dirty="0" smtClean="0"/>
              <a:t> </a:t>
            </a:r>
            <a:r>
              <a:rPr lang="hr-HR" dirty="0"/>
              <a:t>lascivni; </a:t>
            </a:r>
            <a:r>
              <a:rPr lang="hr-HR" dirty="0" smtClean="0"/>
              <a:t>po </a:t>
            </a:r>
            <a:r>
              <a:rPr lang="hr-HR" dirty="0"/>
              <a:t>uzoru na M</a:t>
            </a:r>
            <a:r>
              <a:rPr lang="vi-VN" dirty="0" smtClean="0"/>
              <a:t>arcijal</a:t>
            </a:r>
            <a:r>
              <a:rPr lang="hr-HR" dirty="0" smtClean="0"/>
              <a:t>a </a:t>
            </a:r>
            <a:r>
              <a:rPr lang="hr-HR" dirty="0"/>
              <a:t>(klasični autor)</a:t>
            </a:r>
          </a:p>
          <a:p>
            <a:endParaRPr lang="hr-HR" dirty="0"/>
          </a:p>
          <a:p>
            <a:r>
              <a:rPr lang="vi-VN" dirty="0"/>
              <a:t>Jedan od najpoznatijih epigrama </a:t>
            </a:r>
            <a:r>
              <a:rPr lang="vi-VN" i="1" dirty="0"/>
              <a:t>De amygdalo in Pannonia nata (O bademovu stablu izraslom u Panoniji)</a:t>
            </a:r>
            <a:endParaRPr lang="hr-HR" i="1" dirty="0"/>
          </a:p>
          <a:p>
            <a:endParaRPr lang="hr-HR" dirty="0" smtClean="0"/>
          </a:p>
          <a:p>
            <a:r>
              <a:rPr lang="hr-HR" dirty="0" smtClean="0"/>
              <a:t>Uglavnom tematiziraju p</a:t>
            </a:r>
            <a:r>
              <a:rPr lang="vi-VN" dirty="0" smtClean="0"/>
              <a:t>jesnikov</a:t>
            </a:r>
            <a:r>
              <a:rPr lang="hr-HR" dirty="0" smtClean="0"/>
              <a:t> </a:t>
            </a:r>
            <a:r>
              <a:rPr lang="hr-HR" dirty="0"/>
              <a:t>život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48737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793" y="463949"/>
            <a:ext cx="7729728" cy="1188720"/>
          </a:xfrm>
        </p:spPr>
        <p:txBody>
          <a:bodyPr/>
          <a:lstStyle/>
          <a:p>
            <a:r>
              <a:rPr lang="hr-HR" dirty="0" smtClean="0"/>
              <a:t>Jan panonije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1839686"/>
            <a:ext cx="11136086" cy="4757057"/>
          </a:xfrm>
        </p:spPr>
        <p:txBody>
          <a:bodyPr>
            <a:normAutofit/>
          </a:bodyPr>
          <a:lstStyle/>
          <a:p>
            <a:r>
              <a:rPr lang="hr-HR" dirty="0"/>
              <a:t>Pjesme su mu uvrštene u </a:t>
            </a:r>
            <a:r>
              <a:rPr lang="hr-HR" dirty="0" smtClean="0"/>
              <a:t>antologije:</a:t>
            </a:r>
            <a:r>
              <a:rPr lang="hr-HR" dirty="0"/>
              <a:t> </a:t>
            </a:r>
            <a:endParaRPr lang="hr-HR" dirty="0" smtClean="0"/>
          </a:p>
          <a:p>
            <a:pPr lvl="1"/>
            <a:endParaRPr lang="hr-HR" i="1" dirty="0" smtClean="0"/>
          </a:p>
          <a:p>
            <a:pPr lvl="1"/>
            <a:r>
              <a:rPr lang="hr-HR" i="1" dirty="0" smtClean="0"/>
              <a:t>Hrvatski latinisti </a:t>
            </a:r>
            <a:r>
              <a:rPr lang="hr-HR" dirty="0" smtClean="0"/>
              <a:t>(</a:t>
            </a:r>
            <a:r>
              <a:rPr lang="hr-HR" dirty="0"/>
              <a:t>Zagreb 1994; urednik D. </a:t>
            </a:r>
            <a:r>
              <a:rPr lang="hr-HR" dirty="0" smtClean="0"/>
              <a:t>Novaković)</a:t>
            </a:r>
          </a:p>
          <a:p>
            <a:pPr lvl="1"/>
            <a:endParaRPr lang="hr-HR" i="1" dirty="0" smtClean="0"/>
          </a:p>
          <a:p>
            <a:pPr lvl="1"/>
            <a:r>
              <a:rPr lang="hr-HR" i="1" dirty="0" smtClean="0"/>
              <a:t>Vila </a:t>
            </a:r>
            <a:r>
              <a:rPr lang="hr-HR" i="1" dirty="0"/>
              <a:t>Hrvatica</a:t>
            </a:r>
            <a:r>
              <a:rPr lang="hr-HR" dirty="0"/>
              <a:t> (Zagreb 1998; ur. R. Bogišić) </a:t>
            </a:r>
            <a:endParaRPr lang="hr-HR" dirty="0" smtClean="0"/>
          </a:p>
          <a:p>
            <a:pPr lvl="1"/>
            <a:endParaRPr lang="hr-HR" dirty="0" smtClean="0"/>
          </a:p>
          <a:p>
            <a:pPr lvl="1"/>
            <a:r>
              <a:rPr lang="hr-HR" i="1" dirty="0" smtClean="0"/>
              <a:t>Latinsko </a:t>
            </a:r>
            <a:r>
              <a:rPr lang="hr-HR" i="1" dirty="0"/>
              <a:t>pjesništvo u Hrvata</a:t>
            </a:r>
            <a:r>
              <a:rPr lang="hr-HR" dirty="0"/>
              <a:t> (Zagreb 1997; dvojezično latinsko-hrvatsko izd</a:t>
            </a:r>
            <a:r>
              <a:rPr lang="hr-HR" dirty="0" smtClean="0"/>
              <a:t>.)</a:t>
            </a:r>
          </a:p>
          <a:p>
            <a:pPr lvl="1"/>
            <a:endParaRPr lang="hr-HR" i="1" dirty="0" smtClean="0"/>
          </a:p>
          <a:p>
            <a:pPr lvl="1"/>
            <a:r>
              <a:rPr lang="hr-HR" i="1" dirty="0" smtClean="0"/>
              <a:t>Latinism </a:t>
            </a:r>
            <a:r>
              <a:rPr lang="hr-HR" i="1" dirty="0"/>
              <a:t>and Mediterraneanism</a:t>
            </a:r>
            <a:r>
              <a:rPr lang="hr-HR" dirty="0"/>
              <a:t> (Zagreb 1997; englesko-latinsko izd</a:t>
            </a:r>
            <a:r>
              <a:rPr lang="hr-HR" dirty="0" smtClean="0"/>
              <a:t>.)</a:t>
            </a:r>
          </a:p>
          <a:p>
            <a:pPr lvl="1"/>
            <a:endParaRPr lang="hr-HR" i="1" dirty="0" smtClean="0"/>
          </a:p>
          <a:p>
            <a:pPr lvl="1"/>
            <a:r>
              <a:rPr lang="hr-HR" i="1" dirty="0" smtClean="0"/>
              <a:t>Hrvatske </a:t>
            </a:r>
            <a:r>
              <a:rPr lang="hr-HR" i="1" dirty="0"/>
              <a:t>muze na latinskom</a:t>
            </a:r>
            <a:r>
              <a:rPr lang="hr-HR" dirty="0"/>
              <a:t> (Zagreb 1998; hrvatsko-latinsko-englesko izd</a:t>
            </a:r>
            <a:r>
              <a:rPr lang="hr-HR" dirty="0" smtClean="0"/>
              <a:t>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8521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6" y="185058"/>
            <a:ext cx="11887200" cy="6509656"/>
          </a:xfrm>
        </p:spPr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r>
              <a:rPr lang="vi-VN" dirty="0" smtClean="0"/>
              <a:t>DJELA</a:t>
            </a:r>
            <a:r>
              <a:rPr lang="vi-VN" dirty="0"/>
              <a:t>: </a:t>
            </a:r>
            <a:r>
              <a:rPr lang="vi-VN" i="1" dirty="0"/>
              <a:t>Iani Pannonii Ad divam Faeroniam Naiadum Italicarum principem carmen.</a:t>
            </a:r>
            <a:r>
              <a:rPr lang="vi-VN" dirty="0"/>
              <a:t> Venetiis, Bernardinus Venetus, 1498 (privez djelima: </a:t>
            </a:r>
            <a:r>
              <a:rPr lang="vi-VN" i="1" dirty="0"/>
              <a:t>Nicolai Perotti in Polybii Historiarum libros prooemium; Ad Nicolaum Quintum Pontificum Maximum; Polybii Historiarum libri quinque; Nicolaus Perottus Pont. Sypontinus e graeco traduxit</a:t>
            </a:r>
            <a:r>
              <a:rPr lang="vi-VN" dirty="0"/>
              <a:t>). – </a:t>
            </a:r>
            <a:r>
              <a:rPr lang="vi-VN" i="1" dirty="0"/>
              <a:t>Panegyricus in laudem Baptistae Guarini Veronensis praeceptoris sui conditus</a:t>
            </a:r>
            <a:r>
              <a:rPr lang="vi-VN" dirty="0"/>
              <a:t> (ur. Paulus Crosnensis Ruthenus). Viennae, Hieronymus Vietor et Johannes Singrenius, 1512. – </a:t>
            </a:r>
            <a:r>
              <a:rPr lang="vi-VN" i="1" dirty="0"/>
              <a:t>Sylva panegyrica in Guarini Veronensis praeceptoris sui laudem condita</a:t>
            </a:r>
            <a:r>
              <a:rPr lang="vi-VN" dirty="0"/>
              <a:t> (ur. S. Magyi). Bononiae, Hieronymus Plat, 1513. – </a:t>
            </a:r>
            <a:r>
              <a:rPr lang="vi-VN" i="1" dirty="0"/>
              <a:t>Elegiarum aureum opusculum</a:t>
            </a:r>
            <a:r>
              <a:rPr lang="vi-VN" dirty="0"/>
              <a:t> (ur. J. Camers). Viennae, Hieronymus Vietor et Johannes Singrenius, 1514. – </a:t>
            </a:r>
            <a:r>
              <a:rPr lang="vi-VN" i="1" dirty="0"/>
              <a:t>Epigrammata, antea non impressa. </a:t>
            </a:r>
            <a:r>
              <a:rPr lang="vi-VN" dirty="0"/>
              <a:t>Cracoviae, Hieronymus Vietor, 1518. – </a:t>
            </a:r>
            <a:r>
              <a:rPr lang="vi-VN" i="1" dirty="0"/>
              <a:t>Sylva Panegyrica ad Guarinum Veronensem, praeceptorem suum; Et eiusdem epigrammata nunquam antehac typis excusa.</a:t>
            </a:r>
            <a:r>
              <a:rPr lang="vi-VN" dirty="0"/>
              <a:t> Basileae, apud Jo. Frobenium, 1518. – </a:t>
            </a:r>
            <a:r>
              <a:rPr lang="vi-VN" i="1" dirty="0"/>
              <a:t>Panegyricus Jacobo Antonio Marcello Patritio Veneto</a:t>
            </a:r>
            <a:r>
              <a:rPr lang="vi-VN" dirty="0"/>
              <a:t> (ur. A. Wolphardus). Bononiae, Hieronymus de Benedictis, 1522. – </a:t>
            </a:r>
            <a:r>
              <a:rPr lang="vi-VN" i="1" dirty="0"/>
              <a:t>Plutarchi Cheronei Philosophi Libellus, quibus modis ab inimicis iuvari possimus Joanne Pannonio Episcopo Quinqueecclesiensi interprete; Eiusdem de Negotiositate Libellus Io. Pan. interprete; Oratio Demosthenis contra Regem Philippum Io. Pan. interprete; Fabula ex Homero de Glauci et Diomedis armorum permutatione, per Io. Panonium latinitate donata</a:t>
            </a:r>
            <a:r>
              <a:rPr lang="vi-VN" dirty="0"/>
              <a:t> (ur. Wolphardus). Bononiae, Hieronymus de Benedictis, 1522. – </a:t>
            </a:r>
            <a:r>
              <a:rPr lang="vi-VN" i="1" dirty="0"/>
              <a:t>Elegiarum liber unus</a:t>
            </a:r>
            <a:r>
              <a:rPr lang="vi-VN" dirty="0"/>
              <a:t> (ur. Wolphardus). Bononiae, Hieronymus de Benedictis, 1523. – </a:t>
            </a:r>
            <a:r>
              <a:rPr lang="vi-VN" i="1" dirty="0"/>
              <a:t>Ad Guarinum Veronensem Panegyricus; Eiusdem Elegiarum liber et Epigrammatum Sylvula; Item Lazari Bonamici Carmina nonnulla.</a:t>
            </a:r>
            <a:r>
              <a:rPr lang="vi-VN" dirty="0"/>
              <a:t> Venetiis, apud Gualterum Scottum, 1553. – </a:t>
            </a:r>
            <a:r>
              <a:rPr lang="vi-VN" i="1" dirty="0"/>
              <a:t>Opera, multo nunc demum quam unquam antea et auctiora et emendatiora, in lucem edita.</a:t>
            </a:r>
            <a:r>
              <a:rPr lang="vi-VN" dirty="0"/>
              <a:t>Basileae, Johannes Oporinus (1555). – </a:t>
            </a:r>
            <a:r>
              <a:rPr lang="vi-VN" i="1" dirty="0"/>
              <a:t>Iani Pannonii episcopi Quinque-Ecclesiensis illius antiquis vatibus comparandi, recentioribus certe anteponendi, quae uspiam reperiri adhuc potuerunt, omnia.</a:t>
            </a:r>
            <a:r>
              <a:rPr lang="vi-VN" dirty="0"/>
              <a:t>Opera Ioannis Sambuci, Viennae, Kaspar Stainhofer, 1569 (pretisak Budapest 1972. Dodatak: T. Kardos, </a:t>
            </a:r>
            <a:r>
              <a:rPr lang="vi-VN" i="1" dirty="0"/>
              <a:t>Janus Pannonius reneszanszkori ertekehse es koltoi metodusa</a:t>
            </a:r>
            <a:r>
              <a:rPr lang="vi-VN" dirty="0"/>
              <a:t>). – </a:t>
            </a:r>
            <a:r>
              <a:rPr lang="vi-VN" i="1" dirty="0"/>
              <a:t>Iani Pannonii Eranemus, hoc est ventorum contentio. Nunc seorsim excusus</a:t>
            </a:r>
            <a:r>
              <a:rPr lang="vi-VN" dirty="0"/>
              <a:t> (ur. J. Csáktornyai). Debrecini 1594. – </a:t>
            </a:r>
            <a:r>
              <a:rPr lang="vi-VN" i="1" dirty="0"/>
              <a:t>Iani Pannonii episcopi Quinqueecclesensis poemata in Delitiae poetarum Hungaricorum, nunc primum in hac Germania exhibitae a Joh. Philipp. Pareo.</a:t>
            </a:r>
            <a:r>
              <a:rPr lang="vi-VN" dirty="0"/>
              <a:t> Francoforti, Nicolaus Hoffman, 1619. – </a:t>
            </a:r>
            <a:r>
              <a:rPr lang="vi-VN" i="1" dirty="0"/>
              <a:t>Libri III poematum elegiarum et epigrammatum</a:t>
            </a:r>
            <a:r>
              <a:rPr lang="vi-VN" dirty="0"/>
              <a:t> (ur. I. N. Conradi). Budae, Typ. Leop. Franc. Landerer, 1754. – </a:t>
            </a:r>
            <a:r>
              <a:rPr lang="vi-VN" i="1" dirty="0"/>
              <a:t>Iani Pannonii Poemata quae uspiam reperiri potuerunt omnia. Opusculorum pars altera,</a:t>
            </a:r>
            <a:r>
              <a:rPr lang="vi-VN" dirty="0"/>
              <a:t> 1–2 (ur. S. Teleki). Traiecti ad Rhenum, Bartholomaeus Wild, 1784 (pretisak Budapest 2002; u dodatku studija G. Mayera na mađarskom i talijanskom). – </a:t>
            </a:r>
            <a:r>
              <a:rPr lang="vi-VN" i="1" dirty="0"/>
              <a:t>Analecta ad historiam renascentium in Hungaria litterarum spectantia</a:t>
            </a:r>
            <a:r>
              <a:rPr lang="vi-VN" dirty="0"/>
              <a:t>(ur. J. Ábel). Budapest–Lipsia 1880. – </a:t>
            </a:r>
            <a:r>
              <a:rPr lang="vi-VN" i="1" dirty="0"/>
              <a:t>Panegyricus in Guarinum Veronensem</a:t>
            </a:r>
            <a:r>
              <a:rPr lang="vi-VN" dirty="0"/>
              <a:t> (ur. L. Juhász). Budapest 1934. – </a:t>
            </a:r>
            <a:r>
              <a:rPr lang="vi-VN" i="1" dirty="0"/>
              <a:t>Pjesme i epigrami</a:t>
            </a:r>
            <a:r>
              <a:rPr lang="vi-VN" dirty="0"/>
              <a:t> (latinski tekst s prijevodom N. Šopa i s predgovorom M. Kombola). Zagreb 1951. – </a:t>
            </a:r>
            <a:r>
              <a:rPr lang="vi-VN" i="1" dirty="0"/>
              <a:t>Janus Pannonius – Opera Latine et Hungarice.</a:t>
            </a:r>
            <a:r>
              <a:rPr lang="vi-VN" dirty="0"/>
              <a:t> Budapest 1972. – </a:t>
            </a:r>
            <a:r>
              <a:rPr lang="vi-VN" i="1" dirty="0"/>
              <a:t>Elegije i epigrami.</a:t>
            </a:r>
            <a:r>
              <a:rPr lang="vi-VN" dirty="0"/>
              <a:t> Vinkovci 1994. – </a:t>
            </a:r>
            <a:r>
              <a:rPr lang="vi-VN" i="1" dirty="0"/>
              <a:t>Iani Pannonii Opera omni.</a:t>
            </a:r>
            <a:r>
              <a:rPr lang="vi-VN" dirty="0"/>
              <a:t> Budapest 2002 (CD).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114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2682" y="401985"/>
            <a:ext cx="7729728" cy="1188720"/>
          </a:xfrm>
        </p:spPr>
        <p:txBody>
          <a:bodyPr/>
          <a:lstStyle/>
          <a:p>
            <a:r>
              <a:rPr lang="hr-HR" dirty="0" smtClean="0"/>
              <a:t>Petar </a:t>
            </a:r>
            <a:r>
              <a:rPr lang="hr-HR" dirty="0" err="1" smtClean="0"/>
              <a:t>pavao</a:t>
            </a:r>
            <a:r>
              <a:rPr lang="hr-HR" dirty="0" smtClean="0"/>
              <a:t> </a:t>
            </a:r>
            <a:r>
              <a:rPr lang="hr-HR" dirty="0" err="1" smtClean="0"/>
              <a:t>vergerije</a:t>
            </a:r>
            <a:r>
              <a:rPr lang="hr-HR" dirty="0" smtClean="0"/>
              <a:t> stariji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749669"/>
            <a:ext cx="10999177" cy="4967653"/>
          </a:xfrm>
        </p:spPr>
        <p:txBody>
          <a:bodyPr>
            <a:normAutofit/>
          </a:bodyPr>
          <a:lstStyle/>
          <a:p>
            <a:r>
              <a:rPr lang="hr-HR" dirty="0" smtClean="0"/>
              <a:t>1370.-</a:t>
            </a:r>
            <a:r>
              <a:rPr lang="hr-HR" dirty="0"/>
              <a:t>1444</a:t>
            </a:r>
            <a:r>
              <a:rPr lang="hr-HR" dirty="0" smtClean="0"/>
              <a:t>.,  </a:t>
            </a:r>
            <a:r>
              <a:rPr lang="hr-HR" dirty="0"/>
              <a:t>hrvatski humanist, pedagog i </a:t>
            </a:r>
            <a:r>
              <a:rPr lang="hr-HR" dirty="0" smtClean="0"/>
              <a:t>crkveni pisac </a:t>
            </a:r>
          </a:p>
          <a:p>
            <a:endParaRPr lang="hr-HR" altLang="sr-Latn-RS" sz="1800" dirty="0">
              <a:latin typeface="Book Antiqua" panose="02040602050305030304" pitchFamily="18" charset="0"/>
            </a:endParaRPr>
          </a:p>
          <a:p>
            <a:r>
              <a:rPr lang="hr-HR" dirty="0"/>
              <a:t>Studirao u </a:t>
            </a:r>
            <a:r>
              <a:rPr lang="hr-HR" dirty="0" err="1"/>
              <a:t>Bologni</a:t>
            </a:r>
            <a:r>
              <a:rPr lang="hr-HR" dirty="0"/>
              <a:t>, Firenci i Padovi, gdje je predavao </a:t>
            </a:r>
            <a:r>
              <a:rPr lang="hr-HR" dirty="0" smtClean="0"/>
              <a:t>logiku</a:t>
            </a:r>
          </a:p>
          <a:p>
            <a:endParaRPr lang="hr-HR" dirty="0" smtClean="0"/>
          </a:p>
          <a:p>
            <a:r>
              <a:rPr lang="hr-HR" dirty="0" smtClean="0"/>
              <a:t>Tajnik u </a:t>
            </a:r>
            <a:r>
              <a:rPr lang="hr-HR" dirty="0"/>
              <a:t>službi Rimske kurije (1406–17</a:t>
            </a:r>
            <a:r>
              <a:rPr lang="hr-HR" dirty="0" smtClean="0"/>
              <a:t>)</a:t>
            </a:r>
          </a:p>
          <a:p>
            <a:endParaRPr lang="hr-HR" dirty="0"/>
          </a:p>
          <a:p>
            <a:r>
              <a:rPr lang="hr-HR" dirty="0" smtClean="0"/>
              <a:t>1418. na dvoru ugarsko-hrvatskoga </a:t>
            </a:r>
            <a:r>
              <a:rPr lang="hr-HR" dirty="0"/>
              <a:t>kralja </a:t>
            </a:r>
            <a:r>
              <a:rPr lang="hr-HR" dirty="0" err="1"/>
              <a:t>Sigismunda</a:t>
            </a:r>
            <a:r>
              <a:rPr lang="hr-HR" dirty="0"/>
              <a:t> u </a:t>
            </a:r>
            <a:r>
              <a:rPr lang="hr-HR" dirty="0" smtClean="0"/>
              <a:t>Budimu</a:t>
            </a:r>
          </a:p>
          <a:p>
            <a:pPr lvl="1"/>
            <a:endParaRPr lang="hr-H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hr-H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USPOSTAVIO PRVI HUMANISTIČKI KRUG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Oko </a:t>
            </a:r>
            <a:r>
              <a:rPr lang="hr-HR" dirty="0"/>
              <a:t>kojega će se poslije okupljati I. Vitez od Sredne, </a:t>
            </a:r>
            <a:r>
              <a:rPr lang="hr-HR" dirty="0" smtClean="0"/>
              <a:t> Jan Panonije,  Antun </a:t>
            </a:r>
            <a:r>
              <a:rPr lang="hr-HR" dirty="0"/>
              <a:t>i Faust Vrančić, S. </a:t>
            </a:r>
            <a:r>
              <a:rPr lang="hr-HR" dirty="0" err="1"/>
              <a:t>Brodarić</a:t>
            </a:r>
            <a:r>
              <a:rPr lang="hr-HR" dirty="0"/>
              <a:t> i dr. 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5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Juraj </a:t>
            </a:r>
            <a:r>
              <a:rPr lang="hr-HR" dirty="0" err="1" smtClean="0"/>
              <a:t>šižgorić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Šibenik</a:t>
            </a:r>
            <a:r>
              <a:rPr lang="hr-HR" dirty="0"/>
              <a:t>, </a:t>
            </a:r>
            <a:r>
              <a:rPr lang="hr-HR" dirty="0" smtClean="0"/>
              <a:t> oko </a:t>
            </a:r>
            <a:r>
              <a:rPr lang="hr-HR" dirty="0"/>
              <a:t>1445 – Šibenik,  </a:t>
            </a:r>
            <a:r>
              <a:rPr lang="hr-HR" dirty="0" smtClean="0"/>
              <a:t>1509</a:t>
            </a:r>
          </a:p>
          <a:p>
            <a:endParaRPr lang="hr-HR" dirty="0" smtClean="0"/>
          </a:p>
          <a:p>
            <a:r>
              <a:rPr lang="hr-HR" dirty="0" smtClean="0"/>
              <a:t>Studirao u </a:t>
            </a:r>
            <a:r>
              <a:rPr lang="hr-HR" dirty="0"/>
              <a:t>Padovi, </a:t>
            </a:r>
            <a:r>
              <a:rPr lang="hr-HR" dirty="0" smtClean="0"/>
              <a:t> 1471</a:t>
            </a:r>
            <a:r>
              <a:rPr lang="hr-HR" dirty="0"/>
              <a:t>. </a:t>
            </a:r>
            <a:r>
              <a:rPr lang="hr-HR" dirty="0" smtClean="0"/>
              <a:t> stekao </a:t>
            </a:r>
            <a:r>
              <a:rPr lang="hr-HR" dirty="0"/>
              <a:t>doktorat iz kanonskoga </a:t>
            </a:r>
            <a:r>
              <a:rPr lang="hr-HR" dirty="0" smtClean="0"/>
              <a:t>prava</a:t>
            </a:r>
          </a:p>
          <a:p>
            <a:endParaRPr lang="hr-HR" dirty="0" smtClean="0"/>
          </a:p>
          <a:p>
            <a:r>
              <a:rPr lang="hr-HR" dirty="0" smtClean="0"/>
              <a:t>U Šibeniku – svećenik</a:t>
            </a:r>
          </a:p>
          <a:p>
            <a:endParaRPr lang="hr-HR" dirty="0" smtClean="0"/>
          </a:p>
          <a:p>
            <a:r>
              <a:rPr lang="hr-HR" dirty="0" smtClean="0"/>
              <a:t>Znamo </a:t>
            </a:r>
            <a:r>
              <a:rPr lang="hr-HR" dirty="0"/>
              <a:t>vrlo </a:t>
            </a:r>
            <a:r>
              <a:rPr lang="hr-HR" dirty="0" smtClean="0"/>
              <a:t>malo o njemu, samo iz </a:t>
            </a:r>
            <a:r>
              <a:rPr lang="hr-HR" dirty="0"/>
              <a:t>pjesničkih djela autobiografskog </a:t>
            </a:r>
            <a:r>
              <a:rPr lang="hr-HR" dirty="0" smtClean="0"/>
              <a:t>sadržaja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3844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Juraj šižgorić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7" y="2427514"/>
            <a:ext cx="11255829" cy="3973286"/>
          </a:xfrm>
        </p:spPr>
        <p:txBody>
          <a:bodyPr>
            <a:normAutofit/>
          </a:bodyPr>
          <a:lstStyle/>
          <a:p>
            <a:r>
              <a:rPr lang="hr-HR" dirty="0" smtClean="0"/>
              <a:t>A</a:t>
            </a:r>
            <a:r>
              <a:rPr lang="vi-VN" dirty="0" smtClean="0"/>
              <a:t>utor </a:t>
            </a:r>
            <a:r>
              <a:rPr lang="vi-VN" dirty="0"/>
              <a:t>najstarije hrvatske pjesničke inkunabule </a:t>
            </a:r>
            <a:r>
              <a:rPr lang="vi-VN" b="1" i="1" u="sng" dirty="0"/>
              <a:t>Tri knjige elegija i lirskih </a:t>
            </a:r>
            <a:r>
              <a:rPr lang="vi-VN" b="1" i="1" u="sng" dirty="0" smtClean="0"/>
              <a:t>pjesama</a:t>
            </a:r>
            <a:r>
              <a:rPr lang="hr-HR" b="1" i="1" u="sng" dirty="0" smtClean="0"/>
              <a:t> </a:t>
            </a:r>
            <a:r>
              <a:rPr lang="vi-VN" dirty="0" smtClean="0"/>
              <a:t>(1477)</a:t>
            </a:r>
            <a:endParaRPr lang="hr-HR" dirty="0" smtClean="0"/>
          </a:p>
          <a:p>
            <a:pPr lvl="1"/>
            <a:r>
              <a:rPr lang="vi-VN" dirty="0" smtClean="0"/>
              <a:t>62 pjesme</a:t>
            </a:r>
            <a:endParaRPr lang="hr-HR" dirty="0" smtClean="0"/>
          </a:p>
          <a:p>
            <a:pPr lvl="1"/>
            <a:r>
              <a:rPr lang="hr-HR" dirty="0" smtClean="0"/>
              <a:t>P</a:t>
            </a:r>
            <a:r>
              <a:rPr lang="vi-VN" dirty="0" smtClean="0"/>
              <a:t>oslanice</a:t>
            </a:r>
            <a:r>
              <a:rPr lang="vi-VN" dirty="0"/>
              <a:t>, pozdravnice i epigrami upućeni prijateljima, poznanicima, svjetovnim i crkvenim </a:t>
            </a:r>
            <a:r>
              <a:rPr lang="vi-VN" dirty="0" smtClean="0"/>
              <a:t>velikodostojnicima</a:t>
            </a:r>
            <a:endParaRPr lang="hr-HR" dirty="0" smtClean="0"/>
          </a:p>
          <a:p>
            <a:endParaRPr lang="hr-HR" dirty="0" smtClean="0"/>
          </a:p>
          <a:p>
            <a:pPr marL="228600" lvl="1" indent="0">
              <a:buNone/>
            </a:pPr>
            <a:endParaRPr lang="hr-HR" dirty="0" smtClean="0"/>
          </a:p>
          <a:p>
            <a:pPr marL="228600" lvl="1" indent="0">
              <a:buNone/>
            </a:pPr>
            <a:r>
              <a:rPr lang="hr-H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Najpoznatije </a:t>
            </a:r>
            <a:r>
              <a:rPr lang="vi-VN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elegije </a:t>
            </a:r>
            <a:endParaRPr lang="hr-H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 indent="0">
              <a:buNone/>
            </a:pPr>
            <a:r>
              <a:rPr lang="hr-HR" i="1" dirty="0" smtClean="0"/>
              <a:t>O</a:t>
            </a:r>
            <a:r>
              <a:rPr lang="vi-VN" i="1" dirty="0" smtClean="0"/>
              <a:t> smrti </a:t>
            </a:r>
            <a:r>
              <a:rPr lang="vi-VN" i="1" dirty="0"/>
              <a:t>dvojice braće</a:t>
            </a:r>
            <a:r>
              <a:rPr lang="vi-VN" dirty="0"/>
              <a:t> </a:t>
            </a:r>
            <a:r>
              <a:rPr lang="vi-VN" i="1" dirty="0"/>
              <a:t>(Elegia de duorum obitu </a:t>
            </a:r>
            <a:r>
              <a:rPr lang="vi-VN" i="1" dirty="0" smtClean="0"/>
              <a:t>fratrum)</a:t>
            </a:r>
            <a:endParaRPr lang="hr-HR" dirty="0"/>
          </a:p>
          <a:p>
            <a:pPr marL="228600" lvl="1" indent="0">
              <a:buNone/>
            </a:pPr>
            <a:r>
              <a:rPr lang="hr-HR" i="1" dirty="0"/>
              <a:t>Elegija o pustošenju Šibenskog </a:t>
            </a:r>
            <a:r>
              <a:rPr lang="hr-HR" i="1" dirty="0" smtClean="0"/>
              <a:t>polja </a:t>
            </a:r>
            <a:r>
              <a:rPr lang="hr-HR" dirty="0" smtClean="0"/>
              <a:t>(</a:t>
            </a:r>
            <a:r>
              <a:rPr lang="hr-HR" i="1" dirty="0"/>
              <a:t>De Sibenicensis agri vastatione</a:t>
            </a:r>
            <a:r>
              <a:rPr lang="hr-HR" dirty="0" smtClean="0"/>
              <a:t>)</a:t>
            </a:r>
          </a:p>
          <a:p>
            <a:pPr marL="228600" lvl="1" indent="0">
              <a:buNone/>
            </a:pPr>
            <a:r>
              <a:rPr lang="hr-HR" dirty="0" smtClean="0"/>
              <a:t>	O</a:t>
            </a:r>
            <a:r>
              <a:rPr lang="vi-VN" dirty="0" smtClean="0"/>
              <a:t> </a:t>
            </a:r>
            <a:r>
              <a:rPr lang="vi-VN" dirty="0"/>
              <a:t>osmanskom napadu na šibensko zaleđe 1468.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42359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Juraj šižgorić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638044"/>
            <a:ext cx="11049000" cy="4002242"/>
          </a:xfrm>
        </p:spPr>
        <p:txBody>
          <a:bodyPr>
            <a:norm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birka 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latinskih 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pjesama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iz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1487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hr-H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vi-VN" dirty="0" smtClean="0"/>
              <a:t>16 pjesama</a:t>
            </a:r>
            <a:r>
              <a:rPr lang="hr-HR" dirty="0" smtClean="0"/>
              <a:t>, bez antičkih motiva</a:t>
            </a:r>
          </a:p>
          <a:p>
            <a:r>
              <a:rPr lang="vi-VN" u="sng" dirty="0" smtClean="0"/>
              <a:t>13 </a:t>
            </a:r>
            <a:r>
              <a:rPr lang="vi-VN" u="sng" dirty="0"/>
              <a:t>himne apostolima i sv. </a:t>
            </a:r>
            <a:r>
              <a:rPr lang="vi-VN" u="sng" dirty="0" smtClean="0"/>
              <a:t>Pavlu</a:t>
            </a:r>
            <a:endParaRPr lang="hr-HR" u="sng" dirty="0" smtClean="0"/>
          </a:p>
          <a:p>
            <a:pPr lvl="1"/>
            <a:r>
              <a:rPr lang="vi-VN" dirty="0" smtClean="0"/>
              <a:t>Smatra </a:t>
            </a:r>
            <a:r>
              <a:rPr lang="vi-VN" dirty="0"/>
              <a:t>se da se na Šižgorićeve himne ugledao i M. Marulić u svojoj zbirci elegija o </a:t>
            </a:r>
            <a:r>
              <a:rPr lang="vi-VN" dirty="0" smtClean="0"/>
              <a:t>apostolima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Ubrzo sastavlja i </a:t>
            </a:r>
            <a:r>
              <a:rPr lang="vi-VN" dirty="0" smtClean="0"/>
              <a:t>povijesno-zemljopisnu </a:t>
            </a:r>
            <a:r>
              <a:rPr lang="vi-VN" dirty="0"/>
              <a:t>proznu raspravu </a:t>
            </a:r>
            <a:r>
              <a:rPr lang="vi-VN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smještaju Ilirije i o gradu Šibeniku</a:t>
            </a:r>
            <a:r>
              <a:rPr lang="vi-V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vi-VN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(1487)</a:t>
            </a:r>
            <a:endParaRPr lang="hr-H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hr-HR" dirty="0" smtClean="0"/>
              <a:t>O</a:t>
            </a:r>
            <a:r>
              <a:rPr lang="vi-VN" dirty="0" smtClean="0"/>
              <a:t> </a:t>
            </a:r>
            <a:r>
              <a:rPr lang="vi-VN" dirty="0"/>
              <a:t>teritorijalnoj rasprostranjenosti Ilirije </a:t>
            </a:r>
            <a:r>
              <a:rPr lang="vi-VN" dirty="0" smtClean="0"/>
              <a:t>te </a:t>
            </a:r>
            <a:r>
              <a:rPr lang="vi-VN" dirty="0"/>
              <a:t>o podrijetlu i običajima ilirskog naroda </a:t>
            </a:r>
            <a:endParaRPr lang="hr-HR" dirty="0" smtClean="0"/>
          </a:p>
          <a:p>
            <a:pPr lvl="1"/>
            <a:r>
              <a:rPr lang="vi-VN" dirty="0" smtClean="0"/>
              <a:t>U </a:t>
            </a:r>
            <a:r>
              <a:rPr lang="vi-VN" dirty="0"/>
              <a:t>djelu spominje da je </a:t>
            </a:r>
            <a:r>
              <a:rPr lang="vi-VN" dirty="0" smtClean="0"/>
              <a:t>prikupio </a:t>
            </a:r>
            <a:r>
              <a:rPr lang="vi-VN" dirty="0"/>
              <a:t>hrvatske narodne poslovice i preveo ih na latinski, ali ništa od toga nije </a:t>
            </a:r>
            <a:r>
              <a:rPr lang="vi-VN" dirty="0" smtClean="0"/>
              <a:t>sačuvano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937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20251" y="507492"/>
            <a:ext cx="7729728" cy="1188720"/>
          </a:xfrm>
        </p:spPr>
        <p:txBody>
          <a:bodyPr/>
          <a:lstStyle/>
          <a:p>
            <a:r>
              <a:rPr lang="hr-HR" dirty="0" smtClean="0"/>
              <a:t>Vergerijeva 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9" y="1828800"/>
            <a:ext cx="11615057" cy="4626429"/>
          </a:xfrm>
        </p:spPr>
        <p:txBody>
          <a:bodyPr>
            <a:normAutofit lnSpcReduction="10000"/>
          </a:bodyPr>
          <a:lstStyle/>
          <a:p>
            <a:r>
              <a:rPr lang="hr-HR" sz="2800" dirty="0"/>
              <a:t>Najpoznatije </a:t>
            </a:r>
            <a:r>
              <a:rPr lang="hr-HR" sz="2800" dirty="0" smtClean="0"/>
              <a:t>djelo: renesansni </a:t>
            </a:r>
            <a:r>
              <a:rPr lang="hr-HR" sz="2800" dirty="0"/>
              <a:t>pedagoški traktat </a:t>
            </a:r>
            <a:r>
              <a:rPr lang="hr-HR" sz="2800" i="1" dirty="0"/>
              <a:t>O plemenitu vladanju i slobodnim studijima</a:t>
            </a:r>
            <a:r>
              <a:rPr lang="hr-HR" sz="2800" dirty="0"/>
              <a:t> </a:t>
            </a:r>
            <a:endParaRPr lang="hr-HR" sz="2800" dirty="0" smtClean="0"/>
          </a:p>
          <a:p>
            <a:r>
              <a:rPr lang="hr-HR" sz="2800" dirty="0" smtClean="0"/>
              <a:t>1402</a:t>
            </a:r>
            <a:r>
              <a:rPr lang="hr-HR" sz="2800" dirty="0"/>
              <a:t>., objavljen </a:t>
            </a:r>
            <a:r>
              <a:rPr lang="hr-HR" sz="2800" dirty="0" smtClean="0"/>
              <a:t>1470.</a:t>
            </a:r>
          </a:p>
          <a:p>
            <a:pPr marL="0" indent="0">
              <a:buNone/>
            </a:pPr>
            <a:endParaRPr lang="hr-HR" sz="2800" dirty="0"/>
          </a:p>
          <a:p>
            <a:pPr lvl="1"/>
            <a:r>
              <a:rPr lang="hr-HR" sz="2400" dirty="0"/>
              <a:t>Preporučuje samodisciplinu i umjerenu askezu</a:t>
            </a:r>
          </a:p>
          <a:p>
            <a:pPr lvl="1"/>
            <a:endParaRPr lang="hr-HR" sz="2400" dirty="0" smtClean="0"/>
          </a:p>
          <a:p>
            <a:pPr lvl="1"/>
            <a:r>
              <a:rPr lang="hr-HR" sz="2400" dirty="0" smtClean="0"/>
              <a:t>Kombinacija kršćanskih i humanističkih ideala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Ostala djela: </a:t>
            </a:r>
            <a:r>
              <a:rPr lang="hr-HR" sz="2800" i="1" dirty="0"/>
              <a:t>Petrarkin životopis</a:t>
            </a:r>
            <a:r>
              <a:rPr lang="hr-HR" sz="2800" dirty="0"/>
              <a:t>, </a:t>
            </a:r>
            <a:r>
              <a:rPr lang="hr-HR" sz="2800" i="1" dirty="0"/>
              <a:t>Govori za sv. Jeronima</a:t>
            </a:r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06227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9569"/>
            <a:ext cx="7729728" cy="821402"/>
          </a:xfrm>
        </p:spPr>
        <p:txBody>
          <a:bodyPr/>
          <a:lstStyle/>
          <a:p>
            <a:r>
              <a:rPr lang="hr-HR" dirty="0" smtClean="0"/>
              <a:t>Ivan </a:t>
            </a:r>
            <a:r>
              <a:rPr lang="hr-HR" dirty="0" err="1" smtClean="0"/>
              <a:t>stojković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9" y="1317171"/>
            <a:ext cx="11288485" cy="5435321"/>
          </a:xfrm>
        </p:spPr>
        <p:txBody>
          <a:bodyPr>
            <a:noAutofit/>
          </a:bodyPr>
          <a:lstStyle/>
          <a:p>
            <a:r>
              <a:rPr lang="hr-HR" sz="2000" dirty="0"/>
              <a:t>Dubrovnik, oko 1390 – Lausanne, Švicarska, </a:t>
            </a:r>
            <a:r>
              <a:rPr lang="hr-HR" sz="2000" dirty="0" smtClean="0"/>
              <a:t>1443</a:t>
            </a:r>
          </a:p>
          <a:p>
            <a:r>
              <a:rPr lang="hr-HR" sz="2000" dirty="0" smtClean="0"/>
              <a:t>Dominikanac, hrvatski</a:t>
            </a:r>
            <a:r>
              <a:rPr lang="hr-HR" sz="2000" dirty="0"/>
              <a:t> teolog i </a:t>
            </a:r>
            <a:r>
              <a:rPr lang="hr-HR" sz="2000" dirty="0" smtClean="0"/>
              <a:t>diplomat.</a:t>
            </a:r>
          </a:p>
          <a:p>
            <a:endParaRPr lang="hr-HR" sz="2000" dirty="0" smtClean="0"/>
          </a:p>
          <a:p>
            <a:r>
              <a:rPr lang="hr-HR" sz="2000" dirty="0" smtClean="0"/>
              <a:t>Studirao </a:t>
            </a:r>
            <a:r>
              <a:rPr lang="hr-HR" sz="2000" dirty="0"/>
              <a:t>u Padovi i </a:t>
            </a:r>
            <a:r>
              <a:rPr lang="hr-HR" sz="2000" dirty="0" smtClean="0"/>
              <a:t>Parizu</a:t>
            </a:r>
          </a:p>
          <a:p>
            <a:endParaRPr lang="hr-HR" sz="2000" dirty="0" smtClean="0"/>
          </a:p>
          <a:p>
            <a:r>
              <a:rPr lang="hr-HR" sz="2000" dirty="0" smtClean="0"/>
              <a:t>Predavao u dominikanskim </a:t>
            </a:r>
            <a:r>
              <a:rPr lang="hr-HR" sz="2000" dirty="0"/>
              <a:t>školama </a:t>
            </a:r>
            <a:r>
              <a:rPr lang="hr-HR" sz="2000" dirty="0" smtClean="0"/>
              <a:t>u Italiji</a:t>
            </a:r>
          </a:p>
          <a:p>
            <a:endParaRPr lang="hr-HR" sz="2000" dirty="0" smtClean="0"/>
          </a:p>
          <a:p>
            <a:r>
              <a:rPr lang="hr-HR" sz="2000" dirty="0" smtClean="0"/>
              <a:t>1430. : Basel; zamjenik </a:t>
            </a:r>
            <a:r>
              <a:rPr lang="hr-HR" sz="2000" dirty="0"/>
              <a:t>papinskoga </a:t>
            </a:r>
            <a:r>
              <a:rPr lang="hr-HR" sz="2000" dirty="0" smtClean="0"/>
              <a:t>legata: 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otvorio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ekumenski 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koncil</a:t>
            </a:r>
            <a:endParaRPr lang="hr-HR" sz="2000" dirty="0"/>
          </a:p>
          <a:p>
            <a:pPr lvl="1"/>
            <a:r>
              <a:rPr lang="hr-HR" dirty="0" smtClean="0"/>
              <a:t>Na koncilu jedan </a:t>
            </a:r>
            <a:r>
              <a:rPr lang="hr-HR" dirty="0"/>
              <a:t>od glavnih pregovarača s predstavnicima husita </a:t>
            </a:r>
            <a:endParaRPr lang="hr-HR" dirty="0" smtClean="0"/>
          </a:p>
          <a:p>
            <a:endParaRPr lang="hr-HR" sz="2000" dirty="0" smtClean="0"/>
          </a:p>
          <a:p>
            <a:r>
              <a:rPr lang="hr-HR" sz="2000" dirty="0" smtClean="0"/>
              <a:t>1435</a:t>
            </a:r>
            <a:r>
              <a:rPr lang="hr-HR" sz="2000" dirty="0"/>
              <a:t>. p</a:t>
            </a:r>
            <a:r>
              <a:rPr lang="hr-HR" sz="2000" dirty="0" smtClean="0"/>
              <a:t>regovara s bizantskim političkim i crkvenim dužnosnicima oko okončanja crkvenog raskola</a:t>
            </a:r>
          </a:p>
          <a:p>
            <a:endParaRPr lang="hr-HR" sz="2000" dirty="0" smtClean="0"/>
          </a:p>
          <a:p>
            <a:r>
              <a:rPr lang="hr-HR" sz="2000" dirty="0" smtClean="0"/>
              <a:t>Pristaša koncilijarizma – ideja da crkveni sabor ima veći autoritet od pape</a:t>
            </a:r>
            <a:r>
              <a:rPr lang="hr-HR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617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Stojkovićeva 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43" y="2362200"/>
            <a:ext cx="11234057" cy="4158343"/>
          </a:xfrm>
        </p:spPr>
        <p:txBody>
          <a:bodyPr/>
          <a:lstStyle/>
          <a:p>
            <a:r>
              <a:rPr lang="hr-HR" dirty="0"/>
              <a:t>Stojkovićevi </a:t>
            </a:r>
            <a:r>
              <a:rPr lang="hr-HR" dirty="0" smtClean="0"/>
              <a:t>spisi: </a:t>
            </a:r>
          </a:p>
          <a:p>
            <a:r>
              <a:rPr lang="hr-HR" dirty="0" smtClean="0"/>
              <a:t>Obuhvaćaju </a:t>
            </a:r>
            <a:r>
              <a:rPr lang="hr-HR" dirty="0"/>
              <a:t>veći broj </a:t>
            </a:r>
            <a:r>
              <a:rPr lang="hr-HR" u="sng" dirty="0"/>
              <a:t>govora, izvještaja, crkvenopovijesnih i polemičkih </a:t>
            </a:r>
            <a:r>
              <a:rPr lang="hr-HR" u="sng" dirty="0" smtClean="0"/>
              <a:t>rasprava</a:t>
            </a:r>
          </a:p>
          <a:p>
            <a:r>
              <a:rPr lang="hr-HR" dirty="0" smtClean="0"/>
              <a:t>Najpoznatije djelo: </a:t>
            </a:r>
            <a:r>
              <a:rPr lang="hr-HR" i="1" u="sng" dirty="0"/>
              <a:t>Traktat o Crkvi</a:t>
            </a:r>
            <a:r>
              <a:rPr lang="hr-HR" dirty="0"/>
              <a:t> (</a:t>
            </a:r>
            <a:r>
              <a:rPr lang="hr-HR" i="1" dirty="0"/>
              <a:t>Tractatus de Ecclesia,</a:t>
            </a:r>
            <a:r>
              <a:rPr lang="hr-HR" dirty="0"/>
              <a:t> napisan 1433–40)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u="sng" dirty="0" smtClean="0"/>
              <a:t>Ostala djela: teološka, ekleziološka i epistemološka</a:t>
            </a:r>
          </a:p>
          <a:p>
            <a:r>
              <a:rPr lang="hr-HR" i="1" dirty="0" smtClean="0"/>
              <a:t>Govor </a:t>
            </a:r>
            <a:r>
              <a:rPr lang="hr-HR" i="1" dirty="0"/>
              <a:t>o pričesti pod obje prilike </a:t>
            </a:r>
          </a:p>
          <a:p>
            <a:endParaRPr lang="hr-HR" i="1" dirty="0" smtClean="0"/>
          </a:p>
          <a:p>
            <a:r>
              <a:rPr lang="hr-HR" i="1" dirty="0" smtClean="0"/>
              <a:t>Početak </a:t>
            </a:r>
            <a:r>
              <a:rPr lang="hr-HR" i="1" dirty="0"/>
              <a:t>i nastavak Baselskoga </a:t>
            </a:r>
            <a:r>
              <a:rPr lang="hr-HR" i="1" dirty="0" smtClean="0"/>
              <a:t>koncila</a:t>
            </a:r>
          </a:p>
          <a:p>
            <a:endParaRPr lang="hr-HR" i="1" dirty="0" smtClean="0"/>
          </a:p>
          <a:p>
            <a:r>
              <a:rPr lang="hr-HR" i="1" dirty="0" smtClean="0"/>
              <a:t>Izvješće </a:t>
            </a:r>
            <a:r>
              <a:rPr lang="hr-HR" i="1" dirty="0"/>
              <a:t>o poslanju u </a:t>
            </a:r>
            <a:r>
              <a:rPr lang="hr-HR" i="1" dirty="0" smtClean="0"/>
              <a:t>Carigrad</a:t>
            </a:r>
          </a:p>
        </p:txBody>
      </p:sp>
    </p:spTree>
    <p:extLst>
      <p:ext uri="{BB962C8B-B14F-4D97-AF65-F5344CB8AC3E}">
        <p14:creationId xmlns:p14="http://schemas.microsoft.com/office/powerpoint/2010/main" val="106716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1"/>
            <a:ext cx="8229600" cy="914400"/>
          </a:xfrm>
        </p:spPr>
        <p:txBody>
          <a:bodyPr/>
          <a:lstStyle/>
          <a:p>
            <a:r>
              <a:rPr lang="hr-HR" altLang="sr-Latn-RS" dirty="0" smtClean="0">
                <a:latin typeface="Book Antiqua" panose="02040602050305030304" pitchFamily="18" charset="0"/>
              </a:rPr>
              <a:t>Nikola modruški</a:t>
            </a:r>
            <a:endParaRPr lang="hr-HR" altLang="sr-Latn-RS" dirty="0">
              <a:latin typeface="Book Antiqua" panose="020406020503050303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13114"/>
            <a:ext cx="11658600" cy="5029200"/>
          </a:xfrm>
        </p:spPr>
        <p:txBody>
          <a:bodyPr>
            <a:noAutofit/>
          </a:bodyPr>
          <a:lstStyle/>
          <a:p>
            <a:r>
              <a:rPr lang="vi-VN" dirty="0"/>
              <a:t>Grbalj kraj Kotora, oko 1427 – Rim, </a:t>
            </a:r>
            <a:r>
              <a:rPr lang="vi-VN" dirty="0" smtClean="0"/>
              <a:t>1480</a:t>
            </a:r>
            <a:endParaRPr lang="hr-HR" dirty="0" smtClean="0"/>
          </a:p>
          <a:p>
            <a:r>
              <a:rPr lang="hr-HR" dirty="0" smtClean="0"/>
              <a:t>D</a:t>
            </a:r>
            <a:r>
              <a:rPr lang="vi-VN" dirty="0" smtClean="0"/>
              <a:t>iplomat </a:t>
            </a:r>
            <a:r>
              <a:rPr lang="vi-VN" dirty="0"/>
              <a:t>i pisac </a:t>
            </a:r>
            <a:endParaRPr lang="hr-HR" dirty="0" smtClean="0"/>
          </a:p>
          <a:p>
            <a:r>
              <a:rPr lang="hr-HR" dirty="0" smtClean="0"/>
              <a:t>Š</a:t>
            </a:r>
            <a:r>
              <a:rPr lang="vi-VN" dirty="0" smtClean="0"/>
              <a:t>kolova</a:t>
            </a:r>
            <a:r>
              <a:rPr lang="hr-HR" dirty="0" smtClean="0"/>
              <a:t>n</a:t>
            </a:r>
            <a:r>
              <a:rPr lang="vi-VN" dirty="0" smtClean="0"/>
              <a:t> u Veneciji</a:t>
            </a:r>
            <a:r>
              <a:rPr lang="hr-HR" dirty="0" smtClean="0"/>
              <a:t>: </a:t>
            </a:r>
            <a:r>
              <a:rPr lang="vi-VN" dirty="0" smtClean="0"/>
              <a:t>doktorat </a:t>
            </a:r>
            <a:r>
              <a:rPr lang="vi-VN" dirty="0"/>
              <a:t>iz filozofije i </a:t>
            </a:r>
            <a:r>
              <a:rPr lang="vi-VN" dirty="0" smtClean="0"/>
              <a:t>teologije</a:t>
            </a:r>
            <a:endParaRPr lang="hr-HR" dirty="0" smtClean="0"/>
          </a:p>
          <a:p>
            <a:endParaRPr lang="hr-HR" dirty="0" smtClean="0"/>
          </a:p>
          <a:p>
            <a:r>
              <a:rPr lang="vi-VN" dirty="0" smtClean="0"/>
              <a:t>Od </a:t>
            </a:r>
            <a:r>
              <a:rPr lang="vi-VN" dirty="0"/>
              <a:t>1457</a:t>
            </a:r>
            <a:r>
              <a:rPr lang="vi-VN" dirty="0" smtClean="0"/>
              <a:t>. </a:t>
            </a:r>
            <a:r>
              <a:rPr lang="vi-VN" dirty="0"/>
              <a:t>čast senjskoga </a:t>
            </a:r>
            <a:r>
              <a:rPr lang="vi-VN" dirty="0" smtClean="0"/>
              <a:t>biskupa </a:t>
            </a:r>
            <a:endParaRPr lang="hr-HR" dirty="0" smtClean="0"/>
          </a:p>
          <a:p>
            <a:r>
              <a:rPr lang="hr-HR" dirty="0" smtClean="0"/>
              <a:t>Hrvatski diplomat na </a:t>
            </a:r>
            <a:r>
              <a:rPr lang="vi-VN" dirty="0" smtClean="0"/>
              <a:t>crkvenom </a:t>
            </a:r>
            <a:r>
              <a:rPr lang="vi-VN" dirty="0"/>
              <a:t>saboru u </a:t>
            </a:r>
            <a:r>
              <a:rPr lang="vi-VN" dirty="0" smtClean="0"/>
              <a:t>Mantovi</a:t>
            </a:r>
            <a:endParaRPr lang="hr-HR" dirty="0" smtClean="0"/>
          </a:p>
          <a:p>
            <a:r>
              <a:rPr lang="hr-HR" dirty="0" smtClean="0"/>
              <a:t>N</a:t>
            </a:r>
            <a:r>
              <a:rPr lang="vi-VN" dirty="0" smtClean="0"/>
              <a:t>a </a:t>
            </a:r>
            <a:r>
              <a:rPr lang="vi-VN" dirty="0"/>
              <a:t>dvoru bosanskog kralja Stjepana </a:t>
            </a:r>
            <a:r>
              <a:rPr lang="vi-VN" dirty="0" smtClean="0"/>
              <a:t>Tomaš</a:t>
            </a:r>
            <a:r>
              <a:rPr lang="hr-HR" dirty="0" smtClean="0"/>
              <a:t>evića</a:t>
            </a:r>
            <a:r>
              <a:rPr lang="vi-VN" dirty="0" smtClean="0"/>
              <a:t> </a:t>
            </a:r>
            <a:r>
              <a:rPr lang="vi-VN" dirty="0"/>
              <a:t>kao papinski </a:t>
            </a:r>
            <a:r>
              <a:rPr lang="vi-VN" dirty="0" smtClean="0"/>
              <a:t>poslanik</a:t>
            </a:r>
            <a:endParaRPr lang="hr-HR" dirty="0" smtClean="0"/>
          </a:p>
          <a:p>
            <a:endParaRPr lang="hr-HR" dirty="0"/>
          </a:p>
          <a:p>
            <a:r>
              <a:rPr lang="vi-VN" dirty="0" smtClean="0"/>
              <a:t>1461</a:t>
            </a:r>
            <a:r>
              <a:rPr lang="vi-VN" dirty="0"/>
              <a:t>. </a:t>
            </a:r>
            <a:r>
              <a:rPr lang="hr-HR" dirty="0" smtClean="0"/>
              <a:t>Biskup </a:t>
            </a:r>
            <a:r>
              <a:rPr lang="vi-VN" dirty="0" smtClean="0"/>
              <a:t>novoosnovane </a:t>
            </a:r>
            <a:r>
              <a:rPr lang="vi-VN" dirty="0"/>
              <a:t>Modruške </a:t>
            </a:r>
            <a:r>
              <a:rPr lang="vi-VN" dirty="0" smtClean="0"/>
              <a:t>biskupije</a:t>
            </a:r>
            <a:endParaRPr lang="hr-HR" dirty="0" smtClean="0"/>
          </a:p>
          <a:p>
            <a:pPr lvl="1"/>
            <a:r>
              <a:rPr lang="hr-HR" dirty="0" smtClean="0"/>
              <a:t>U</a:t>
            </a:r>
            <a:r>
              <a:rPr lang="vi-VN" dirty="0" smtClean="0"/>
              <a:t> </a:t>
            </a:r>
            <a:r>
              <a:rPr lang="vi-VN" dirty="0"/>
              <a:t>papinskim diplomatskim misijama kod </a:t>
            </a:r>
            <a:r>
              <a:rPr lang="hr-HR" dirty="0" smtClean="0"/>
              <a:t>kraljeva </a:t>
            </a:r>
            <a:r>
              <a:rPr lang="vi-VN" dirty="0" smtClean="0"/>
              <a:t>Matije </a:t>
            </a:r>
            <a:r>
              <a:rPr lang="vi-VN" dirty="0"/>
              <a:t>Korvina i Stjepana </a:t>
            </a:r>
            <a:r>
              <a:rPr lang="vi-VN" dirty="0" smtClean="0"/>
              <a:t>Tomaševića</a:t>
            </a:r>
            <a:r>
              <a:rPr lang="hr-HR" dirty="0" smtClean="0"/>
              <a:t>, tamo</a:t>
            </a:r>
            <a:r>
              <a:rPr lang="vi-VN" dirty="0" smtClean="0"/>
              <a:t> sudjel</a:t>
            </a:r>
            <a:r>
              <a:rPr lang="hr-HR" dirty="0" smtClean="0"/>
              <a:t>uje</a:t>
            </a:r>
            <a:r>
              <a:rPr lang="vi-VN" dirty="0" smtClean="0"/>
              <a:t> </a:t>
            </a:r>
            <a:r>
              <a:rPr lang="vi-VN" dirty="0"/>
              <a:t>u pripremama za obranu od </a:t>
            </a:r>
            <a:r>
              <a:rPr lang="vi-VN" dirty="0" smtClean="0"/>
              <a:t>Osmanlija</a:t>
            </a:r>
            <a:endParaRPr lang="hr-HR" dirty="0" smtClean="0"/>
          </a:p>
          <a:p>
            <a:pPr lvl="1"/>
            <a:r>
              <a:rPr lang="vi-VN" dirty="0" smtClean="0"/>
              <a:t>Nazočio padu </a:t>
            </a:r>
            <a:r>
              <a:rPr lang="hr-HR" dirty="0" smtClean="0"/>
              <a:t>Bosne </a:t>
            </a:r>
            <a:r>
              <a:rPr lang="vi-VN" dirty="0" smtClean="0"/>
              <a:t>(1463</a:t>
            </a:r>
            <a:r>
              <a:rPr lang="vi-VN" dirty="0"/>
              <a:t>), </a:t>
            </a:r>
            <a:r>
              <a:rPr lang="hr-HR" dirty="0" smtClean="0"/>
              <a:t>što opisuje u svojim djelima </a:t>
            </a:r>
          </a:p>
          <a:p>
            <a:pPr lvl="1"/>
            <a:r>
              <a:rPr lang="hr-HR" dirty="0" smtClean="0"/>
              <a:t>Odlazi u </a:t>
            </a:r>
            <a:r>
              <a:rPr lang="vi-VN" dirty="0" smtClean="0"/>
              <a:t>Italiju </a:t>
            </a:r>
            <a:r>
              <a:rPr lang="hr-HR" dirty="0" smtClean="0"/>
              <a:t>gdje </a:t>
            </a:r>
            <a:r>
              <a:rPr lang="vi-VN" dirty="0" smtClean="0"/>
              <a:t>obavlja </a:t>
            </a:r>
            <a:r>
              <a:rPr lang="vi-VN" dirty="0"/>
              <a:t>različite službe u Papinskoj </a:t>
            </a:r>
            <a:r>
              <a:rPr lang="vi-VN" dirty="0" smtClean="0"/>
              <a:t>Državi</a:t>
            </a:r>
            <a:endParaRPr lang="hr-HR" altLang="sr-Latn-R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53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Modruškoga 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2253343"/>
            <a:ext cx="11604172" cy="4180113"/>
          </a:xfrm>
        </p:spPr>
        <p:txBody>
          <a:bodyPr>
            <a:normAutofit/>
          </a:bodyPr>
          <a:lstStyle/>
          <a:p>
            <a:r>
              <a:rPr lang="hr-HR" u="sng" dirty="0" smtClean="0"/>
              <a:t>Jedan od prvih predstavnika žanra „anti-turcica” (govori protiv Turaka)</a:t>
            </a:r>
          </a:p>
          <a:p>
            <a:endParaRPr lang="hr-HR" dirty="0"/>
          </a:p>
          <a:p>
            <a:r>
              <a:rPr lang="hr-HR" dirty="0" smtClean="0"/>
              <a:t>Sakupljač knjiga</a:t>
            </a:r>
          </a:p>
          <a:p>
            <a:endParaRPr lang="hr-HR" dirty="0" smtClean="0"/>
          </a:p>
          <a:p>
            <a:r>
              <a:rPr lang="hr-HR" u="sng" dirty="0" smtClean="0"/>
              <a:t>Promicatelj glagoljice</a:t>
            </a:r>
            <a:r>
              <a:rPr lang="hr-HR" dirty="0" smtClean="0"/>
              <a:t>: poslanica iz 1476. u kojoj brani uporabu slavenskog jezika u bogoslužju i glagoljice kao pisma</a:t>
            </a:r>
          </a:p>
          <a:p>
            <a:endParaRPr lang="hr-HR" dirty="0" smtClean="0"/>
          </a:p>
          <a:p>
            <a:r>
              <a:rPr lang="hr-HR" dirty="0" smtClean="0"/>
              <a:t>Djela:</a:t>
            </a:r>
            <a:r>
              <a:rPr lang="hr-HR" dirty="0"/>
              <a:t> </a:t>
            </a:r>
            <a:r>
              <a:rPr lang="hr-HR" i="1" dirty="0"/>
              <a:t>Dijalog o sreći </a:t>
            </a:r>
            <a:r>
              <a:rPr lang="hr-HR" i="1" dirty="0" smtClean="0"/>
              <a:t>smrtnika</a:t>
            </a:r>
            <a:r>
              <a:rPr lang="hr-HR" dirty="0" smtClean="0"/>
              <a:t>,</a:t>
            </a:r>
            <a:r>
              <a:rPr lang="hr-HR" dirty="0"/>
              <a:t> </a:t>
            </a:r>
            <a:r>
              <a:rPr lang="hr-HR" i="1" dirty="0"/>
              <a:t>O naslovima i autorima </a:t>
            </a:r>
            <a:r>
              <a:rPr lang="hr-HR" i="1" dirty="0" smtClean="0"/>
              <a:t>Psalama</a:t>
            </a:r>
            <a:r>
              <a:rPr lang="hr-HR" dirty="0" smtClean="0"/>
              <a:t>,</a:t>
            </a:r>
            <a:r>
              <a:rPr lang="hr-HR" dirty="0"/>
              <a:t> </a:t>
            </a:r>
            <a:r>
              <a:rPr lang="hr-HR" i="1" dirty="0"/>
              <a:t>O </a:t>
            </a:r>
            <a:r>
              <a:rPr lang="hr-HR" i="1" dirty="0" smtClean="0"/>
              <a:t>utjesi</a:t>
            </a:r>
            <a:r>
              <a:rPr lang="hr-HR" dirty="0" smtClean="0"/>
              <a:t>,</a:t>
            </a:r>
            <a:r>
              <a:rPr lang="hr-HR" dirty="0"/>
              <a:t> </a:t>
            </a:r>
            <a:r>
              <a:rPr lang="hr-HR" i="1" dirty="0"/>
              <a:t>O gotskim </a:t>
            </a:r>
            <a:r>
              <a:rPr lang="hr-HR" i="1" dirty="0" smtClean="0"/>
              <a:t>ratovima</a:t>
            </a:r>
            <a:r>
              <a:rPr lang="hr-HR" dirty="0" smtClean="0"/>
              <a:t>,</a:t>
            </a:r>
            <a:r>
              <a:rPr lang="hr-HR" dirty="0"/>
              <a:t> </a:t>
            </a:r>
            <a:r>
              <a:rPr lang="hr-HR" i="1" dirty="0"/>
              <a:t>O </a:t>
            </a:r>
            <a:r>
              <a:rPr lang="hr-HR" i="1" dirty="0" smtClean="0"/>
              <a:t>poniznosti,</a:t>
            </a:r>
            <a:r>
              <a:rPr lang="hr-HR" dirty="0"/>
              <a:t> </a:t>
            </a:r>
            <a:r>
              <a:rPr lang="hr-HR" i="1" dirty="0"/>
              <a:t>Obrana crkvene slobode</a:t>
            </a:r>
            <a:r>
              <a:rPr lang="hr-H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9052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22435"/>
            <a:ext cx="7729728" cy="1188720"/>
          </a:xfrm>
        </p:spPr>
        <p:txBody>
          <a:bodyPr/>
          <a:lstStyle/>
          <a:p>
            <a:r>
              <a:rPr lang="hr-HR" dirty="0" smtClean="0"/>
              <a:t>Modruškoga 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7" y="1730829"/>
            <a:ext cx="11114314" cy="4702627"/>
          </a:xfrm>
        </p:spPr>
        <p:txBody>
          <a:bodyPr>
            <a:normAutofit/>
          </a:bodyPr>
          <a:lstStyle/>
          <a:p>
            <a:r>
              <a:rPr lang="hr-HR" b="1" u="sng" dirty="0" smtClean="0"/>
              <a:t>GOVORNIŠTVO – jedan od središnjih žanrova humanizma i renesanse, po uzoru na rimske autore</a:t>
            </a:r>
            <a:r>
              <a:rPr lang="hr-HR" dirty="0" smtClean="0"/>
              <a:t> </a:t>
            </a:r>
          </a:p>
          <a:p>
            <a:endParaRPr lang="hr-HR" dirty="0" smtClean="0"/>
          </a:p>
          <a:p>
            <a:r>
              <a:rPr lang="hr-HR" dirty="0" smtClean="0"/>
              <a:t>Modruški – najpoznatiji govor (ujedno i najpoznatije djelo): 1474</a:t>
            </a:r>
            <a:r>
              <a:rPr lang="hr-HR" dirty="0"/>
              <a:t>. </a:t>
            </a:r>
            <a:r>
              <a:rPr lang="hr-HR" dirty="0" smtClean="0"/>
              <a:t> govor </a:t>
            </a:r>
            <a:r>
              <a:rPr lang="hr-HR" dirty="0"/>
              <a:t>održan u Rimu</a:t>
            </a:r>
            <a:r>
              <a:rPr lang="hr-HR" dirty="0" smtClean="0"/>
              <a:t>:</a:t>
            </a:r>
            <a:endParaRPr lang="hr-HR" dirty="0"/>
          </a:p>
          <a:p>
            <a:r>
              <a:rPr lang="hr-HR" dirty="0" smtClean="0"/>
              <a:t>Oratio in funere reverendissimi domini Petri cardinalis sancti Sixti habita / Govor na pogrebu prepoštovanog gospodina Petra, kardinala Sv. Siksta</a:t>
            </a:r>
          </a:p>
          <a:p>
            <a:endParaRPr lang="hr-HR" dirty="0"/>
          </a:p>
          <a:p>
            <a:r>
              <a:rPr lang="hr-HR" dirty="0" smtClean="0"/>
              <a:t>Govor održan pred kardinalskim zborom </a:t>
            </a:r>
          </a:p>
          <a:p>
            <a:r>
              <a:rPr lang="hr-HR" b="1" u="sng" dirty="0" smtClean="0"/>
              <a:t>Modruški smatran „prvakom govorništva”</a:t>
            </a:r>
          </a:p>
          <a:p>
            <a:r>
              <a:rPr lang="hr-HR" b="1" u="sng" dirty="0" smtClean="0"/>
              <a:t>Suvremenici opisali govor vrhuncem govorničke vještine</a:t>
            </a:r>
          </a:p>
          <a:p>
            <a:r>
              <a:rPr lang="hr-HR" dirty="0" smtClean="0"/>
              <a:t>Ubrzo doživio 7 tiskanih izdanja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933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7850" y="442177"/>
            <a:ext cx="7729728" cy="1188720"/>
          </a:xfrm>
        </p:spPr>
        <p:txBody>
          <a:bodyPr/>
          <a:lstStyle/>
          <a:p>
            <a:r>
              <a:rPr lang="hr-HR" dirty="0" smtClean="0"/>
              <a:t>Juraj </a:t>
            </a:r>
            <a:r>
              <a:rPr lang="hr-HR" dirty="0" err="1" smtClean="0"/>
              <a:t>dragišić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7658"/>
            <a:ext cx="11397343" cy="4680856"/>
          </a:xfrm>
        </p:spPr>
        <p:txBody>
          <a:bodyPr>
            <a:normAutofit lnSpcReduction="10000"/>
          </a:bodyPr>
          <a:lstStyle/>
          <a:p>
            <a:r>
              <a:rPr lang="vi-VN" sz="2000" dirty="0"/>
              <a:t>Srebrenica, Bosna, oko 1445 – Barletta, Italija, 1520</a:t>
            </a:r>
            <a:endParaRPr lang="hr-HR" sz="2000" dirty="0" smtClean="0"/>
          </a:p>
          <a:p>
            <a:r>
              <a:rPr lang="hr-HR" sz="2000" dirty="0" smtClean="0"/>
              <a:t>H</a:t>
            </a:r>
            <a:r>
              <a:rPr lang="vi-VN" sz="2000" dirty="0" smtClean="0"/>
              <a:t>umanist</a:t>
            </a:r>
            <a:r>
              <a:rPr lang="vi-VN" sz="2000" dirty="0"/>
              <a:t>, filozof, teolog, crkveni </a:t>
            </a:r>
            <a:r>
              <a:rPr lang="vi-VN" sz="2000" dirty="0" smtClean="0"/>
              <a:t>velikodostojnik</a:t>
            </a:r>
            <a:r>
              <a:rPr lang="hr-HR" sz="2000" dirty="0" smtClean="0"/>
              <a:t>, franjevac </a:t>
            </a:r>
          </a:p>
          <a:p>
            <a:r>
              <a:rPr lang="hr-HR" sz="2000" dirty="0" smtClean="0"/>
              <a:t>U</a:t>
            </a:r>
            <a:r>
              <a:rPr lang="vi-VN" sz="2000" dirty="0" smtClean="0"/>
              <a:t> Ferrar</a:t>
            </a:r>
            <a:r>
              <a:rPr lang="hr-HR" sz="2000" dirty="0" smtClean="0"/>
              <a:t>i</a:t>
            </a:r>
            <a:r>
              <a:rPr lang="vi-VN" sz="2000" dirty="0" smtClean="0"/>
              <a:t> studij </a:t>
            </a:r>
            <a:r>
              <a:rPr lang="vi-VN" sz="2000" dirty="0"/>
              <a:t>teologije </a:t>
            </a:r>
            <a:endParaRPr lang="hr-HR" sz="2000" dirty="0" smtClean="0"/>
          </a:p>
          <a:p>
            <a:r>
              <a:rPr lang="vi-VN" sz="2000" dirty="0" smtClean="0"/>
              <a:t>Predavao </a:t>
            </a:r>
            <a:r>
              <a:rPr lang="vi-VN" sz="2000" dirty="0"/>
              <a:t>teologiju i filozofiju u Urbinu, Pisi, Firenci i </a:t>
            </a:r>
            <a:r>
              <a:rPr lang="vi-VN" sz="2000" dirty="0" smtClean="0"/>
              <a:t>Rimu</a:t>
            </a:r>
            <a:endParaRPr lang="hr-HR" sz="2000" dirty="0" smtClean="0"/>
          </a:p>
          <a:p>
            <a:r>
              <a:rPr lang="hr-HR" sz="2000" dirty="0" smtClean="0"/>
              <a:t>Gostuje na Oxfordu i Parizu</a:t>
            </a:r>
          </a:p>
          <a:p>
            <a:endParaRPr lang="hr-HR" sz="2000" dirty="0"/>
          </a:p>
          <a:p>
            <a:r>
              <a:rPr lang="hr-HR" sz="2000" dirty="0" smtClean="0"/>
              <a:t>U Firenzi štićenik </a:t>
            </a:r>
            <a:r>
              <a:rPr lang="hr-HR" sz="2000" dirty="0"/>
              <a:t>Lorenza de’ </a:t>
            </a:r>
            <a:r>
              <a:rPr lang="hr-HR" sz="2000" dirty="0" smtClean="0"/>
              <a:t>Medicija i </a:t>
            </a:r>
            <a:r>
              <a:rPr lang="hr-HR" sz="2000" dirty="0"/>
              <a:t>mentor njegovim sinovima Pietru i Giovanniju (poslije papa Leon X.), kojima je posvetio djelo </a:t>
            </a:r>
            <a:r>
              <a:rPr lang="hr-HR" sz="2000" i="1" dirty="0"/>
              <a:t>Nova dijalektika</a:t>
            </a:r>
            <a:r>
              <a:rPr lang="hr-HR" sz="2000" dirty="0"/>
              <a:t> </a:t>
            </a:r>
            <a:endParaRPr lang="hr-HR" sz="2000" dirty="0" smtClean="0"/>
          </a:p>
          <a:p>
            <a:r>
              <a:rPr lang="hr-HR" sz="2000" dirty="0" smtClean="0"/>
              <a:t>1487</a:t>
            </a:r>
            <a:r>
              <a:rPr lang="hr-HR" sz="2000" dirty="0"/>
              <a:t>. do 1491. </a:t>
            </a:r>
            <a:r>
              <a:rPr lang="hr-HR" sz="2000" dirty="0" smtClean="0"/>
              <a:t>profesor </a:t>
            </a:r>
            <a:r>
              <a:rPr lang="hr-HR" sz="2000" dirty="0"/>
              <a:t>teologije i filozofije u </a:t>
            </a:r>
            <a:r>
              <a:rPr lang="hr-HR" sz="2000" dirty="0" smtClean="0"/>
              <a:t>Firenci</a:t>
            </a:r>
          </a:p>
          <a:p>
            <a:r>
              <a:rPr lang="hr-HR" sz="2000" dirty="0" smtClean="0"/>
              <a:t>Koncem 15. st. u Dubrovniku, gdje podučava </a:t>
            </a:r>
            <a:r>
              <a:rPr lang="hr-HR" sz="2000" dirty="0"/>
              <a:t>filozofiju i </a:t>
            </a:r>
            <a:r>
              <a:rPr lang="hr-HR" sz="2000" dirty="0" smtClean="0"/>
              <a:t>teologiju</a:t>
            </a:r>
            <a:r>
              <a:rPr lang="hr-HR" sz="2000" dirty="0"/>
              <a:t> </a:t>
            </a:r>
            <a:endParaRPr lang="hr-HR" sz="2000" dirty="0" smtClean="0"/>
          </a:p>
          <a:p>
            <a:endParaRPr lang="hr-HR" sz="2000" dirty="0"/>
          </a:p>
          <a:p>
            <a:r>
              <a:rPr lang="pl-PL" sz="2000" dirty="0" smtClean="0"/>
              <a:t>Sudjelovao </a:t>
            </a:r>
            <a:r>
              <a:rPr lang="pl-PL" sz="2000" dirty="0"/>
              <a:t>n</a:t>
            </a:r>
            <a:r>
              <a:rPr lang="pl-PL" sz="2000" dirty="0" smtClean="0"/>
              <a:t>a </a:t>
            </a:r>
            <a:r>
              <a:rPr lang="pl-PL" sz="2000" dirty="0"/>
              <a:t>V. lateranskom saboru 1514</a:t>
            </a:r>
            <a:r>
              <a:rPr lang="pl-PL" sz="2000" dirty="0" smtClean="0"/>
              <a:t>.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4608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0</TotalTime>
  <Words>633</Words>
  <Application>Microsoft Office PowerPoint</Application>
  <PresentationFormat>Custom</PresentationFormat>
  <Paragraphs>218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Parcel</vt:lpstr>
      <vt:lpstr>Hrvatski latinisti</vt:lpstr>
      <vt:lpstr>Petar pavao vergerije stariji</vt:lpstr>
      <vt:lpstr>Vergerijeva djela</vt:lpstr>
      <vt:lpstr>Ivan stojković</vt:lpstr>
      <vt:lpstr>Stojkovićeva djela</vt:lpstr>
      <vt:lpstr>Nikola modruški</vt:lpstr>
      <vt:lpstr>Modruškoga djela</vt:lpstr>
      <vt:lpstr>Modruškoga djela</vt:lpstr>
      <vt:lpstr>Juraj dragišić</vt:lpstr>
      <vt:lpstr>Dragišićeva djela</vt:lpstr>
      <vt:lpstr>Dragišićeva djela</vt:lpstr>
      <vt:lpstr>Ivan vitez od sredne</vt:lpstr>
      <vt:lpstr>Ivan vitez od sredne</vt:lpstr>
      <vt:lpstr>Jan panonije</vt:lpstr>
      <vt:lpstr>Jan panonije</vt:lpstr>
      <vt:lpstr>JAN PANONIJE</vt:lpstr>
      <vt:lpstr>Jan Panonije</vt:lpstr>
      <vt:lpstr>Jan panonije</vt:lpstr>
      <vt:lpstr>PowerPoint Presentation</vt:lpstr>
      <vt:lpstr>Juraj šižgorić</vt:lpstr>
      <vt:lpstr>Juraj šižgorić</vt:lpstr>
      <vt:lpstr>Juraj šižgorić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Humanizam i renesansa</dc:title>
  <dc:creator>Marko Jerković</dc:creator>
  <cp:lastModifiedBy>Marko</cp:lastModifiedBy>
  <cp:revision>21</cp:revision>
  <dcterms:created xsi:type="dcterms:W3CDTF">2018-11-09T09:16:44Z</dcterms:created>
  <dcterms:modified xsi:type="dcterms:W3CDTF">2018-12-27T21:40:09Z</dcterms:modified>
</cp:coreProperties>
</file>