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9"/>
  </p:notesMasterIdLst>
  <p:sldIdLst>
    <p:sldId id="256" r:id="rId5"/>
    <p:sldId id="259" r:id="rId6"/>
    <p:sldId id="260" r:id="rId7"/>
    <p:sldId id="261" r:id="rId8"/>
    <p:sldId id="262" r:id="rId9"/>
    <p:sldId id="264" r:id="rId10"/>
    <p:sldId id="265" r:id="rId11"/>
    <p:sldId id="282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83" r:id="rId21"/>
    <p:sldId id="275" r:id="rId22"/>
    <p:sldId id="276" r:id="rId23"/>
    <p:sldId id="277" r:id="rId24"/>
    <p:sldId id="279" r:id="rId25"/>
    <p:sldId id="280" r:id="rId26"/>
    <p:sldId id="281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D48D5-B89C-4D8D-992F-AEA15316D7E3}" type="datetimeFigureOut">
              <a:rPr lang="hr-HR" smtClean="0"/>
              <a:t>3.12.2024.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FFFCB-6661-49D8-AA35-5A30133D33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8585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1A04E6-23D5-402C-81F4-794C13F1BE62}" type="slidenum">
              <a:rPr lang="hr-HR" altLang="sr-Latn-RS"/>
              <a:pPr/>
              <a:t>2</a:t>
            </a:fld>
            <a:endParaRPr lang="hr-HR" altLang="sr-Latn-R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699943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58851E-3F52-4A16-8F69-FE514485B65B}" type="slidenum">
              <a:rPr lang="hr-HR" altLang="sr-Latn-RS"/>
              <a:pPr/>
              <a:t>12</a:t>
            </a:fld>
            <a:endParaRPr lang="hr-HR" altLang="sr-Latn-R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464175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F07800-82DE-4EDB-B1A5-AFCBCD30D7DC}" type="slidenum">
              <a:rPr lang="hr-HR" altLang="sr-Latn-RS"/>
              <a:pPr/>
              <a:t>13</a:t>
            </a:fld>
            <a:endParaRPr lang="hr-HR" altLang="sr-Latn-R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960574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3E713A-27F1-4EBF-BE59-9B07CF54E1DE}" type="slidenum">
              <a:rPr lang="hr-HR" altLang="sr-Latn-RS"/>
              <a:pPr/>
              <a:t>14</a:t>
            </a:fld>
            <a:endParaRPr lang="hr-HR" altLang="sr-Latn-RS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586108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92AEF9-0D65-4037-9CA0-8292BE1612D2}" type="slidenum">
              <a:rPr lang="hr-HR" altLang="sr-Latn-RS"/>
              <a:pPr/>
              <a:t>15</a:t>
            </a:fld>
            <a:endParaRPr lang="hr-HR" altLang="sr-Latn-RS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33273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938D08-7095-45D2-918F-4097FD0BADCA}" type="slidenum">
              <a:rPr lang="hr-HR" altLang="sr-Latn-RS"/>
              <a:pPr/>
              <a:t>16</a:t>
            </a:fld>
            <a:endParaRPr lang="hr-HR" altLang="sr-Latn-RS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5251366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8F3EC9-FB99-40EF-835C-CDF681E733DE}" type="slidenum">
              <a:rPr lang="hr-HR" altLang="sr-Latn-RS"/>
              <a:pPr/>
              <a:t>18</a:t>
            </a:fld>
            <a:endParaRPr lang="hr-HR" altLang="sr-Latn-RS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7087885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82FBA5-7C60-4F9A-8BF5-599375BBCA50}" type="slidenum">
              <a:rPr lang="hr-HR" altLang="sr-Latn-RS"/>
              <a:pPr/>
              <a:t>19</a:t>
            </a:fld>
            <a:endParaRPr lang="hr-HR" altLang="sr-Latn-RS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259235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82FC6F-3664-4DBA-8DDE-5C997B0AF35F}" type="slidenum">
              <a:rPr lang="hr-HR" altLang="sr-Latn-RS"/>
              <a:pPr/>
              <a:t>20</a:t>
            </a:fld>
            <a:endParaRPr lang="hr-HR" altLang="sr-Latn-RS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2399240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30E157-2C6D-4815-96D8-134597990817}" type="slidenum">
              <a:rPr lang="hr-HR" altLang="sr-Latn-RS"/>
              <a:pPr/>
              <a:t>21</a:t>
            </a:fld>
            <a:endParaRPr lang="hr-HR" altLang="sr-Latn-R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8644742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EE0A3D-644B-467F-AC13-1D9AAF991EA4}" type="slidenum">
              <a:rPr lang="hr-HR" altLang="sr-Latn-RS"/>
              <a:pPr/>
              <a:t>22</a:t>
            </a:fld>
            <a:endParaRPr lang="hr-HR" altLang="sr-Latn-R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4169080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33ED78-7A26-482E-B5A5-9DA56C964BB1}" type="slidenum">
              <a:rPr lang="hr-HR" altLang="sr-Latn-RS"/>
              <a:pPr/>
              <a:t>3</a:t>
            </a:fld>
            <a:endParaRPr lang="hr-HR" altLang="sr-Latn-R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422436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4EFCF0-79EB-4464-8863-6D914A3A440D}" type="slidenum">
              <a:rPr lang="hr-HR" altLang="sr-Latn-RS"/>
              <a:pPr/>
              <a:t>23</a:t>
            </a:fld>
            <a:endParaRPr lang="hr-HR" altLang="sr-Latn-RS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4101769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5DDEEC2-37CD-415E-A5EC-74BB38ACDF44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177732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F7A18C-6338-4E4C-A0D7-B1D1FA575DE9}" type="slidenum">
              <a:rPr lang="hr-HR" altLang="sr-Latn-RS"/>
              <a:pPr/>
              <a:t>5</a:t>
            </a:fld>
            <a:endParaRPr lang="hr-HR" altLang="sr-Latn-RS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4240664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6918CF3-B5D7-45FB-A997-CE19529BD9A4}" type="slidenum">
              <a:rPr lang="hr-HR" altLang="sr-Latn-RS"/>
              <a:pPr/>
              <a:t>6</a:t>
            </a:fld>
            <a:endParaRPr lang="hr-HR" altLang="sr-Latn-RS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671639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A44462-4D10-4194-9608-DF03D5A9E443}" type="slidenum">
              <a:rPr lang="hr-HR" altLang="sr-Latn-RS"/>
              <a:pPr/>
              <a:t>7</a:t>
            </a:fld>
            <a:endParaRPr lang="hr-HR" altLang="sr-Latn-RS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846850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2DCD6E-0D94-49BB-BAC0-6473A594B28C}" type="slidenum">
              <a:rPr lang="hr-HR" altLang="sr-Latn-RS"/>
              <a:pPr/>
              <a:t>9</a:t>
            </a:fld>
            <a:endParaRPr lang="hr-HR" altLang="sr-Latn-RS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355550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9460BA-7933-4235-AA4E-E31E44198A77}" type="slidenum">
              <a:rPr lang="hr-HR" altLang="sr-Latn-RS"/>
              <a:pPr/>
              <a:t>10</a:t>
            </a:fld>
            <a:endParaRPr lang="hr-HR" altLang="sr-Latn-RS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756417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6D0B1C-DC52-474D-97A0-963B124255DA}" type="slidenum">
              <a:rPr lang="hr-HR" altLang="sr-Latn-RS"/>
              <a:pPr/>
              <a:t>11</a:t>
            </a:fld>
            <a:endParaRPr lang="hr-HR" altLang="sr-Latn-RS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300615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sGHExeP3uA&amp;t=4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VAztNx0rH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672541"/>
            <a:ext cx="8915399" cy="2262781"/>
          </a:xfrm>
        </p:spPr>
        <p:txBody>
          <a:bodyPr/>
          <a:lstStyle/>
          <a:p>
            <a:r>
              <a:rPr lang="hr-HR"/>
              <a:t>Lazarsfeld i Merton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Učinci masovne komunikacije i uloga medija u društvu</a:t>
            </a:r>
          </a:p>
        </p:txBody>
      </p:sp>
    </p:spTree>
    <p:extLst>
      <p:ext uri="{BB962C8B-B14F-4D97-AF65-F5344CB8AC3E}">
        <p14:creationId xmlns:p14="http://schemas.microsoft.com/office/powerpoint/2010/main" val="1805897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78924" y="889462"/>
            <a:ext cx="8433029" cy="5251343"/>
          </a:xfrm>
          <a:ln/>
        </p:spPr>
        <p:txBody>
          <a:bodyPr/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i="1" dirty="0"/>
              <a:t> </a:t>
            </a:r>
            <a:r>
              <a:rPr lang="hr-HR" altLang="sr-Latn-RS" sz="2400" i="1" dirty="0"/>
              <a:t>Personal Influence (1955.) </a:t>
            </a:r>
            <a:r>
              <a:rPr lang="hr-HR" altLang="sr-Latn-RS" sz="2400" dirty="0" err="1"/>
              <a:t>Katz</a:t>
            </a:r>
            <a:r>
              <a:rPr lang="hr-HR" altLang="sr-Latn-RS" sz="2400" dirty="0"/>
              <a:t>, </a:t>
            </a:r>
            <a:r>
              <a:rPr lang="hr-HR" altLang="sr-Latn-RS" sz="2400" dirty="0" err="1"/>
              <a:t>Lazarsfeld</a:t>
            </a:r>
            <a:r>
              <a:rPr lang="hr-HR" altLang="sr-Latn-RS" sz="2400" dirty="0"/>
              <a:t> – izdavačka kuća ženskih časopisa htjela je privući obrazovaniju i bogatiju publiku – ispitivali 800 žena 1945. koje filmove vole gledati, glasačke preferencije, tko im je uzor u odijevanju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utjecaj medija na stajalište i razmišljanja publike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Zaključak – mediji imaju ograničeni utjecaj jer na masovno komuniciranje mogu utjecati neke varijable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dirty="0">
                <a:hlinkClick r:id="rId3"/>
              </a:rPr>
              <a:t>https://www.youtube.com/watch?v=csGHExeP3uA&amp;t=4s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hr-HR" altLang="sr-Latn-RS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157145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Dvostupanjski smjer komunikacije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7695" y="1670858"/>
            <a:ext cx="12161519" cy="4972560"/>
          </a:xfrm>
          <a:ln/>
        </p:spPr>
        <p:txBody>
          <a:bodyPr>
            <a:noAutofit/>
          </a:bodyPr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cs typeface="TimesNewRoman" pitchFamily="16" charset="0"/>
              </a:rPr>
              <a:t>Izborna propaganda nije imala izravnog utjecaja na recipijente 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cs typeface="TimesNewRoman" pitchFamily="16" charset="0"/>
              </a:rPr>
              <a:t>poruke koje šire masovni mediji, po tom modelu, najprije dospijevaju do tzv. predvodnika mnijenja, a od njih do manje aktivnih dijelova stanovništva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cs typeface="TimesNewRoman" pitchFamily="16" charset="0"/>
              </a:rPr>
              <a:t>“predvodnici mnijenja” - aktivni pojedinci koji traže informacije i odlikuju se kako većom konzumacijom medija tako i aktivnijim društvenim životom i određenom otvorenošću prema svijetu 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sz="2400" dirty="0"/>
              <a:t>proces komunikacije iz masovnih medija prvo primaju vođe mišljenja, ljudi koji primaju poruku izravno, a zatim ti ljudi prenose poruku manje aktivnim članovima društva. Drugim riječima, prema modelu u dva koraka: (1) masovni mediji utječu na određene pojedince i (2) ti pojedinci osobno utječu na druge. </a:t>
            </a:r>
            <a:endParaRPr lang="hr-HR" altLang="sr-Latn-RS" sz="2400" dirty="0">
              <a:cs typeface="TimesNew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69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Kritike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2590" y="1306218"/>
            <a:ext cx="9237924" cy="6240175"/>
          </a:xfrm>
          <a:ln/>
        </p:spPr>
        <p:txBody>
          <a:bodyPr/>
          <a:lstStyle/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cs typeface="TimesNewRoman" pitchFamily="16" charset="0"/>
              </a:rPr>
              <a:t>1. </a:t>
            </a:r>
            <a:r>
              <a:rPr lang="hr-HR" altLang="sr-Latn-RS" sz="2400" dirty="0" err="1">
                <a:cs typeface="TimesNewRoman" pitchFamily="16" charset="0"/>
              </a:rPr>
              <a:t>Predvodništvo</a:t>
            </a:r>
            <a:r>
              <a:rPr lang="hr-HR" altLang="sr-Latn-RS" sz="2400" dirty="0">
                <a:cs typeface="TimesNewRoman" pitchFamily="16" charset="0"/>
              </a:rPr>
              <a:t> i sljedbeništvo ne predstavljaju suprotnost. </a:t>
            </a:r>
          </a:p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cs typeface="TimesNewRoman" pitchFamily="16" charset="0"/>
              </a:rPr>
              <a:t>2.  Predvodnici mnijenja, kao i drugi recipijenti, medije koriste selektivno.</a:t>
            </a:r>
          </a:p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cs typeface="TimesNewRoman" pitchFamily="16" charset="0"/>
              </a:rPr>
              <a:t>3.Ne uzima se u obzir koji su kanali u kom trenutku značajni za proces difuzije.</a:t>
            </a:r>
          </a:p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cs typeface="TimesNewRoman" pitchFamily="16" charset="0"/>
              </a:rPr>
              <a:t>4. Nejasno ostaje to što predvodnik mnijenja čini s informacijom, tj. da li ju odbija, prosljeđuje ili modificira</a:t>
            </a:r>
          </a:p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>
                <a:cs typeface="TimesNewRoman" pitchFamily="16" charset="0"/>
              </a:rPr>
              <a:t>5. Empirijski je oborena pretpostavka da postoje samo dva stupnja tijeka informacija</a:t>
            </a:r>
          </a:p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110953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Doprinos komunikologiji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77350" y="1768506"/>
            <a:ext cx="8033163" cy="3457803"/>
          </a:xfrm>
          <a:ln/>
        </p:spPr>
        <p:txBody>
          <a:bodyPr>
            <a:normAutofit/>
          </a:bodyPr>
          <a:lstStyle/>
          <a:p>
            <a:pPr marL="391729" indent="-293797">
              <a:spcBef>
                <a:spcPts val="1270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3200" dirty="0"/>
              <a:t>istraživanje utjecaja medija</a:t>
            </a:r>
          </a:p>
          <a:p>
            <a:pPr marL="391729" indent="-293797">
              <a:spcBef>
                <a:spcPts val="1270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3200" dirty="0"/>
              <a:t>metodologija</a:t>
            </a:r>
          </a:p>
          <a:p>
            <a:pPr marL="391729" indent="-293797">
              <a:spcBef>
                <a:spcPts val="1270"/>
              </a:spcBef>
              <a:spcAft>
                <a:spcPct val="0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3200" dirty="0"/>
              <a:t>istraživački institut</a:t>
            </a:r>
          </a:p>
        </p:txBody>
      </p:sp>
    </p:spTree>
    <p:extLst>
      <p:ext uri="{BB962C8B-B14F-4D97-AF65-F5344CB8AC3E}">
        <p14:creationId xmlns:p14="http://schemas.microsoft.com/office/powerpoint/2010/main" val="485770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850435" y="273629"/>
            <a:ext cx="7511829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Robert Merton (1910.-2003.)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8764" y="1604329"/>
            <a:ext cx="8862059" cy="4874912"/>
          </a:xfrm>
          <a:ln/>
        </p:spPr>
        <p:txBody>
          <a:bodyPr>
            <a:normAutofit/>
          </a:bodyPr>
          <a:lstStyle/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400"/>
              <a:t>do 14 godine se zvao Meyer R. Schkolnick (roditelji porijeklom iz Rusije), a ime Robert Merton je osmislio kad je na rođendanskim proslavama zabavljao prijatelje kao mađioničar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400"/>
              <a:t>doktorat na Harvardu 1936., radio tamo neko vrijeme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400"/>
              <a:t>Od 1941. do umirovljenja 1978. bio je jedan od glavnih osnivača Odjela sociologije na Columbiji - "gospodin Sociologija"</a:t>
            </a:r>
          </a:p>
        </p:txBody>
      </p:sp>
    </p:spTree>
    <p:extLst>
      <p:ext uri="{BB962C8B-B14F-4D97-AF65-F5344CB8AC3E}">
        <p14:creationId xmlns:p14="http://schemas.microsoft.com/office/powerpoint/2010/main" val="2201157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850435" y="273629"/>
            <a:ext cx="7511829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Sociologija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3084" y="1604329"/>
            <a:ext cx="10299469" cy="5450973"/>
          </a:xfrm>
          <a:ln/>
        </p:spPr>
        <p:txBody>
          <a:bodyPr/>
          <a:lstStyle/>
          <a:p>
            <a:pPr marL="0" indent="97932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/>
              <a:t>Sociologija – ponašanje se najbolje može </a:t>
            </a:r>
            <a:r>
              <a:rPr lang="hr-HR" altLang="sr-Latn-RS" sz="2800" dirty="0" err="1"/>
              <a:t>razumijeti</a:t>
            </a:r>
            <a:r>
              <a:rPr lang="hr-HR" altLang="sr-Latn-RS" sz="2800" dirty="0"/>
              <a:t> kroz društvene strukture koje predstavljaju prilike i ograničenja za svoje članove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/>
              <a:t>njegove studije o integraciji u društvo pomogle su desegregaciji u školama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/>
              <a:t>teorija srednjeg dosega – često ga uspoređivali s </a:t>
            </a:r>
            <a:r>
              <a:rPr lang="hr-HR" altLang="sr-Latn-RS" sz="2800" dirty="0" err="1"/>
              <a:t>Talcottom</a:t>
            </a:r>
            <a:r>
              <a:rPr lang="hr-HR" altLang="sr-Latn-RS" sz="2800" dirty="0"/>
              <a:t> Parsonsom – smatrao da ih trebaju podržavati empirijski rezultati, kako bi se formirala istraživačka pitanja</a:t>
            </a:r>
          </a:p>
          <a:p>
            <a:pPr marL="0" indent="97932">
              <a:buClr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679561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850435" y="273629"/>
            <a:ext cx="7511829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Rad s Lazarsfeldom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644" y="1604329"/>
            <a:ext cx="10465723" cy="5288235"/>
          </a:xfrm>
          <a:ln/>
        </p:spPr>
        <p:txBody>
          <a:bodyPr>
            <a:noAutofit/>
          </a:bodyPr>
          <a:lstStyle/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/>
              <a:t>Lazarsfeld – kombinacija kvantitativne i kvalitativne metode, Mertonov utjecaj – povijesne studije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cs typeface="TimesNewRoman" pitchFamily="16" charset="0"/>
              </a:rPr>
              <a:t>Zavod za primijenjena društvena istraživanja, 35 godina surađivali – početak analiza radija – razvoj fokus grupa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cs typeface="TimesNewRoman" pitchFamily="16" charset="0"/>
              </a:rPr>
              <a:t>Merton – sociolog teoretičar, Lazarsfeld – metodolog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cs typeface="TimesNewRoman" pitchFamily="16" charset="0"/>
              </a:rPr>
              <a:t>Lazarsfeld je koristio istraživačke metode kako bi analizirao medijske utjecaje i ostale akcije pojedicana, dok je Merton smjestio medije u širi društveni kontekst</a:t>
            </a:r>
          </a:p>
        </p:txBody>
      </p:sp>
    </p:spTree>
    <p:extLst>
      <p:ext uri="{BB962C8B-B14F-4D97-AF65-F5344CB8AC3E}">
        <p14:creationId xmlns:p14="http://schemas.microsoft.com/office/powerpoint/2010/main" val="4039635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08991" y="404447"/>
            <a:ext cx="10427677" cy="6216162"/>
          </a:xfrm>
        </p:spPr>
        <p:txBody>
          <a:bodyPr>
            <a:normAutofit/>
          </a:bodyPr>
          <a:lstStyle/>
          <a:p>
            <a:r>
              <a:rPr lang="hr-HR" sz="2000" dirty="0" err="1"/>
              <a:t>Lazarsfeld</a:t>
            </a:r>
            <a:r>
              <a:rPr lang="hr-HR" sz="2000" dirty="0"/>
              <a:t> i </a:t>
            </a:r>
            <a:r>
              <a:rPr lang="hr-HR" sz="2000" dirty="0" err="1"/>
              <a:t>Merton</a:t>
            </a:r>
            <a:r>
              <a:rPr lang="hr-HR" sz="2000" dirty="0"/>
              <a:t> nastojali su razumjeti rastući interes javnosti za probleme “medija masovne komunikacije”. </a:t>
            </a:r>
          </a:p>
          <a:p>
            <a:r>
              <a:rPr lang="hr-HR" sz="2000" dirty="0"/>
              <a:t>tri "društvene funkcije" medija: </a:t>
            </a:r>
          </a:p>
          <a:p>
            <a:r>
              <a:rPr lang="hr-HR" sz="2000" dirty="0"/>
              <a:t>1. funkcija dodjele društvenog statusa ili način na koji "masovni mediji dodjeljuju status javnim pitanjima, osobama, organizacijama i društvenim pokretima". </a:t>
            </a:r>
          </a:p>
          <a:p>
            <a:r>
              <a:rPr lang="hr-HR" sz="2000" dirty="0"/>
              <a:t>2. "provođenje društvenih normi", gdje masovni mediji koriste javno izlaganje događaja ili ponašanja kako bi "odstupanja od tih normi izložili javnosti". </a:t>
            </a:r>
          </a:p>
          <a:p>
            <a:r>
              <a:rPr lang="hr-HR" sz="2000" dirty="0"/>
              <a:t>3. narkotička disfunkcija medija, u kojoj se energije pojedinaca u društvu sustavno odvajaju od organiziranog djelovanja - zbog vremena i pažnje potrebnih za jednostavno praćenje čitanja ili slušanja masovnim medijima: "Izloženost ovoj poplavi informacija može poslužiti za narkotiziranje, a ne za </a:t>
            </a:r>
            <a:r>
              <a:rPr lang="hr-HR" sz="2000" dirty="0" err="1"/>
              <a:t>energiziranje</a:t>
            </a:r>
            <a:r>
              <a:rPr lang="hr-HR" sz="2000" dirty="0"/>
              <a:t> prosječnog čitatelja ili slušatelja." </a:t>
            </a:r>
          </a:p>
          <a:p>
            <a:r>
              <a:rPr lang="hr-HR" sz="2000" dirty="0"/>
              <a:t>masovnu komunikaciju moguće je uvrstiti među najutjecajnije i najznačajnije društvene narkotike</a:t>
            </a:r>
          </a:p>
        </p:txBody>
      </p:sp>
    </p:spTree>
    <p:extLst>
      <p:ext uri="{BB962C8B-B14F-4D97-AF65-F5344CB8AC3E}">
        <p14:creationId xmlns:p14="http://schemas.microsoft.com/office/powerpoint/2010/main" val="2885982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56956" y="602004"/>
            <a:ext cx="8430044" cy="5614157"/>
          </a:xfrm>
          <a:ln/>
        </p:spPr>
        <p:txBody>
          <a:bodyPr>
            <a:normAutofit fontScale="92500" lnSpcReduction="10000"/>
          </a:bodyPr>
          <a:lstStyle/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3200" dirty="0">
                <a:cs typeface="TimesNewRoman" pitchFamily="16" charset="0"/>
              </a:rPr>
              <a:t>studija s </a:t>
            </a:r>
            <a:r>
              <a:rPr lang="hr-HR" altLang="sr-Latn-RS" sz="3200" dirty="0" err="1">
                <a:cs typeface="TimesNewRoman" pitchFamily="16" charset="0"/>
              </a:rPr>
              <a:t>Fiskeom</a:t>
            </a:r>
            <a:r>
              <a:rPr lang="hr-HR" altLang="sr-Latn-RS" sz="3200" dirty="0">
                <a:cs typeface="TimesNewRoman" pitchFamily="16" charset="0"/>
              </a:rPr>
              <a:t> i Curtisom (1946.) - analiza emisije Kate Smith o ratnim obveznicama na CBS-u - 18 sati </a:t>
            </a:r>
            <a:r>
              <a:rPr lang="hr-HR" altLang="sr-Latn-RS" sz="3200" dirty="0" err="1">
                <a:cs typeface="TimesNewRoman" pitchFamily="16" charset="0"/>
              </a:rPr>
              <a:t>nepresatano</a:t>
            </a:r>
            <a:r>
              <a:rPr lang="hr-HR" altLang="sr-Latn-RS" sz="3200" dirty="0">
                <a:cs typeface="TimesNewRoman" pitchFamily="16" charset="0"/>
              </a:rPr>
              <a:t> u eteru - rezultiralo kupnjom 39 milijuna dolara vrijednih ratnih obveznica 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3200" dirty="0">
                <a:cs typeface="TimesNewRoman" pitchFamily="16" charset="0"/>
              </a:rPr>
              <a:t>Masovna </a:t>
            </a:r>
            <a:r>
              <a:rPr lang="hr-HR" altLang="sr-Latn-RS" sz="3200" dirty="0" err="1">
                <a:cs typeface="TimesNewRoman" pitchFamily="16" charset="0"/>
              </a:rPr>
              <a:t>persuazija</a:t>
            </a:r>
            <a:r>
              <a:rPr lang="hr-HR" altLang="sr-Latn-RS" sz="3200" dirty="0">
                <a:cs typeface="TimesNewRoman" pitchFamily="16" charset="0"/>
              </a:rPr>
              <a:t> – 100 fokusiranih intervjua sa stanovnicima New Yorka od kojih je 75 kupilo obveznice (978 ljudi kontrolna skupina) - mediji mogu imati izravne utjecaje kad su poruke snažno emotivne i kad ih šalje izvor kojem vjeruju i koji "igra" na njihove osjećaje</a:t>
            </a:r>
          </a:p>
          <a:p>
            <a:pPr marL="0" indent="97932">
              <a:buClr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4364900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850435" y="273629"/>
            <a:ext cx="7511829" cy="1144921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Anomija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2509" y="1604329"/>
            <a:ext cx="10839796" cy="4874912"/>
          </a:xfrm>
          <a:ln/>
        </p:spPr>
        <p:txBody>
          <a:bodyPr>
            <a:normAutofit/>
          </a:bodyPr>
          <a:lstStyle/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3200" dirty="0">
                <a:cs typeface="TimesNewRoman" pitchFamily="16" charset="0"/>
              </a:rPr>
              <a:t>postojanje središnjeg proturječja između socijalne strukture i strukture vrijednosti; raskorak između ciljeva koji se smatraju legitimnima (blagostanje i potrošnja) i mogućnosti pristupa institucionaliziranim sredstvima za postizanje ovih ciljeva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3200" dirty="0">
                <a:cs typeface="TimesNewRoman" pitchFamily="16" charset="0"/>
              </a:rPr>
              <a:t>sadržaji koji u industrijskim, odnosno postindustrijskim društvima stabiliziraju sustav, u manje razvijenim zemljama mogu ugroziti stabilnost</a:t>
            </a:r>
          </a:p>
          <a:p>
            <a:pPr marL="0" indent="97932">
              <a:buClrTx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endParaRPr lang="hr-HR" altLang="sr-Latn-RS" dirty="0">
              <a:cs typeface="TimesNew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412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Paul Lazarsfeld (1901.-1976.)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386" y="1749669"/>
            <a:ext cx="9507128" cy="4643164"/>
          </a:xfrm>
          <a:ln/>
        </p:spPr>
        <p:txBody>
          <a:bodyPr vert="horz" lIns="91440" tIns="45720" rIns="91440" bIns="45720" rtlCol="0" anchor="t">
            <a:normAutofit/>
          </a:bodyPr>
          <a:lstStyle/>
          <a:p>
            <a:pPr marL="391160" indent="-293370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Beč, aktivni socijalist (majka okupljala kremu društva, kolumne o muško-ženskim odnosima)</a:t>
            </a:r>
            <a:endParaRPr lang="sr-Latn-RS" dirty="0"/>
          </a:p>
          <a:p>
            <a:pPr marL="391160" indent="-293370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studirao primijenjenu matematiku, Einsteinovu teorija gravitacije primijenio na Merkur - doktorat napisao za tri noći</a:t>
            </a:r>
          </a:p>
          <a:p>
            <a:pPr marL="806450" indent="-499110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analizirao anketne upitnike za socijalističku stranku, pozvali ga na Sveučilište u Beču – na psihologiji držao seminare</a:t>
            </a:r>
          </a:p>
          <a:p>
            <a:pPr marL="806450" indent="-499110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1825. Istraživački centar za ekonomsku psihologiju – istraživanje tržišta </a:t>
            </a:r>
          </a:p>
        </p:txBody>
      </p:sp>
    </p:spTree>
    <p:extLst>
      <p:ext uri="{BB962C8B-B14F-4D97-AF65-F5344CB8AC3E}">
        <p14:creationId xmlns:p14="http://schemas.microsoft.com/office/powerpoint/2010/main" val="3957952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72095" y="673331"/>
            <a:ext cx="10424160" cy="5810596"/>
          </a:xfrm>
          <a:ln/>
        </p:spPr>
        <p:txBody>
          <a:bodyPr>
            <a:normAutofit/>
          </a:bodyPr>
          <a:lstStyle/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cs typeface="TimesNewRoman" pitchFamily="16" charset="0"/>
              </a:rPr>
              <a:t>U tom smislu djelovanje televizije leži u mijenjanju razine zahtjeva recipijenata, te sukladno tome televizija postaje izvor frustracija. Može se stvoriti stanje “relativne deprivacije” u kojem se u pitanje dovode postojeći vladajući odnosi, jer se, primjerice, ciljevi kao što je blagostanje u televizijskim emisijama prikazuju kao dostižni, dok u stvarnosti to nisu.</a:t>
            </a:r>
          </a:p>
        </p:txBody>
      </p:sp>
    </p:spTree>
    <p:extLst>
      <p:ext uri="{BB962C8B-B14F-4D97-AF65-F5344CB8AC3E}">
        <p14:creationId xmlns:p14="http://schemas.microsoft.com/office/powerpoint/2010/main" val="1720329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11926" y="374073"/>
            <a:ext cx="9476509" cy="5710843"/>
          </a:xfrm>
          <a:ln/>
        </p:spPr>
        <p:txBody>
          <a:bodyPr>
            <a:normAutofit/>
          </a:bodyPr>
          <a:lstStyle/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400" dirty="0" err="1">
                <a:cs typeface="TimesNewRoman" pitchFamily="16" charset="0"/>
              </a:rPr>
              <a:t>samoispunjavajuće</a:t>
            </a:r>
            <a:r>
              <a:rPr lang="hr-HR" altLang="sr-Latn-RS" sz="2400" dirty="0">
                <a:cs typeface="TimesNewRoman" pitchFamily="16" charset="0"/>
              </a:rPr>
              <a:t> proročanstvo - prognoza koja izravno ili neizravno, sama uzrokuje da se obistini, od strane vlastitih uvjeta, zbog pozitivne povratne sprege između uvjerenja i ponašanja.  </a:t>
            </a:r>
          </a:p>
          <a:p>
            <a:pPr marL="391729" indent="-293797">
              <a:buClr>
                <a:srgbClr val="800000"/>
              </a:buClr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400" dirty="0">
                <a:cs typeface="TimesNewRoman" pitchFamily="16" charset="0"/>
              </a:rPr>
              <a:t>"Socijalna teorija i društvena struktura" - </a:t>
            </a:r>
            <a:r>
              <a:rPr lang="hr-HR" altLang="sr-Latn-RS" sz="2400" dirty="0" err="1">
                <a:cs typeface="TimesNewRoman" pitchFamily="16" charset="0"/>
              </a:rPr>
              <a:t>Samoispunjavajuće</a:t>
            </a:r>
            <a:r>
              <a:rPr lang="hr-HR" altLang="sr-Latn-RS" sz="2400" dirty="0">
                <a:cs typeface="TimesNewRoman" pitchFamily="16" charset="0"/>
              </a:rPr>
              <a:t> proročanstvo je, u početku, lažna definicija situacije koja evocira novo ponašanje, koje čini da se izvorno lažno poimanje 'obistini'. Ova prividna valjanost </a:t>
            </a:r>
            <a:r>
              <a:rPr lang="hr-HR" altLang="sr-Latn-RS" sz="2400" dirty="0" err="1">
                <a:cs typeface="TimesNewRoman" pitchFamily="16" charset="0"/>
              </a:rPr>
              <a:t>samoispunjavajućeg</a:t>
            </a:r>
            <a:r>
              <a:rPr lang="hr-HR" altLang="sr-Latn-RS" sz="2400" dirty="0">
                <a:cs typeface="TimesNewRoman" pitchFamily="16" charset="0"/>
              </a:rPr>
              <a:t> proročanstva održava vladavinu pogreške, jer će prorok navesti stvarni tijek događaja kao dokaz da je bio u pravu od samoga početka.</a:t>
            </a:r>
          </a:p>
        </p:txBody>
      </p:sp>
    </p:spTree>
    <p:extLst>
      <p:ext uri="{BB962C8B-B14F-4D97-AF65-F5344CB8AC3E}">
        <p14:creationId xmlns:p14="http://schemas.microsoft.com/office/powerpoint/2010/main" val="943011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850435" y="273629"/>
            <a:ext cx="7511829" cy="1144921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Sociologija znanja /komunikologija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45920" y="1088967"/>
            <a:ext cx="9218815" cy="5390274"/>
          </a:xfrm>
          <a:ln/>
        </p:spPr>
        <p:txBody>
          <a:bodyPr>
            <a:noAutofit/>
          </a:bodyPr>
          <a:lstStyle/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/>
              <a:t>Tri glavne razlike između sociologije znanja i (američke) komunikologije:</a:t>
            </a:r>
          </a:p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cs typeface="TimesNewRoman" pitchFamily="16" charset="0"/>
              </a:rPr>
              <a:t>1. Komunikologija uzima ono na što naiđe, u onom obliku u kojem to jest; ona je suvremeno </a:t>
            </a:r>
            <a:r>
              <a:rPr lang="hr-HR" altLang="sr-Latn-RS" sz="2800" dirty="0" err="1">
                <a:cs typeface="TimesNewRoman" pitchFamily="16" charset="0"/>
              </a:rPr>
              <a:t>kratkoroćna</a:t>
            </a:r>
            <a:r>
              <a:rPr lang="hr-HR" altLang="sr-Latn-RS" sz="2800" dirty="0">
                <a:cs typeface="TimesNewRoman" pitchFamily="16" charset="0"/>
              </a:rPr>
              <a:t> i nesustavna. Sociologija znanja istražuje na filozofsko-antropološkoj i povijesnoj osnovi duhovni život u cjelini.</a:t>
            </a:r>
          </a:p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cs typeface="TimesNewRoman" pitchFamily="16" charset="0"/>
              </a:rPr>
              <a:t>2. Komunikologija pokušava znanstveno neospornim metodama utvrditi “bilo mnijenja”. </a:t>
            </a:r>
          </a:p>
        </p:txBody>
      </p:sp>
    </p:spTree>
    <p:extLst>
      <p:ext uri="{BB962C8B-B14F-4D97-AF65-F5344CB8AC3E}">
        <p14:creationId xmlns:p14="http://schemas.microsoft.com/office/powerpoint/2010/main" val="2356395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7380774" cy="4526396"/>
          </a:xfrm>
          <a:ln/>
        </p:spPr>
        <p:txBody>
          <a:bodyPr>
            <a:normAutofit/>
          </a:bodyPr>
          <a:lstStyle/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cs typeface="TimesNewRoman" pitchFamily="16" charset="0"/>
              </a:rPr>
              <a:t>Sociologija znanja zanima se za povijest, egzistencijalnu istinu, prirodu znanja i </a:t>
            </a:r>
            <a:r>
              <a:rPr lang="hr-HR" altLang="sr-Latn-RS" sz="2800" dirty="0" err="1">
                <a:cs typeface="TimesNewRoman" pitchFamily="16" charset="0"/>
              </a:rPr>
              <a:t>intersubjektivnost</a:t>
            </a:r>
            <a:r>
              <a:rPr lang="hr-HR" altLang="sr-Latn-RS" sz="2800" dirty="0">
                <a:cs typeface="TimesNewRoman" pitchFamily="16" charset="0"/>
              </a:rPr>
              <a:t>.</a:t>
            </a:r>
          </a:p>
          <a:p>
            <a:pPr marL="0" indent="0"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sz="2800" dirty="0">
                <a:cs typeface="TimesNewRoman" pitchFamily="16" charset="0"/>
              </a:rPr>
              <a:t>3. Istraživačka tehnika i postupak imaju u okviru komunikologije tendenciju da se osamostale, za razliku od sociologije znanja, gdje je ta problematika od sekundarnog značaja.</a:t>
            </a:r>
          </a:p>
        </p:txBody>
      </p:sp>
    </p:spTree>
    <p:extLst>
      <p:ext uri="{BB962C8B-B14F-4D97-AF65-F5344CB8AC3E}">
        <p14:creationId xmlns:p14="http://schemas.microsoft.com/office/powerpoint/2010/main" val="24946007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DFCE6B-2C28-43AA-85E7-062C00900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FF37EFF-C3B8-4E5C-BB92-3BE93050A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https://www.youtube.com/watch?v=kVAztNx0rHQ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935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87731" y="257695"/>
            <a:ext cx="9119062" cy="7461516"/>
          </a:xfrm>
          <a:ln/>
        </p:spPr>
        <p:txBody>
          <a:bodyPr>
            <a:normAutofit/>
          </a:bodyPr>
          <a:lstStyle/>
          <a:p>
            <a:pPr marL="806501" indent="-49974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život bečkih beskućnika – smatrali prosjačenje poslom</a:t>
            </a:r>
          </a:p>
          <a:p>
            <a:pPr marL="806501" indent="-49974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studija </a:t>
            </a:r>
            <a:r>
              <a:rPr lang="hr-HR" altLang="sr-Latn-RS" sz="2800" dirty="0" err="1"/>
              <a:t>Marienthal</a:t>
            </a:r>
            <a:r>
              <a:rPr lang="hr-HR" altLang="sr-Latn-RS" sz="2800" dirty="0"/>
              <a:t> o nezaposlenosti (1931.-1932.) – 77 posto stanovnika bilo je bez posla  - studije slučaja, skupljaju povijesne podatke </a:t>
            </a:r>
          </a:p>
          <a:p>
            <a:pPr marL="806501" indent="-49974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stanovništvo koje živi pod velikim stresom, od kojih je većina izgubila osjećaj pripadnosti, perspektivu, čak i pojam vremena – samo 15 posto djece bilo je normalnog zdravlja </a:t>
            </a:r>
          </a:p>
          <a:p>
            <a:pPr marL="806501" indent="-499743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prestali su se nadati – došli do zaključka da će takvi "slomljeni" individualci slijediti bilo kojeg političara koji im da nadu, bez obzira na njegov politički program</a:t>
            </a:r>
          </a:p>
        </p:txBody>
      </p:sp>
    </p:spTree>
    <p:extLst>
      <p:ext uri="{BB962C8B-B14F-4D97-AF65-F5344CB8AC3E}">
        <p14:creationId xmlns:p14="http://schemas.microsoft.com/office/powerpoint/2010/main" val="3308405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Odlazak u SAD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378" y="1714500"/>
            <a:ext cx="9041136" cy="3524771"/>
          </a:xfrm>
          <a:ln/>
        </p:spPr>
        <p:txBody>
          <a:bodyPr>
            <a:noAutofit/>
          </a:bodyPr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dobio stipendiju zaklade </a:t>
            </a:r>
            <a:r>
              <a:rPr lang="hr-HR" altLang="sr-Latn-RS" sz="2800" dirty="0" err="1"/>
              <a:t>Rockerfeller</a:t>
            </a:r>
            <a:r>
              <a:rPr lang="hr-HR" altLang="sr-Latn-RS" sz="2800" dirty="0"/>
              <a:t>, upoznaje Roberta </a:t>
            </a:r>
            <a:r>
              <a:rPr lang="hr-HR" altLang="sr-Latn-RS" sz="2800" dirty="0" err="1"/>
              <a:t>Lynda</a:t>
            </a:r>
            <a:r>
              <a:rPr lang="hr-HR" altLang="sr-Latn-RS" sz="2800" dirty="0"/>
              <a:t> – koji proučava učinke ekonomske krize na obitelji u </a:t>
            </a:r>
            <a:r>
              <a:rPr lang="hr-HR" altLang="sr-Latn-RS" sz="2800" dirty="0" err="1"/>
              <a:t>Montclairu</a:t>
            </a:r>
            <a:r>
              <a:rPr lang="hr-HR" altLang="sr-Latn-RS" sz="2800" dirty="0"/>
              <a:t> – trebala mu pomoć s analizom podataka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Sveučilište u </a:t>
            </a:r>
            <a:r>
              <a:rPr lang="hr-HR" altLang="sr-Latn-RS" sz="2800" dirty="0" err="1"/>
              <a:t>Newarku</a:t>
            </a:r>
            <a:r>
              <a:rPr lang="hr-HR" altLang="sr-Latn-RS" sz="2800" dirty="0"/>
              <a:t> – agencija za istraživanja tržišta čime je plaćao i znanstvena istraživanja</a:t>
            </a:r>
          </a:p>
        </p:txBody>
      </p:sp>
    </p:spTree>
    <p:extLst>
      <p:ext uri="{BB962C8B-B14F-4D97-AF65-F5344CB8AC3E}">
        <p14:creationId xmlns:p14="http://schemas.microsoft.com/office/powerpoint/2010/main" val="3976173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Istraživanje radija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7156" y="1354975"/>
            <a:ext cx="10723715" cy="5288443"/>
          </a:xfrm>
          <a:ln/>
        </p:spPr>
        <p:txBody>
          <a:bodyPr>
            <a:normAutofit lnSpcReduction="10000"/>
          </a:bodyPr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1937. nisu znali kako izračunati doseg radija, koji je u 20 godina posjedovala polovica stanovništva, istraživali efekte radijskih poruka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promijenio originalni plan, dodao analizu sadržaja programa, usporedbu tiskovina i radija, slušanost...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Frank Stanton – Lazarsfeldov i Stantonov analizator programa – publika je odabirala koji sadržaji im se sviđaju a koji ne, sadržaj se snimao, odmah nakon toga su se mogli voditi intervjui s ispitanicima- utjecaj ima na publiku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sz="2400" dirty="0"/>
              <a:t>Ispitanici pritisnu crveni gumb ako im ponuđeni radijski program pruža negativne osjećaje – iritaciju, ljutnju, nevjericu ili dosadu, a </a:t>
            </a:r>
            <a:r>
              <a:rPr lang="hr-HR" sz="2400" dirty="0" err="1"/>
              <a:t>plavigumb</a:t>
            </a:r>
            <a:r>
              <a:rPr lang="hr-HR" sz="2400" dirty="0"/>
              <a:t> ako imaju pozitivni odgovor na sadržaj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s Mertonom razvio fokus grupe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pozvao i Adorna da radi s njim na istraživanju radija, ali se nisu slagali</a:t>
            </a:r>
          </a:p>
          <a:p>
            <a:pPr marL="97932" indent="0"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318824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Metodologija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22466" y="1330036"/>
            <a:ext cx="9188048" cy="5150645"/>
          </a:xfrm>
          <a:ln/>
        </p:spPr>
        <p:txBody>
          <a:bodyPr>
            <a:noAutofit/>
          </a:bodyPr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kombinacija kvantitativnih i kvalitativnih metoda, promatranja sudionika i dubinskih intervjua, analiza sadržaja, panel studije i fokusirani intervjui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triangulacija – svaki fenomen treba se promatrati objektivnim promatranjem i </a:t>
            </a:r>
            <a:r>
              <a:rPr lang="hr-HR" altLang="sr-Latn-RS" sz="2800" dirty="0" err="1"/>
              <a:t>introspektivom</a:t>
            </a:r>
            <a:r>
              <a:rPr lang="hr-HR" altLang="sr-Latn-RS" sz="2800" dirty="0"/>
              <a:t>, studije slučaja treba upotpuniti statistikom, prikupljanje podataka treba upotpuniti s povijesnim informacijama o predmetu proučavanja, objektivni podaci trebaju se kombinirati s upitnicima </a:t>
            </a:r>
          </a:p>
        </p:txBody>
      </p:sp>
    </p:spTree>
    <p:extLst>
      <p:ext uri="{BB962C8B-B14F-4D97-AF65-F5344CB8AC3E}">
        <p14:creationId xmlns:p14="http://schemas.microsoft.com/office/powerpoint/2010/main" val="575493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620707"/>
            <a:ext cx="7674566" cy="928897"/>
          </a:xfrm>
          <a:ln/>
        </p:spPr>
        <p:txBody>
          <a:bodyPr vert="horz" lIns="91440" tIns="35206" rIns="91440" bIns="45720" rtlCol="0" anchor="t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 dirty="0"/>
              <a:t>Studija Erie </a:t>
            </a:r>
            <a:r>
              <a:rPr lang="hr-HR" altLang="sr-Latn-RS" dirty="0" err="1"/>
              <a:t>County</a:t>
            </a:r>
            <a:endParaRPr lang="hr-HR" altLang="sr-Latn-RS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7696" y="1313411"/>
            <a:ext cx="11321934" cy="5330007"/>
          </a:xfrm>
          <a:ln/>
        </p:spPr>
        <p:txBody>
          <a:bodyPr>
            <a:noAutofit/>
          </a:bodyPr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Opsežno istraživanje provedeno je u Erie </a:t>
            </a:r>
            <a:r>
              <a:rPr lang="hr-HR" altLang="sr-Latn-RS" sz="2400" dirty="0" err="1"/>
              <a:t>Countyju</a:t>
            </a:r>
            <a:r>
              <a:rPr lang="hr-HR" altLang="sr-Latn-RS" sz="2400" dirty="0"/>
              <a:t>, u Ohiju, tijekom predsjedničkih izbora 1940. - 600 ispitanika, 7 intervjua kroz sedam mjeseci – </a:t>
            </a:r>
            <a:r>
              <a:rPr lang="hr-HR" altLang="sr-Latn-RS" sz="2400" i="1" dirty="0" err="1"/>
              <a:t>People's</a:t>
            </a:r>
            <a:r>
              <a:rPr lang="hr-HR" altLang="sr-Latn-RS" sz="2400" i="1" dirty="0"/>
              <a:t> </a:t>
            </a:r>
            <a:r>
              <a:rPr lang="hr-HR" altLang="sr-Latn-RS" sz="2400" i="1" dirty="0" err="1"/>
              <a:t>Choice</a:t>
            </a:r>
            <a:r>
              <a:rPr lang="hr-HR" altLang="sr-Latn-RS" sz="2400" dirty="0"/>
              <a:t> 1944.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sz="2400" dirty="0"/>
              <a:t>Ured Franklina </a:t>
            </a:r>
            <a:r>
              <a:rPr lang="hr-HR" sz="2400" dirty="0" err="1"/>
              <a:t>Delana</a:t>
            </a:r>
            <a:r>
              <a:rPr lang="hr-HR" sz="2400" dirty="0"/>
              <a:t> Roosevelta naručio studiju kada se odlučio kandidirati za treći predsjednički mandat, a Paul </a:t>
            </a:r>
            <a:r>
              <a:rPr lang="hr-HR" sz="2400" dirty="0" err="1"/>
              <a:t>Lazarsfeld</a:t>
            </a:r>
            <a:r>
              <a:rPr lang="hr-HR" sz="2400" dirty="0"/>
              <a:t> vodio je skupinu istraživača koji su pokušavali otkriti koliko su masovni mediji utjecajni. 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sz="2400" dirty="0"/>
              <a:t>uloga medija u izborima između demokratskog predsjednika Roosevelta i republikanskog izazivača </a:t>
            </a:r>
            <a:r>
              <a:rPr lang="hr-HR" sz="2400" dirty="0" err="1"/>
              <a:t>Wendella</a:t>
            </a:r>
            <a:r>
              <a:rPr lang="hr-HR" sz="2400" dirty="0"/>
              <a:t> </a:t>
            </a:r>
            <a:r>
              <a:rPr lang="hr-HR" sz="2400" dirty="0" err="1"/>
              <a:t>Willkieja</a:t>
            </a:r>
            <a:r>
              <a:rPr lang="hr-HR" sz="2400" dirty="0"/>
              <a:t>.</a:t>
            </a:r>
            <a:endParaRPr lang="hr-HR" altLang="sr-Latn-RS" sz="2400" dirty="0"/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400" dirty="0"/>
              <a:t>rezultati: ni radio ni tisak nisu imali značajniji utjecaj na birače kao što se pretpostavljalo</a:t>
            </a:r>
          </a:p>
        </p:txBody>
      </p:sp>
    </p:spTree>
    <p:extLst>
      <p:ext uri="{BB962C8B-B14F-4D97-AF65-F5344CB8AC3E}">
        <p14:creationId xmlns:p14="http://schemas.microsoft.com/office/powerpoint/2010/main" val="4085353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1229" y="266007"/>
            <a:ext cx="10332720" cy="6450677"/>
          </a:xfrm>
        </p:spPr>
        <p:txBody>
          <a:bodyPr>
            <a:noAutofit/>
          </a:bodyPr>
          <a:lstStyle/>
          <a:p>
            <a:r>
              <a:rPr lang="hr-HR" altLang="sr-Latn-RS" sz="2400" dirty="0"/>
              <a:t>Ispostavilo se da su neki ljudi informiraniji od drugih. Neki članovi javnosti više su izloženi medijima, imaju brojnije i raznovrsnije društvene mreže, i oni se percipiraju kao utjecajni.</a:t>
            </a:r>
          </a:p>
          <a:p>
            <a:r>
              <a:rPr lang="hr-HR" sz="2400" dirty="0"/>
              <a:t>Također su otkrili da na odgovor na medijske poruke utječu društveni odnosi. Primanje poruke ne znači nužno i odgovor. </a:t>
            </a:r>
            <a:r>
              <a:rPr lang="hr-HR" sz="2400" dirty="0" err="1"/>
              <a:t>Neprimanje</a:t>
            </a:r>
            <a:r>
              <a:rPr lang="hr-HR" sz="2400" dirty="0"/>
              <a:t> poruke ne znači da neće biti odgovora, jer ljudi mogu primiti poruku i nekim drugim kanalima. Konačno, utvrđeno je da se većina ispitanika uvelike oslanja na druge ljude za informacije koje su koristili za donošenje odluka o glasovanju (</a:t>
            </a:r>
            <a:r>
              <a:rPr lang="hr-HR" sz="2400" dirty="0" err="1"/>
              <a:t>Lazarsfeld</a:t>
            </a:r>
            <a:r>
              <a:rPr lang="hr-HR" sz="2400" dirty="0"/>
              <a:t> </a:t>
            </a:r>
            <a:r>
              <a:rPr lang="hr-HR" sz="2400" dirty="0" err="1"/>
              <a:t>et</a:t>
            </a:r>
            <a:r>
              <a:rPr lang="hr-HR" sz="2400" dirty="0"/>
              <a:t> </a:t>
            </a:r>
            <a:r>
              <a:rPr lang="hr-HR" sz="2400" dirty="0" err="1"/>
              <a:t>al</a:t>
            </a:r>
            <a:r>
              <a:rPr lang="hr-HR" sz="2400" dirty="0"/>
              <a:t>. 1968, 148). </a:t>
            </a:r>
          </a:p>
          <a:p>
            <a:r>
              <a:rPr lang="hr-HR" sz="2400" dirty="0" err="1"/>
              <a:t>Lazarsfeld</a:t>
            </a:r>
            <a:r>
              <a:rPr lang="hr-HR" sz="2400" dirty="0"/>
              <a:t> je te "druge ljude", pojedince na koje su se oslanjali za informacije, nazvao "vođama mišljenja„ - može biti gotovo bilo tko, od kućanice u susjedstvu do kolege na poslu. Daljnja analiza je pokazala da su vođe mišljenja bolje informirani od prosječne osobe i općenito su skloni čitati više novina te slušati više radijskih vijesti i komentara od prosjeka</a:t>
            </a:r>
          </a:p>
        </p:txBody>
      </p:sp>
    </p:spTree>
    <p:extLst>
      <p:ext uri="{BB962C8B-B14F-4D97-AF65-F5344CB8AC3E}">
        <p14:creationId xmlns:p14="http://schemas.microsoft.com/office/powerpoint/2010/main" val="3161464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2177349" y="517015"/>
            <a:ext cx="7674566" cy="1134839"/>
          </a:xfrm>
          <a:ln/>
        </p:spPr>
        <p:txBody>
          <a:bodyPr vert="horz" lIns="91440" tIns="35206" rIns="91440" bIns="45720" rtlCol="0" anchor="t">
            <a:normAutofit fontScale="90000"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</a:tabLst>
            </a:pPr>
            <a:r>
              <a:rPr lang="hr-HR" altLang="sr-Latn-RS"/>
              <a:t>Ured za primijenjena društvena istraživanja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9834" y="1651854"/>
            <a:ext cx="9470680" cy="4991564"/>
          </a:xfrm>
          <a:ln/>
        </p:spPr>
        <p:txBody>
          <a:bodyPr>
            <a:noAutofit/>
          </a:bodyPr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Ured za </a:t>
            </a:r>
            <a:r>
              <a:rPr lang="hr-HR" altLang="sr-Latn-RS" sz="2800" dirty="0" err="1"/>
              <a:t>primjenjena</a:t>
            </a:r>
            <a:r>
              <a:rPr lang="hr-HR" altLang="sr-Latn-RS" sz="2800" dirty="0"/>
              <a:t> društvena istraživanja (BASR) – 1937. s </a:t>
            </a:r>
            <a:r>
              <a:rPr lang="hr-HR" altLang="sr-Latn-RS" sz="2800" dirty="0" err="1"/>
              <a:t>Mertonom</a:t>
            </a:r>
            <a:r>
              <a:rPr lang="hr-HR" altLang="sr-Latn-RS" sz="2800" dirty="0"/>
              <a:t>, s vremenom postao dio Sveučilišta Columbia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zlatna era 1940' - 1960' – objavili 52 knjige, 350 članaka 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hr-HR" altLang="sr-Latn-RS" sz="2800" dirty="0"/>
              <a:t>Istraživanje u </a:t>
            </a:r>
            <a:r>
              <a:rPr lang="hr-HR" altLang="sr-Latn-RS" sz="2800" dirty="0" err="1"/>
              <a:t>Decaturu</a:t>
            </a:r>
            <a:r>
              <a:rPr lang="hr-HR" altLang="sr-Latn-RS" sz="2800" dirty="0"/>
              <a:t> (Illinois) kojim je </a:t>
            </a:r>
            <a:r>
              <a:rPr lang="hr-HR" altLang="sr-Latn-RS" sz="2800" dirty="0" err="1"/>
              <a:t>Lazarsfeld</a:t>
            </a:r>
            <a:r>
              <a:rPr lang="hr-HR" altLang="sr-Latn-RS" sz="2800" dirty="0"/>
              <a:t> tražio daljnje razumijevanje </a:t>
            </a:r>
            <a:r>
              <a:rPr lang="hr-HR" altLang="sr-Latn-RS" sz="2800" i="1" dirty="0" err="1"/>
              <a:t>dvostupanjske</a:t>
            </a:r>
            <a:r>
              <a:rPr lang="hr-HR" altLang="sr-Latn-RS" sz="2800" i="1" dirty="0"/>
              <a:t> komunikacije</a:t>
            </a:r>
            <a:r>
              <a:rPr lang="hr-HR" altLang="sr-Latn-RS" sz="2800" dirty="0"/>
              <a:t> u kojoj se ideje i informacije iz medija šalju liderima javnog mnijenja i zatim njihovim sljedbenicima kroz interpersonalne, međuljudske mreže. </a:t>
            </a:r>
          </a:p>
        </p:txBody>
      </p:sp>
    </p:spTree>
    <p:extLst>
      <p:ext uri="{BB962C8B-B14F-4D97-AF65-F5344CB8AC3E}">
        <p14:creationId xmlns:p14="http://schemas.microsoft.com/office/powerpoint/2010/main" val="966824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1E09B33F66C943AEAE05E81721DCF9" ma:contentTypeVersion="4" ma:contentTypeDescription="Create a new document." ma:contentTypeScope="" ma:versionID="0bd961eb6ac1a372fd60746cc075feb7">
  <xsd:schema xmlns:xsd="http://www.w3.org/2001/XMLSchema" xmlns:xs="http://www.w3.org/2001/XMLSchema" xmlns:p="http://schemas.microsoft.com/office/2006/metadata/properties" xmlns:ns2="e78708fa-48e1-4172-a541-e6bc54ef149f" targetNamespace="http://schemas.microsoft.com/office/2006/metadata/properties" ma:root="true" ma:fieldsID="d3dc5573342eb901f2b9bd113ecba3de" ns2:_="">
    <xsd:import namespace="e78708fa-48e1-4172-a541-e6bc54ef14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8708fa-48e1-4172-a541-e6bc54ef14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577AD5-DAB8-433D-8DE3-AD3934BC1262}">
  <ds:schemaRefs>
    <ds:schemaRef ds:uri="e78708fa-48e1-4172-a541-e6bc54ef14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F4A511D-4034-4638-A488-47AE6F8B3F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2899BD-3260-4E9C-8609-05199CAE382D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e78708fa-48e1-4172-a541-e6bc54ef149f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</TotalTime>
  <Words>1766</Words>
  <Application>Microsoft Office PowerPoint</Application>
  <PresentationFormat>Široki zaslon</PresentationFormat>
  <Paragraphs>109</Paragraphs>
  <Slides>24</Slides>
  <Notes>20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Wingdings</vt:lpstr>
      <vt:lpstr>Wingdings 3</vt:lpstr>
      <vt:lpstr>Wisp</vt:lpstr>
      <vt:lpstr>Lazarsfeld i Merton</vt:lpstr>
      <vt:lpstr>Paul Lazarsfeld (1901.-1976.)</vt:lpstr>
      <vt:lpstr>PowerPoint prezentacija</vt:lpstr>
      <vt:lpstr>Odlazak u SAD</vt:lpstr>
      <vt:lpstr>Istraživanje radija</vt:lpstr>
      <vt:lpstr>Metodologija</vt:lpstr>
      <vt:lpstr>Studija Erie County</vt:lpstr>
      <vt:lpstr>PowerPoint prezentacija</vt:lpstr>
      <vt:lpstr>Ured za primijenjena društvena istraživanja</vt:lpstr>
      <vt:lpstr>PowerPoint prezentacija</vt:lpstr>
      <vt:lpstr>Dvostupanjski smjer komunikacije</vt:lpstr>
      <vt:lpstr>Kritike</vt:lpstr>
      <vt:lpstr>Doprinos komunikologiji</vt:lpstr>
      <vt:lpstr>Robert Merton (1910.-2003.)</vt:lpstr>
      <vt:lpstr>Sociologija</vt:lpstr>
      <vt:lpstr>Rad s Lazarsfeldom</vt:lpstr>
      <vt:lpstr>PowerPoint prezentacija</vt:lpstr>
      <vt:lpstr>PowerPoint prezentacija</vt:lpstr>
      <vt:lpstr>Anomija</vt:lpstr>
      <vt:lpstr>PowerPoint prezentacija</vt:lpstr>
      <vt:lpstr>PowerPoint prezentacija</vt:lpstr>
      <vt:lpstr>Sociologija znanja /komunikologija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Lazarsfeld i Merton</dc:title>
  <dc:creator>Danijel Jurković</dc:creator>
  <cp:lastModifiedBy>Danijel Jurković</cp:lastModifiedBy>
  <cp:revision>15</cp:revision>
  <dcterms:created xsi:type="dcterms:W3CDTF">2020-11-17T09:36:23Z</dcterms:created>
  <dcterms:modified xsi:type="dcterms:W3CDTF">2024-12-03T08:58:45Z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0x010100961E09B33F66C943AEAE05E81721DCF9</vt:lpwstr>
  </property>
</Properties>
</file>