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5" r:id="rId3"/>
    <p:sldId id="267" r:id="rId4"/>
    <p:sldId id="279" r:id="rId5"/>
    <p:sldId id="280" r:id="rId6"/>
    <p:sldId id="269" r:id="rId7"/>
    <p:sldId id="275" r:id="rId8"/>
    <p:sldId id="276" r:id="rId9"/>
    <p:sldId id="281" r:id="rId10"/>
    <p:sldId id="277" r:id="rId11"/>
    <p:sldId id="282" r:id="rId12"/>
    <p:sldId id="283" r:id="rId13"/>
    <p:sldId id="284" r:id="rId14"/>
    <p:sldId id="285" r:id="rId15"/>
    <p:sldId id="286" r:id="rId16"/>
    <p:sldId id="287" r:id="rId17"/>
    <p:sldId id="314" r:id="rId18"/>
    <p:sldId id="315" r:id="rId19"/>
    <p:sldId id="316" r:id="rId20"/>
    <p:sldId id="278" r:id="rId21"/>
    <p:sldId id="288" r:id="rId22"/>
    <p:sldId id="270" r:id="rId23"/>
    <p:sldId id="289" r:id="rId24"/>
    <p:sldId id="290" r:id="rId25"/>
    <p:sldId id="271" r:id="rId26"/>
    <p:sldId id="291" r:id="rId27"/>
    <p:sldId id="294" r:id="rId28"/>
    <p:sldId id="312" r:id="rId29"/>
    <p:sldId id="296" r:id="rId30"/>
    <p:sldId id="297" r:id="rId31"/>
    <p:sldId id="298" r:id="rId32"/>
    <p:sldId id="307" r:id="rId33"/>
    <p:sldId id="273" r:id="rId34"/>
    <p:sldId id="313" r:id="rId35"/>
  </p:sldIdLst>
  <p:sldSz cx="12192000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AEC0C-B8AE-45BD-A4E4-E0CE09AA15BC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D8620-CBFF-4CBB-9728-E37CFD8E5C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487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2CFC7-60C2-40ED-AB26-DB024874683B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F9B42-C5A1-4DA0-AA6F-E05AB9A548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613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3164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2931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9547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4609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6234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8052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82964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5131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2151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11736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25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976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76772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33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0498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8295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5895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7327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2827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1094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9555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9B42-C5A1-4DA0-AA6F-E05AB9A548FC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6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853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259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228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297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528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245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7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642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781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019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026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7CADA10-5BD9-40F6-871A-ADCD5398D12D}" type="datetimeFigureOut">
              <a:rPr lang="hr-HR" smtClean="0"/>
              <a:t>10.12.2018.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620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Hrvatski latinisti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Renesans</a:t>
            </a:r>
            <a:r>
              <a:rPr lang="hr-H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460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Feliks</a:t>
            </a:r>
            <a:r>
              <a:rPr lang="hr-HR" dirty="0" smtClean="0"/>
              <a:t> </a:t>
            </a:r>
            <a:r>
              <a:rPr lang="hr-HR" dirty="0" err="1" smtClean="0"/>
              <a:t>petančić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14" y="2334986"/>
            <a:ext cx="9552650" cy="4261757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Dubrovnik, oko </a:t>
            </a:r>
            <a:r>
              <a:rPr lang="pl-PL" dirty="0" smtClean="0"/>
              <a:t>1455.</a:t>
            </a:r>
            <a:r>
              <a:rPr lang="pl-PL" dirty="0"/>
              <a:t> –  nakon </a:t>
            </a:r>
            <a:r>
              <a:rPr lang="pl-PL" dirty="0" smtClean="0"/>
              <a:t>1517.</a:t>
            </a:r>
          </a:p>
          <a:p>
            <a:endParaRPr lang="pl-PL" dirty="0" smtClean="0"/>
          </a:p>
          <a:p>
            <a:r>
              <a:rPr lang="pl-PL" dirty="0" smtClean="0"/>
              <a:t>Dubrovačka pučanska obitelj</a:t>
            </a:r>
          </a:p>
          <a:p>
            <a:endParaRPr lang="pl-PL" dirty="0" smtClean="0"/>
          </a:p>
          <a:p>
            <a:r>
              <a:rPr lang="pl-PL" dirty="0" smtClean="0"/>
              <a:t>Školovan u Dubrovniku – tamo radi kao učitelj te potom na suduRepublike</a:t>
            </a:r>
          </a:p>
          <a:p>
            <a:endParaRPr lang="pl-PL" dirty="0" smtClean="0"/>
          </a:p>
          <a:p>
            <a:r>
              <a:rPr lang="pl-PL" dirty="0" smtClean="0"/>
              <a:t>Od 1487. na ugarskom dvoru Matijaša Korvina – vodi ured za sitnoslikarstvo</a:t>
            </a:r>
          </a:p>
          <a:p>
            <a:endParaRPr lang="pl-PL" dirty="0" smtClean="0"/>
          </a:p>
          <a:p>
            <a:r>
              <a:rPr lang="pl-PL" dirty="0" smtClean="0"/>
              <a:t>1490. notar i sudac te diplomat Dubrovnika </a:t>
            </a:r>
          </a:p>
          <a:p>
            <a:endParaRPr lang="pl-PL" dirty="0" smtClean="0"/>
          </a:p>
          <a:p>
            <a:r>
              <a:rPr lang="pl-PL" dirty="0" smtClean="0"/>
              <a:t>Krajem 15. i poč. 16. st. na dvoru Jagelovića – djeluje u protuosmanlijskim diplomatskim aktivnostima (Francuska, Španjolska)</a:t>
            </a:r>
          </a:p>
          <a:p>
            <a:endParaRPr lang="pl-PL" dirty="0" smtClean="0"/>
          </a:p>
          <a:p>
            <a:r>
              <a:rPr lang="pl-PL" dirty="0" smtClean="0"/>
              <a:t>1513. u Carigradu pregovarač zapadnih država na dvoru Selima I.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4352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Feliks petančić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871" y="2302330"/>
            <a:ext cx="9519993" cy="4049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OPUS – o povijesti i običajima Turaka – poznat kao „turkolog”</a:t>
            </a:r>
          </a:p>
          <a:p>
            <a:pPr marL="0" indent="0">
              <a:buNone/>
            </a:pPr>
            <a:r>
              <a:rPr lang="hr-HR" dirty="0" smtClean="0"/>
              <a:t>1.</a:t>
            </a:r>
          </a:p>
          <a:p>
            <a:r>
              <a:rPr lang="hr-HR" dirty="0" smtClean="0"/>
              <a:t>Napisao </a:t>
            </a:r>
            <a:r>
              <a:rPr lang="hr-HR" b="1" u="sng" dirty="0" smtClean="0"/>
              <a:t>spomenice</a:t>
            </a:r>
            <a:r>
              <a:rPr lang="hr-HR" dirty="0" smtClean="0"/>
              <a:t> u kojima opisuje turske običaje</a:t>
            </a:r>
          </a:p>
          <a:p>
            <a:pPr lvl="1"/>
            <a:r>
              <a:rPr lang="hr-HR" dirty="0" smtClean="0"/>
              <a:t>Posvećeno kralju Vladislavu II. Jageloviću</a:t>
            </a:r>
          </a:p>
          <a:p>
            <a:pPr lvl="1"/>
            <a:r>
              <a:rPr lang="hr-HR" dirty="0" smtClean="0"/>
              <a:t>Upoznaje suvremenike s prilikama u Osmanskom Carstvu</a:t>
            </a:r>
          </a:p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2. </a:t>
            </a:r>
            <a:endParaRPr lang="hr-HR" dirty="0"/>
          </a:p>
          <a:p>
            <a:r>
              <a:rPr lang="hr-HR" dirty="0" smtClean="0"/>
              <a:t>Djelo </a:t>
            </a:r>
            <a:r>
              <a:rPr lang="hr-HR" b="1" i="1" u="sng" dirty="0" smtClean="0"/>
              <a:t>Turska povijest</a:t>
            </a:r>
            <a:r>
              <a:rPr lang="hr-HR" b="1" u="sng" dirty="0" smtClean="0"/>
              <a:t> </a:t>
            </a:r>
            <a:r>
              <a:rPr lang="hr-HR" dirty="0" smtClean="0"/>
              <a:t>(* još poznato kao </a:t>
            </a:r>
            <a:r>
              <a:rPr lang="hr-HR" b="1" i="1" u="sng" dirty="0" smtClean="0"/>
              <a:t>Povijest turskih sultana</a:t>
            </a:r>
            <a:r>
              <a:rPr lang="hr-HR" dirty="0" smtClean="0"/>
              <a:t>) – 1501.</a:t>
            </a:r>
          </a:p>
          <a:p>
            <a:pPr lvl="1"/>
            <a:r>
              <a:rPr lang="hr-HR" dirty="0" smtClean="0"/>
              <a:t>Povijest Osmanskoga Carstva</a:t>
            </a:r>
          </a:p>
          <a:p>
            <a:pPr lvl="1"/>
            <a:r>
              <a:rPr lang="hr-HR" dirty="0" smtClean="0"/>
              <a:t>Za razliku od većine suvremenika, poziva ugarske i hrvatske vlasti da sami organiziraju obranu, odnosno da ne čekaju pomoć ostalih kršćanskih država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6372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Feliks petančić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9" y="2481944"/>
            <a:ext cx="11027229" cy="398417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3. </a:t>
            </a:r>
          </a:p>
          <a:p>
            <a:r>
              <a:rPr lang="hr-HR" b="1" i="1" u="sng" dirty="0" smtClean="0"/>
              <a:t>Knjižica </a:t>
            </a:r>
            <a:r>
              <a:rPr lang="hr-HR" b="1" i="1" u="sng" dirty="0"/>
              <a:t>o putovima prema Turskoj </a:t>
            </a:r>
            <a:r>
              <a:rPr lang="hr-HR" dirty="0"/>
              <a:t>– 1502. </a:t>
            </a:r>
          </a:p>
          <a:p>
            <a:pPr lvl="1"/>
            <a:r>
              <a:rPr lang="hr-HR" dirty="0"/>
              <a:t>Strategija i plan napada na </a:t>
            </a:r>
            <a:r>
              <a:rPr lang="hr-HR" dirty="0" smtClean="0"/>
              <a:t>Osmansko </a:t>
            </a:r>
            <a:r>
              <a:rPr lang="hr-HR" dirty="0"/>
              <a:t>Carstvo – donosi opis važnih puteva i strateških točaka</a:t>
            </a:r>
          </a:p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4.</a:t>
            </a:r>
            <a:endParaRPr lang="hr-HR" dirty="0"/>
          </a:p>
          <a:p>
            <a:r>
              <a:rPr lang="hr-HR" b="1" i="1" u="sng" dirty="0"/>
              <a:t>Rodoslovlje turskih sultana </a:t>
            </a:r>
            <a:r>
              <a:rPr lang="hr-HR" dirty="0"/>
              <a:t>(* još nazvano </a:t>
            </a:r>
            <a:r>
              <a:rPr lang="hr-HR" b="1" i="1" u="sng" dirty="0"/>
              <a:t>Opis Turske</a:t>
            </a:r>
            <a:r>
              <a:rPr lang="hr-HR" dirty="0"/>
              <a:t>)</a:t>
            </a:r>
          </a:p>
          <a:p>
            <a:pPr lvl="1"/>
            <a:r>
              <a:rPr lang="hr-HR" dirty="0"/>
              <a:t>Ponovno povijest Osmanskoga Carstva </a:t>
            </a:r>
          </a:p>
          <a:p>
            <a:pPr lvl="1"/>
            <a:r>
              <a:rPr lang="hr-HR" dirty="0"/>
              <a:t>Stanje ondje i državni ustroj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91517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Marko </a:t>
            </a:r>
            <a:r>
              <a:rPr lang="hr-HR" dirty="0" err="1" smtClean="0"/>
              <a:t>marulić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7" y="2394858"/>
            <a:ext cx="10798629" cy="3929742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1450.-1524.</a:t>
            </a:r>
          </a:p>
          <a:p>
            <a:r>
              <a:rPr lang="hr-HR" dirty="0" smtClean="0"/>
              <a:t>Splitska patricijska obitelj</a:t>
            </a:r>
          </a:p>
          <a:p>
            <a:r>
              <a:rPr lang="hr-HR" dirty="0" smtClean="0"/>
              <a:t>U Splitu mu je učitelj Tideo Acciarini </a:t>
            </a:r>
          </a:p>
          <a:p>
            <a:r>
              <a:rPr lang="hr-HR" dirty="0" smtClean="0"/>
              <a:t>Studirao pravo u Padovi</a:t>
            </a:r>
          </a:p>
          <a:p>
            <a:r>
              <a:rPr lang="hr-HR" dirty="0" smtClean="0"/>
              <a:t>Po povratku cijeli život djeluje u Splitu</a:t>
            </a:r>
          </a:p>
          <a:p>
            <a:endParaRPr lang="hr-HR" dirty="0"/>
          </a:p>
          <a:p>
            <a:r>
              <a:rPr lang="hr-HR" dirty="0" smtClean="0"/>
              <a:t>Gradski odvjetnik i književnik</a:t>
            </a:r>
          </a:p>
          <a:p>
            <a:endParaRPr lang="hr-HR" dirty="0"/>
          </a:p>
          <a:p>
            <a:r>
              <a:rPr lang="hr-HR" dirty="0" smtClean="0"/>
              <a:t>Djeluje u okvirima splitskog humanističkog kruga koji se tada stvara i koji prihvaća nove, renesansne poglede, karakteristične za Italiju (Toma Niger, Jeronim i Franjo Martinčić, Dmine i Jeronim Papalić, Nikola i Ante Alberti, Franjo Božičević itd.)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6980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MARKO MARULIć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3" y="2318658"/>
            <a:ext cx="11157857" cy="3995056"/>
          </a:xfrm>
        </p:spPr>
        <p:txBody>
          <a:bodyPr>
            <a:normAutofit/>
          </a:bodyPr>
          <a:lstStyle/>
          <a:p>
            <a:r>
              <a:rPr lang="hr-HR" dirty="0" smtClean="0"/>
              <a:t>Latinska djela: pretežno religiozno-moralističkog sadržaja</a:t>
            </a:r>
          </a:p>
          <a:p>
            <a:endParaRPr lang="hr-HR" dirty="0"/>
          </a:p>
          <a:p>
            <a:r>
              <a:rPr lang="hr-HR" dirty="0" smtClean="0"/>
              <a:t>Uvjeren kako je kršćanski moral jedini siguran temelj za oblikovanje ljudskog života, koji stremi ka postizanju sreće i svrhe</a:t>
            </a:r>
          </a:p>
          <a:p>
            <a:endParaRPr lang="hr-HR" dirty="0"/>
          </a:p>
          <a:p>
            <a:r>
              <a:rPr lang="hr-HR" dirty="0" smtClean="0"/>
              <a:t>Izvorište je Biblija, a putokaz životi svetaca: na tim osnovama daje praktične upute za život</a:t>
            </a:r>
          </a:p>
          <a:p>
            <a:endParaRPr lang="hr-HR" dirty="0"/>
          </a:p>
          <a:p>
            <a:r>
              <a:rPr lang="hr-HR" dirty="0" smtClean="0"/>
              <a:t>Djela na hrvatskom i latinskom </a:t>
            </a:r>
          </a:p>
          <a:p>
            <a:endParaRPr lang="hr-HR" dirty="0" smtClean="0"/>
          </a:p>
          <a:p>
            <a:r>
              <a:rPr lang="hr-HR" dirty="0" smtClean="0"/>
              <a:t>Na latinskom: poezija i proza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203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MARKo marulić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329544"/>
            <a:ext cx="11527971" cy="4223656"/>
          </a:xfrm>
        </p:spPr>
        <p:txBody>
          <a:bodyPr>
            <a:normAutofit lnSpcReduction="10000"/>
          </a:bodyPr>
          <a:lstStyle/>
          <a:p>
            <a:r>
              <a:rPr lang="hr-HR" b="1" i="1" u="sng" dirty="0" smtClean="0"/>
              <a:t>Epigrami</a:t>
            </a:r>
            <a:r>
              <a:rPr lang="hr-HR" dirty="0" smtClean="0"/>
              <a:t> (</a:t>
            </a:r>
            <a:r>
              <a:rPr lang="hr-HR" i="1" dirty="0" smtClean="0"/>
              <a:t>Epigrammata</a:t>
            </a:r>
            <a:r>
              <a:rPr lang="hr-HR" dirty="0" smtClean="0"/>
              <a:t>) – zbirka sa 141 epigramom</a:t>
            </a:r>
          </a:p>
          <a:p>
            <a:r>
              <a:rPr lang="hr-HR" dirty="0" smtClean="0"/>
              <a:t>Pjesme spjevane 1477.-1523.</a:t>
            </a:r>
          </a:p>
          <a:p>
            <a:r>
              <a:rPr lang="hr-HR" dirty="0" smtClean="0"/>
              <a:t>Raznolik sadržaj: prigodne pjesme, elegije o junaštvu, epitafi, opisi aktualnih događaja u Splitu, ljubavna tematika itd.</a:t>
            </a:r>
          </a:p>
          <a:p>
            <a:endParaRPr lang="hr-HR" dirty="0" smtClean="0"/>
          </a:p>
          <a:p>
            <a:r>
              <a:rPr lang="hr-HR" b="1" i="1" u="sng" dirty="0" smtClean="0"/>
              <a:t>Pedeset priča </a:t>
            </a:r>
            <a:r>
              <a:rPr lang="hr-HR" dirty="0" smtClean="0"/>
              <a:t>(</a:t>
            </a:r>
            <a:r>
              <a:rPr lang="hr-HR" i="1" u="sng" dirty="0" smtClean="0"/>
              <a:t>Quinquaginta parabolae</a:t>
            </a:r>
            <a:r>
              <a:rPr lang="hr-HR" dirty="0" smtClean="0"/>
              <a:t>) – objavljeno u Veneciji 1510.</a:t>
            </a:r>
          </a:p>
          <a:p>
            <a:r>
              <a:rPr lang="hr-HR" dirty="0" smtClean="0"/>
              <a:t>Zbirka 50 kraćih i dužih priča sastavljenih po uzoru na Kristove parabole s moralnim poukama</a:t>
            </a:r>
          </a:p>
          <a:p>
            <a:r>
              <a:rPr lang="hr-HR" dirty="0" smtClean="0"/>
              <a:t>Pridržava se Aristotelove metode: visoka razina poređenja s jakom pragmatičnom dimenzijom </a:t>
            </a:r>
          </a:p>
          <a:p>
            <a:r>
              <a:rPr lang="hr-HR" dirty="0" smtClean="0"/>
              <a:t>U središu čovjekov odnos prema Bogu </a:t>
            </a:r>
          </a:p>
          <a:p>
            <a:r>
              <a:rPr lang="hr-HR" dirty="0" smtClean="0"/>
              <a:t>Snažna kritika mana suvremenoga čovjeka</a:t>
            </a:r>
          </a:p>
          <a:p>
            <a:pPr marL="0" indent="0">
              <a:buNone/>
            </a:pPr>
            <a:r>
              <a:rPr lang="hr-HR" dirty="0" smtClean="0"/>
              <a:t>Jedno od njegovih najpopularnijih djela</a:t>
            </a:r>
          </a:p>
        </p:txBody>
      </p:sp>
    </p:spTree>
    <p:extLst>
      <p:ext uri="{BB962C8B-B14F-4D97-AF65-F5344CB8AC3E}">
        <p14:creationId xmlns:p14="http://schemas.microsoft.com/office/powerpoint/2010/main" val="388365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422" y="268006"/>
            <a:ext cx="7729728" cy="1188720"/>
          </a:xfrm>
        </p:spPr>
        <p:txBody>
          <a:bodyPr/>
          <a:lstStyle/>
          <a:p>
            <a:r>
              <a:rPr lang="hr-HR" dirty="0" smtClean="0"/>
              <a:t>Marko marulić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1698172"/>
            <a:ext cx="11114314" cy="4800600"/>
          </a:xfrm>
        </p:spPr>
        <p:txBody>
          <a:bodyPr/>
          <a:lstStyle/>
          <a:p>
            <a:r>
              <a:rPr lang="hr-HR" b="1" i="1" u="sng" dirty="0" smtClean="0"/>
              <a:t>O Kristovoj čovječnosti i slavi </a:t>
            </a:r>
            <a:r>
              <a:rPr lang="hr-HR" dirty="0" smtClean="0"/>
              <a:t>(</a:t>
            </a:r>
            <a:r>
              <a:rPr lang="hr-HR" i="1" u="sng" dirty="0" smtClean="0"/>
              <a:t>De humanitate et gloria Christi</a:t>
            </a:r>
            <a:r>
              <a:rPr lang="hr-HR" dirty="0" smtClean="0"/>
              <a:t>) – Venecija 1519.</a:t>
            </a:r>
          </a:p>
          <a:p>
            <a:r>
              <a:rPr lang="hr-HR" dirty="0" smtClean="0"/>
              <a:t>Djelo asketskog sadržaja u kojem kori poroke svećenstva </a:t>
            </a:r>
          </a:p>
          <a:p>
            <a:r>
              <a:rPr lang="hr-HR" dirty="0" smtClean="0"/>
              <a:t>Naglašava Kristovu čovječnost kako bi ga približio čitateljima i svećenstvu</a:t>
            </a:r>
          </a:p>
          <a:p>
            <a:endParaRPr lang="hr-HR" dirty="0"/>
          </a:p>
          <a:p>
            <a:r>
              <a:rPr lang="hr-HR" b="1" i="1" u="sng" dirty="0" smtClean="0"/>
              <a:t>Pjesma o pouci Gospodina Našega Isusa Krista obješenoga na Križu </a:t>
            </a:r>
            <a:r>
              <a:rPr lang="hr-HR" dirty="0" smtClean="0"/>
              <a:t>(</a:t>
            </a:r>
            <a:r>
              <a:rPr lang="hr-HR" i="1" u="sng" dirty="0" smtClean="0"/>
              <a:t>Carmen de doctrina Domini Nostri Iesu Christi pendentis in cruce</a:t>
            </a:r>
            <a:r>
              <a:rPr lang="hr-HR" dirty="0" smtClean="0"/>
              <a:t>)</a:t>
            </a:r>
          </a:p>
          <a:p>
            <a:r>
              <a:rPr lang="hr-HR" dirty="0" smtClean="0"/>
              <a:t>Kratak razgovor između kršćanina i Krista</a:t>
            </a:r>
          </a:p>
          <a:p>
            <a:r>
              <a:rPr lang="hr-HR" dirty="0" smtClean="0"/>
              <a:t>Pjesma u heksametrima</a:t>
            </a:r>
          </a:p>
          <a:p>
            <a:r>
              <a:rPr lang="hr-HR" dirty="0" smtClean="0"/>
              <a:t>Vrlo popularna u humanističkim krugovima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2433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022" y="191807"/>
            <a:ext cx="7729728" cy="874993"/>
          </a:xfrm>
        </p:spPr>
        <p:txBody>
          <a:bodyPr/>
          <a:lstStyle/>
          <a:p>
            <a:r>
              <a:rPr lang="hr-HR" dirty="0" smtClean="0"/>
              <a:t>Marko marulić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57" y="1317171"/>
            <a:ext cx="11636829" cy="5257799"/>
          </a:xfrm>
        </p:spPr>
        <p:txBody>
          <a:bodyPr>
            <a:normAutofit lnSpcReduction="10000"/>
          </a:bodyPr>
          <a:lstStyle/>
          <a:p>
            <a:r>
              <a:rPr lang="hr-HR" b="1" i="1" u="sng" dirty="0" smtClean="0"/>
              <a:t>Pismo papi Hadrijanu VI. </a:t>
            </a:r>
            <a:r>
              <a:rPr lang="hr-HR" dirty="0" smtClean="0"/>
              <a:t>(</a:t>
            </a:r>
            <a:r>
              <a:rPr lang="hr-HR" i="1" u="sng" dirty="0" smtClean="0"/>
              <a:t>Epistola ad Adrianum VI. Pontificem maximum</a:t>
            </a:r>
            <a:r>
              <a:rPr lang="hr-HR" dirty="0" smtClean="0"/>
              <a:t>) </a:t>
            </a:r>
          </a:p>
          <a:p>
            <a:r>
              <a:rPr lang="hr-HR" dirty="0" smtClean="0"/>
              <a:t>Tiskano u Veneciji 1522.</a:t>
            </a:r>
          </a:p>
          <a:p>
            <a:r>
              <a:rPr lang="hr-HR" dirty="0" smtClean="0"/>
              <a:t>Nevolje hrvatskog područja zbog provale Osmanlija</a:t>
            </a:r>
          </a:p>
          <a:p>
            <a:r>
              <a:rPr lang="hr-HR" dirty="0" smtClean="0"/>
              <a:t>O zvjerstvima Osmanlija</a:t>
            </a:r>
          </a:p>
          <a:p>
            <a:r>
              <a:rPr lang="hr-HR" dirty="0" smtClean="0"/>
              <a:t>Izravan prijekor i kritika papi i kršćanskim vladarima jer ne pritječu u pomoć</a:t>
            </a:r>
          </a:p>
          <a:p>
            <a:endParaRPr lang="hr-HR" dirty="0"/>
          </a:p>
          <a:p>
            <a:r>
              <a:rPr lang="hr-HR" b="1" i="1" u="sng" dirty="0" smtClean="0"/>
              <a:t>Propovijed o posljednjem Kristovu sudu </a:t>
            </a:r>
            <a:r>
              <a:rPr lang="hr-HR" dirty="0" smtClean="0"/>
              <a:t>(</a:t>
            </a:r>
            <a:r>
              <a:rPr lang="hr-HR" i="1" u="sng" dirty="0" smtClean="0"/>
              <a:t>De ultimo Christi iudicio sermo</a:t>
            </a:r>
            <a:r>
              <a:rPr lang="hr-HR" dirty="0" smtClean="0"/>
              <a:t>)</a:t>
            </a:r>
          </a:p>
          <a:p>
            <a:r>
              <a:rPr lang="hr-HR" dirty="0" smtClean="0"/>
              <a:t>Tipična srednjovjekovna tema </a:t>
            </a:r>
          </a:p>
          <a:p>
            <a:r>
              <a:rPr lang="hr-HR" dirty="0" smtClean="0"/>
              <a:t>Turobna atmosfera </a:t>
            </a:r>
          </a:p>
          <a:p>
            <a:endParaRPr lang="hr-HR" dirty="0"/>
          </a:p>
          <a:p>
            <a:r>
              <a:rPr lang="hr-HR" b="1" i="1" u="sng" dirty="0" smtClean="0"/>
              <a:t>Protiv onih koji tvrde da je sv. Jeronim bio Talijan </a:t>
            </a:r>
            <a:r>
              <a:rPr lang="hr-HR" dirty="0" smtClean="0"/>
              <a:t>(</a:t>
            </a:r>
            <a:r>
              <a:rPr lang="hr-HR" i="1" u="sng" dirty="0" smtClean="0"/>
              <a:t>In eos qui beatum Hieronymum Italum esse contendunt</a:t>
            </a:r>
            <a:r>
              <a:rPr lang="hr-HR" dirty="0" smtClean="0"/>
              <a:t>)</a:t>
            </a:r>
          </a:p>
          <a:p>
            <a:r>
              <a:rPr lang="hr-HR" dirty="0" smtClean="0"/>
              <a:t>Tiskano u Antwerpenu 1601.</a:t>
            </a:r>
          </a:p>
          <a:p>
            <a:r>
              <a:rPr lang="hr-HR" dirty="0" smtClean="0"/>
              <a:t>Domoljublje – obrana hrvatskog porijekla sv. Jeronima</a:t>
            </a:r>
          </a:p>
          <a:p>
            <a:r>
              <a:rPr lang="hr-HR" dirty="0" smtClean="0"/>
              <a:t>Vrsno poznavanje starokršćanskih pisaca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7314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907" y="180920"/>
            <a:ext cx="7729728" cy="842337"/>
          </a:xfrm>
        </p:spPr>
        <p:txBody>
          <a:bodyPr/>
          <a:lstStyle/>
          <a:p>
            <a:r>
              <a:rPr lang="hr-HR" dirty="0" smtClean="0"/>
              <a:t>Marko marulić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3" y="1197429"/>
            <a:ext cx="11571515" cy="5442857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sz="2400" b="1" i="1" u="sng" dirty="0" smtClean="0"/>
              <a:t>Dijalog o Herkulu koga su nadvisili Kristovi štovatelji </a:t>
            </a:r>
            <a:r>
              <a:rPr lang="hr-HR" sz="2400" dirty="0" smtClean="0"/>
              <a:t>(</a:t>
            </a:r>
            <a:r>
              <a:rPr lang="hr-HR" sz="2400" i="1" u="sng" dirty="0" smtClean="0"/>
              <a:t>Dialogus de Hercule a Christicolis superato</a:t>
            </a:r>
            <a:r>
              <a:rPr lang="hr-HR" sz="2400" dirty="0" smtClean="0"/>
              <a:t>)</a:t>
            </a:r>
          </a:p>
          <a:p>
            <a:r>
              <a:rPr lang="hr-HR" sz="2400" dirty="0" smtClean="0"/>
              <a:t>Tiskano u Veneciji 1524.</a:t>
            </a:r>
          </a:p>
          <a:p>
            <a:r>
              <a:rPr lang="hr-HR" sz="2400" dirty="0" smtClean="0"/>
              <a:t>Razgovor bogoslova i pjesnika</a:t>
            </a:r>
          </a:p>
          <a:p>
            <a:r>
              <a:rPr lang="hr-HR" sz="2400" dirty="0" smtClean="0"/>
              <a:t>Veličanje kršćanskih vrlina, u usporedbi s antičkim vrijednostima</a:t>
            </a:r>
          </a:p>
          <a:p>
            <a:r>
              <a:rPr lang="hr-HR" sz="2400" dirty="0" smtClean="0"/>
              <a:t>Pokušaj poredbe i pomirbe kršćanskog svjetonazora i antičke baštine</a:t>
            </a:r>
          </a:p>
          <a:p>
            <a:endParaRPr lang="hr-HR" sz="2400" dirty="0"/>
          </a:p>
          <a:p>
            <a:r>
              <a:rPr lang="hr-HR" sz="2400" b="1" i="1" u="sng" dirty="0" smtClean="0"/>
              <a:t>Život sv. Jeronima </a:t>
            </a:r>
            <a:r>
              <a:rPr lang="hr-HR" sz="2400" dirty="0" smtClean="0"/>
              <a:t>(</a:t>
            </a:r>
            <a:r>
              <a:rPr lang="hr-HR" sz="2400" i="1" u="sng" dirty="0" smtClean="0"/>
              <a:t>Vita divi Hieronymi</a:t>
            </a:r>
            <a:r>
              <a:rPr lang="hr-HR" sz="2400" dirty="0" smtClean="0"/>
              <a:t>)</a:t>
            </a:r>
          </a:p>
          <a:p>
            <a:r>
              <a:rPr lang="hr-HR" sz="2400" dirty="0" smtClean="0"/>
              <a:t>Hagiografija o jednom od najpoznatijih i najutjecajnijih kršćanskih pisaca</a:t>
            </a:r>
          </a:p>
          <a:p>
            <a:r>
              <a:rPr lang="hr-HR" sz="2400" dirty="0" smtClean="0"/>
              <a:t>Pridodaje popis njegovih čudesa, koje je bio sakupio nazarateski biskup Ćiril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78573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907" y="180920"/>
            <a:ext cx="7729728" cy="842337"/>
          </a:xfrm>
        </p:spPr>
        <p:txBody>
          <a:bodyPr/>
          <a:lstStyle/>
          <a:p>
            <a:r>
              <a:rPr lang="hr-HR" dirty="0" smtClean="0"/>
              <a:t>Marko marulić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3" y="1404258"/>
            <a:ext cx="11571515" cy="5236028"/>
          </a:xfrm>
        </p:spPr>
        <p:txBody>
          <a:bodyPr/>
          <a:lstStyle/>
          <a:p>
            <a:endParaRPr lang="hr-HR" b="1" i="1" u="sng" dirty="0" smtClean="0"/>
          </a:p>
          <a:p>
            <a:r>
              <a:rPr lang="hr-HR" sz="2400" b="1" i="1" u="sng" dirty="0" smtClean="0"/>
              <a:t>Tumač </a:t>
            </a:r>
            <a:r>
              <a:rPr lang="hr-HR" sz="2400" b="1" i="1" u="sng" dirty="0"/>
              <a:t>drevnih natpisa </a:t>
            </a:r>
            <a:r>
              <a:rPr lang="hr-HR" sz="2400" dirty="0"/>
              <a:t>(</a:t>
            </a:r>
            <a:r>
              <a:rPr lang="hr-HR" sz="2400" i="1" u="sng" dirty="0"/>
              <a:t>In priscorum epigrammata commentarius</a:t>
            </a:r>
            <a:r>
              <a:rPr lang="hr-HR" sz="2400" dirty="0"/>
              <a:t>)</a:t>
            </a:r>
          </a:p>
          <a:p>
            <a:r>
              <a:rPr lang="hr-HR" sz="2400" dirty="0"/>
              <a:t>Marulićeva pojašnjenja natpisa koji su otkriveni u Rimu i Solinu</a:t>
            </a:r>
          </a:p>
          <a:p>
            <a:pPr marL="0" indent="0">
              <a:buNone/>
            </a:pPr>
            <a:endParaRPr lang="hr-HR" sz="2400" dirty="0"/>
          </a:p>
          <a:p>
            <a:r>
              <a:rPr lang="hr-HR" sz="2400" b="1" i="1" u="sng" dirty="0"/>
              <a:t>Djela dalmatinskih i hrvatskih kraljeva </a:t>
            </a:r>
            <a:r>
              <a:rPr lang="hr-HR" sz="2400" dirty="0"/>
              <a:t>(</a:t>
            </a:r>
            <a:r>
              <a:rPr lang="hr-HR" sz="2400" i="1" u="sng" dirty="0"/>
              <a:t>Regum Dalmatiae et Croatiae gesta</a:t>
            </a:r>
            <a:r>
              <a:rPr lang="hr-HR" sz="2400" dirty="0"/>
              <a:t>)</a:t>
            </a:r>
          </a:p>
          <a:p>
            <a:r>
              <a:rPr lang="hr-HR" sz="2400" dirty="0"/>
              <a:t>Iz 1510., objavljeno u Antwerpenu 1601. </a:t>
            </a:r>
          </a:p>
          <a:p>
            <a:r>
              <a:rPr lang="hr-HR" sz="2400" dirty="0"/>
              <a:t>Latinski prijevod hrvatske redakcije Ljetopisa popa Dukljanina , koju je pronašao Dmine Papalić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88109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Karlo </a:t>
            </a:r>
            <a:r>
              <a:rPr lang="hr-HR" dirty="0" err="1" smtClean="0"/>
              <a:t>pucić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57" y="2275114"/>
            <a:ext cx="11691257" cy="4288972"/>
          </a:xfrm>
        </p:spPr>
        <p:txBody>
          <a:bodyPr>
            <a:normAutofit/>
          </a:bodyPr>
          <a:lstStyle/>
          <a:p>
            <a:r>
              <a:rPr lang="hr-HR" b="1" dirty="0" smtClean="0"/>
              <a:t>Karlo </a:t>
            </a:r>
            <a:r>
              <a:rPr lang="hr-HR" b="1" dirty="0"/>
              <a:t>Pucić </a:t>
            </a:r>
            <a:r>
              <a:rPr lang="hr-HR" b="1" dirty="0" smtClean="0"/>
              <a:t>(</a:t>
            </a:r>
            <a:r>
              <a:rPr lang="hr-HR" b="1" dirty="0"/>
              <a:t>Carolus </a:t>
            </a:r>
            <a:r>
              <a:rPr lang="hr-HR" b="1" dirty="0" smtClean="0"/>
              <a:t>Puteus) </a:t>
            </a:r>
            <a:r>
              <a:rPr lang="hr-HR" dirty="0" smtClean="0"/>
              <a:t>– pjesnik</a:t>
            </a:r>
            <a:r>
              <a:rPr lang="hr-HR" dirty="0"/>
              <a:t> (Dubrovnik, 1458. </a:t>
            </a:r>
            <a:r>
              <a:rPr lang="hr-HR" dirty="0" smtClean="0"/>
              <a:t>/1461</a:t>
            </a:r>
            <a:r>
              <a:rPr lang="hr-HR" dirty="0"/>
              <a:t> – Dubrovnik, </a:t>
            </a:r>
            <a:r>
              <a:rPr lang="hr-HR" dirty="0" smtClean="0"/>
              <a:t>1522)</a:t>
            </a:r>
          </a:p>
          <a:p>
            <a:endParaRPr lang="hr-HR" dirty="0" smtClean="0"/>
          </a:p>
          <a:p>
            <a:r>
              <a:rPr lang="hr-HR" dirty="0" smtClean="0"/>
              <a:t>Iz </a:t>
            </a:r>
            <a:r>
              <a:rPr lang="hr-HR" dirty="0"/>
              <a:t>vlastelinske </a:t>
            </a:r>
            <a:r>
              <a:rPr lang="hr-HR" dirty="0" smtClean="0"/>
              <a:t>obitelji</a:t>
            </a:r>
          </a:p>
          <a:p>
            <a:endParaRPr lang="hr-HR" dirty="0" smtClean="0"/>
          </a:p>
          <a:p>
            <a:r>
              <a:rPr lang="hr-HR" dirty="0" smtClean="0"/>
              <a:t>1511.  knez (upravitelj) </a:t>
            </a:r>
            <a:r>
              <a:rPr lang="hr-HR" dirty="0"/>
              <a:t>u </a:t>
            </a:r>
            <a:r>
              <a:rPr lang="hr-HR" dirty="0" smtClean="0"/>
              <a:t>Slanom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OPUS</a:t>
            </a:r>
          </a:p>
          <a:p>
            <a:r>
              <a:rPr lang="hr-HR" dirty="0" smtClean="0"/>
              <a:t>Sačuvano samo:</a:t>
            </a:r>
          </a:p>
          <a:p>
            <a:pPr lvl="1"/>
            <a:r>
              <a:rPr lang="hr-HR" dirty="0" smtClean="0"/>
              <a:t>Dva prigodna </a:t>
            </a:r>
            <a:r>
              <a:rPr lang="hr-HR" dirty="0"/>
              <a:t>epigrama tiskana uz tekstove </a:t>
            </a:r>
            <a:r>
              <a:rPr lang="hr-HR" dirty="0" smtClean="0"/>
              <a:t>Jurja Dragišića</a:t>
            </a:r>
          </a:p>
          <a:p>
            <a:pPr lvl="1"/>
            <a:r>
              <a:rPr lang="hr-HR" dirty="0" smtClean="0"/>
              <a:t>Četiri </a:t>
            </a:r>
            <a:r>
              <a:rPr lang="hr-HR" dirty="0"/>
              <a:t>ljubavne pjesme sabrane u </a:t>
            </a:r>
            <a:r>
              <a:rPr lang="hr-HR" i="1" dirty="0"/>
              <a:t>Knjižici elegija o pohvalama djevojke Gneze </a:t>
            </a:r>
            <a:r>
              <a:rPr lang="hr-HR" dirty="0" smtClean="0"/>
              <a:t>(1499.)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369628" y="2971800"/>
            <a:ext cx="4332514" cy="2743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ELEGIJE DJEVOJCI GNEZI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Jedan </a:t>
            </a:r>
            <a:r>
              <a:rPr lang="hr-HR" dirty="0"/>
              <a:t>od </a:t>
            </a:r>
            <a:r>
              <a:rPr lang="hr-HR" dirty="0" smtClean="0"/>
              <a:t>najboljih ostvaraja hrvatskoga </a:t>
            </a:r>
            <a:r>
              <a:rPr lang="hr-HR" dirty="0"/>
              <a:t>humanističkoga </a:t>
            </a:r>
            <a:r>
              <a:rPr lang="hr-HR" dirty="0" smtClean="0"/>
              <a:t>pjesništva</a:t>
            </a:r>
          </a:p>
          <a:p>
            <a:pPr lvl="1"/>
            <a:endParaRPr lang="hr-HR" dirty="0"/>
          </a:p>
          <a:p>
            <a:pPr lvl="1"/>
            <a:r>
              <a:rPr lang="hr-HR" dirty="0" smtClean="0"/>
              <a:t>Objedinjuje </a:t>
            </a:r>
            <a:r>
              <a:rPr lang="hr-HR" dirty="0"/>
              <a:t>tradicije rimske ljubavne elegije i petrarkističke </a:t>
            </a:r>
            <a:r>
              <a:rPr lang="hr-HR" dirty="0" smtClean="0"/>
              <a:t>lirike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774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465" y="442178"/>
            <a:ext cx="7729728" cy="1188720"/>
          </a:xfrm>
        </p:spPr>
        <p:txBody>
          <a:bodyPr/>
          <a:lstStyle/>
          <a:p>
            <a:r>
              <a:rPr lang="hr-HR" dirty="0" smtClean="0"/>
              <a:t>Antun vrančić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9" y="1763486"/>
            <a:ext cx="11087100" cy="4735285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Šibenik 1504. – Prešov, Slovačka, 1573.</a:t>
            </a:r>
          </a:p>
          <a:p>
            <a:r>
              <a:rPr lang="hr-HR" dirty="0" smtClean="0"/>
              <a:t>Diplomat i pisac</a:t>
            </a:r>
          </a:p>
          <a:p>
            <a:r>
              <a:rPr lang="hr-HR" dirty="0" smtClean="0"/>
              <a:t>Obrazovan u </a:t>
            </a:r>
            <a:r>
              <a:rPr lang="hr-HR" dirty="0"/>
              <a:t>Veszprému </a:t>
            </a:r>
            <a:r>
              <a:rPr lang="hr-HR" dirty="0" smtClean="0"/>
              <a:t>- pod patronatom hrvatskog bana Petra Berislavića</a:t>
            </a:r>
          </a:p>
          <a:p>
            <a:r>
              <a:rPr lang="hr-HR" dirty="0"/>
              <a:t>Studirao u Padovi, Beču i Krakovu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CRKVENE DUŽNOSTI</a:t>
            </a:r>
            <a:endParaRPr lang="hr-HR" dirty="0"/>
          </a:p>
          <a:p>
            <a:r>
              <a:rPr lang="hr-HR" dirty="0" smtClean="0"/>
              <a:t>Obnašao dužnosti skradinskog kanonika i vespremskog arhiđakona</a:t>
            </a:r>
          </a:p>
          <a:p>
            <a:r>
              <a:rPr lang="hr-HR" dirty="0" smtClean="0"/>
              <a:t>Pečuški i egerski biskup, ostrogonski nadbiskup (primas Ugarske)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DVORSKI DJELATNIK</a:t>
            </a:r>
          </a:p>
          <a:p>
            <a:r>
              <a:rPr lang="hr-HR" dirty="0" smtClean="0"/>
              <a:t>Na dvoru Ivana Zapolje / diplomatske službe</a:t>
            </a:r>
          </a:p>
          <a:p>
            <a:r>
              <a:rPr lang="hr-HR" dirty="0" smtClean="0"/>
              <a:t>Na dvoru Ferdinanda I. Habsburškog nakon 1549. / kraljev diplomat u Carigradu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838775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Antun vrančić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2498272"/>
            <a:ext cx="11152414" cy="3837214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OPUS</a:t>
            </a:r>
          </a:p>
          <a:p>
            <a:r>
              <a:rPr lang="hr-HR" sz="2400" dirty="0" smtClean="0"/>
              <a:t>Korespondencija: s istaknutijim </a:t>
            </a:r>
            <a:r>
              <a:rPr lang="hr-HR" sz="2400" dirty="0"/>
              <a:t>europskim humanistima (Aonio Paleario, P. Giovio, Ph. Melanchthon, N. Zrinski</a:t>
            </a:r>
            <a:r>
              <a:rPr lang="hr-HR" sz="2400" dirty="0" smtClean="0"/>
              <a:t>)</a:t>
            </a:r>
          </a:p>
          <a:p>
            <a:r>
              <a:rPr lang="hr-HR" sz="2400" dirty="0" smtClean="0"/>
              <a:t>Putopis – po istočnoeuropskim zemljama</a:t>
            </a:r>
          </a:p>
          <a:p>
            <a:r>
              <a:rPr lang="hr-HR" sz="2400" dirty="0" smtClean="0"/>
              <a:t>Epigrafija – objavljuje rimske natpise</a:t>
            </a:r>
          </a:p>
          <a:p>
            <a:r>
              <a:rPr lang="hr-HR" sz="2400" dirty="0" smtClean="0"/>
              <a:t>Redaktor – u Ankari pronašao i objavio </a:t>
            </a:r>
            <a:r>
              <a:rPr lang="hr-HR" sz="2400" dirty="0"/>
              <a:t>spis </a:t>
            </a:r>
            <a:r>
              <a:rPr lang="hr-HR" sz="2400" i="1" dirty="0"/>
              <a:t>Res gestae divi </a:t>
            </a:r>
            <a:r>
              <a:rPr lang="hr-HR" sz="2400" i="1" dirty="0" smtClean="0"/>
              <a:t>Augusti</a:t>
            </a:r>
          </a:p>
          <a:p>
            <a:r>
              <a:rPr lang="hr-HR" sz="2400" dirty="0" smtClean="0"/>
              <a:t>Biografija – </a:t>
            </a:r>
            <a:r>
              <a:rPr lang="hr-HR" sz="2400" i="1" dirty="0" smtClean="0"/>
              <a:t>Životopis Petra Berislavića</a:t>
            </a:r>
            <a:endParaRPr lang="hr-HR" sz="2400" i="1" dirty="0"/>
          </a:p>
        </p:txBody>
      </p:sp>
    </p:spTree>
    <p:extLst>
      <p:ext uri="{BB962C8B-B14F-4D97-AF65-F5344CB8AC3E}">
        <p14:creationId xmlns:p14="http://schemas.microsoft.com/office/powerpoint/2010/main" val="2195692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8093" y="246234"/>
            <a:ext cx="7729728" cy="994737"/>
          </a:xfrm>
        </p:spPr>
        <p:txBody>
          <a:bodyPr/>
          <a:lstStyle/>
          <a:p>
            <a:r>
              <a:rPr lang="hr-HR" dirty="0" err="1" smtClean="0"/>
              <a:t>Trankvil</a:t>
            </a:r>
            <a:r>
              <a:rPr lang="hr-HR" dirty="0" smtClean="0"/>
              <a:t> </a:t>
            </a:r>
            <a:r>
              <a:rPr lang="hr-HR" dirty="0" err="1" smtClean="0"/>
              <a:t>andreis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13" y="1518557"/>
            <a:ext cx="11723915" cy="5094514"/>
          </a:xfrm>
        </p:spPr>
        <p:txBody>
          <a:bodyPr>
            <a:normAutofit fontScale="92500" lnSpcReduction="20000"/>
          </a:bodyPr>
          <a:lstStyle/>
          <a:p>
            <a:endParaRPr lang="hr-HR" sz="2400" b="1" dirty="0" smtClean="0"/>
          </a:p>
          <a:p>
            <a:r>
              <a:rPr lang="hr-HR" sz="2400" b="1" dirty="0" smtClean="0"/>
              <a:t>Fran </a:t>
            </a:r>
            <a:r>
              <a:rPr lang="hr-HR" sz="2400" b="1" dirty="0"/>
              <a:t>Trankvil</a:t>
            </a:r>
            <a:r>
              <a:rPr lang="hr-HR" sz="2400" dirty="0"/>
              <a:t> </a:t>
            </a:r>
            <a:r>
              <a:rPr lang="hr-HR" sz="2400" b="1" dirty="0"/>
              <a:t> </a:t>
            </a:r>
            <a:r>
              <a:rPr lang="hr-HR" sz="2400" b="1" dirty="0" smtClean="0"/>
              <a:t>Andreis / Tranquillus </a:t>
            </a:r>
            <a:r>
              <a:rPr lang="hr-HR" sz="2400" b="1" dirty="0"/>
              <a:t>Andronicus </a:t>
            </a:r>
            <a:r>
              <a:rPr lang="hr-HR" sz="2400" b="1" dirty="0" smtClean="0"/>
              <a:t>Parthenius / Trankvil Andreis Dalmata</a:t>
            </a:r>
          </a:p>
          <a:p>
            <a:endParaRPr lang="hr-HR" sz="2400" dirty="0" smtClean="0"/>
          </a:p>
          <a:p>
            <a:r>
              <a:rPr lang="hr-HR" sz="2400" dirty="0" smtClean="0"/>
              <a:t>Trogir</a:t>
            </a:r>
            <a:r>
              <a:rPr lang="hr-HR" sz="2400" dirty="0"/>
              <a:t>, </a:t>
            </a:r>
            <a:r>
              <a:rPr lang="hr-HR" sz="2400" dirty="0" smtClean="0"/>
              <a:t>1490.</a:t>
            </a:r>
            <a:r>
              <a:rPr lang="hr-HR" sz="2400" dirty="0"/>
              <a:t> – Trogir, </a:t>
            </a:r>
            <a:r>
              <a:rPr lang="hr-HR" sz="2400" dirty="0" smtClean="0"/>
              <a:t>1571.</a:t>
            </a:r>
          </a:p>
          <a:p>
            <a:endParaRPr lang="hr-HR" sz="2400" dirty="0" smtClean="0"/>
          </a:p>
          <a:p>
            <a:r>
              <a:rPr lang="hr-HR" sz="2400" dirty="0" smtClean="0"/>
              <a:t>Školovao </a:t>
            </a:r>
            <a:r>
              <a:rPr lang="hr-HR" sz="2400" dirty="0"/>
              <a:t>se u Trogiru, Dubrovniku, Padovi, Rimu, Beču 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Predavao </a:t>
            </a:r>
            <a:r>
              <a:rPr lang="hr-HR" sz="2400" dirty="0"/>
              <a:t>govorništvo u Leipzigu (</a:t>
            </a:r>
            <a:r>
              <a:rPr lang="hr-HR" sz="2400" dirty="0" smtClean="0"/>
              <a:t>1518.)</a:t>
            </a:r>
          </a:p>
          <a:p>
            <a:endParaRPr lang="hr-HR" sz="2400" dirty="0" smtClean="0"/>
          </a:p>
          <a:p>
            <a:r>
              <a:rPr lang="hr-HR" sz="2400" dirty="0" smtClean="0"/>
              <a:t>U kraljevskoj službi kao diplomat</a:t>
            </a:r>
          </a:p>
          <a:p>
            <a:endParaRPr lang="hr-HR" sz="2400" dirty="0" smtClean="0"/>
          </a:p>
          <a:p>
            <a:r>
              <a:rPr lang="hr-HR" sz="2400" dirty="0" smtClean="0"/>
              <a:t>1527</a:t>
            </a:r>
            <a:r>
              <a:rPr lang="hr-HR" sz="2400" dirty="0"/>
              <a:t>. </a:t>
            </a:r>
            <a:r>
              <a:rPr lang="hr-HR" sz="2400" dirty="0" smtClean="0"/>
              <a:t>-1543.  diplomatska karijera u Carigradu</a:t>
            </a:r>
          </a:p>
        </p:txBody>
      </p:sp>
    </p:spTree>
    <p:extLst>
      <p:ext uri="{BB962C8B-B14F-4D97-AF65-F5344CB8AC3E}">
        <p14:creationId xmlns:p14="http://schemas.microsoft.com/office/powerpoint/2010/main" val="2349710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0122" y="229906"/>
            <a:ext cx="7729728" cy="1188720"/>
          </a:xfrm>
        </p:spPr>
        <p:txBody>
          <a:bodyPr/>
          <a:lstStyle/>
          <a:p>
            <a:r>
              <a:rPr lang="hr-HR" dirty="0" smtClean="0"/>
              <a:t>Trankvil andreis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13" y="1730830"/>
            <a:ext cx="11789229" cy="4947556"/>
          </a:xfrm>
        </p:spPr>
        <p:txBody>
          <a:bodyPr>
            <a:normAutofit/>
          </a:bodyPr>
          <a:lstStyle/>
          <a:p>
            <a:r>
              <a:rPr lang="hr-HR" dirty="0" smtClean="0"/>
              <a:t>Književna ostavština: govori, filozofski dijalozi, </a:t>
            </a:r>
            <a:r>
              <a:rPr lang="hr-HR" dirty="0"/>
              <a:t>pisma, poslanice i </a:t>
            </a:r>
            <a:r>
              <a:rPr lang="hr-HR" dirty="0" smtClean="0"/>
              <a:t>pjesme</a:t>
            </a:r>
          </a:p>
          <a:p>
            <a:endParaRPr lang="hr-HR" dirty="0" smtClean="0"/>
          </a:p>
          <a:p>
            <a:pPr marL="0" indent="0">
              <a:buNone/>
            </a:pPr>
            <a:r>
              <a:rPr lang="hr-HR" b="1" dirty="0" smtClean="0"/>
              <a:t>Anti-turcica – protuturski govori:</a:t>
            </a:r>
            <a:r>
              <a:rPr lang="hr-HR" dirty="0" smtClean="0"/>
              <a:t> o potrebi suzbijanja osmanlijskih prodora</a:t>
            </a:r>
          </a:p>
          <a:p>
            <a:pPr lvl="1"/>
            <a:r>
              <a:rPr lang="hr-HR" i="1" dirty="0" smtClean="0"/>
              <a:t>Govor </a:t>
            </a:r>
            <a:r>
              <a:rPr lang="hr-HR" i="1" dirty="0"/>
              <a:t>protiv Turaka održan Nijemcima</a:t>
            </a:r>
            <a:r>
              <a:rPr lang="hr-HR" dirty="0"/>
              <a:t> </a:t>
            </a:r>
            <a:r>
              <a:rPr lang="hr-HR" dirty="0" smtClean="0"/>
              <a:t>(1518)</a:t>
            </a:r>
          </a:p>
          <a:p>
            <a:pPr lvl="1"/>
            <a:r>
              <a:rPr lang="hr-HR" i="1" dirty="0" smtClean="0"/>
              <a:t>Govor </a:t>
            </a:r>
            <a:r>
              <a:rPr lang="hr-HR" i="1" dirty="0"/>
              <a:t>Nijemcima o poduzimanju rata protiv Turaka</a:t>
            </a:r>
            <a:r>
              <a:rPr lang="hr-HR" dirty="0"/>
              <a:t> </a:t>
            </a:r>
            <a:r>
              <a:rPr lang="hr-HR" dirty="0" smtClean="0"/>
              <a:t>(1541)</a:t>
            </a:r>
          </a:p>
          <a:p>
            <a:pPr lvl="1"/>
            <a:r>
              <a:rPr lang="hr-HR" i="1" dirty="0" smtClean="0"/>
              <a:t>Opomena </a:t>
            </a:r>
            <a:r>
              <a:rPr lang="hr-HR" i="1" dirty="0"/>
              <a:t>poljskim velikašima</a:t>
            </a:r>
            <a:r>
              <a:rPr lang="hr-HR" dirty="0"/>
              <a:t> </a:t>
            </a:r>
            <a:r>
              <a:rPr lang="hr-HR" dirty="0" smtClean="0"/>
              <a:t>(1545)</a:t>
            </a:r>
          </a:p>
          <a:p>
            <a:endParaRPr lang="hr-HR" dirty="0" smtClean="0"/>
          </a:p>
          <a:p>
            <a:r>
              <a:rPr lang="hr-HR" dirty="0" smtClean="0"/>
              <a:t>Osim toga poznat je:</a:t>
            </a:r>
            <a:r>
              <a:rPr lang="hr-HR" i="1" dirty="0" smtClean="0"/>
              <a:t> Govor </a:t>
            </a:r>
            <a:r>
              <a:rPr lang="hr-HR" i="1" dirty="0"/>
              <a:t>o pohvalama govorništva</a:t>
            </a:r>
            <a:r>
              <a:rPr lang="hr-HR" dirty="0"/>
              <a:t> (</a:t>
            </a:r>
            <a:r>
              <a:rPr lang="hr-HR" i="1" dirty="0"/>
              <a:t>Oratio de laudibus eloquentiae,</a:t>
            </a:r>
            <a:r>
              <a:rPr lang="hr-HR" dirty="0"/>
              <a:t> 1518) </a:t>
            </a:r>
            <a:r>
              <a:rPr lang="hr-HR" dirty="0" smtClean="0"/>
              <a:t>u Leipzigu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b="1" dirty="0" smtClean="0"/>
              <a:t>Pjesništvo</a:t>
            </a:r>
          </a:p>
          <a:p>
            <a:r>
              <a:rPr lang="hr-HR" i="1" dirty="0" smtClean="0"/>
              <a:t>Molitva </a:t>
            </a:r>
            <a:r>
              <a:rPr lang="hr-HR" i="1" dirty="0"/>
              <a:t>Bogu protiv Turaka u heksametru </a:t>
            </a:r>
            <a:r>
              <a:rPr lang="hr-HR" dirty="0" smtClean="0"/>
              <a:t>(1518)</a:t>
            </a:r>
          </a:p>
        </p:txBody>
      </p:sp>
    </p:spTree>
    <p:extLst>
      <p:ext uri="{BB962C8B-B14F-4D97-AF65-F5344CB8AC3E}">
        <p14:creationId xmlns:p14="http://schemas.microsoft.com/office/powerpoint/2010/main" val="3120852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793" y="387749"/>
            <a:ext cx="7729728" cy="1188720"/>
          </a:xfrm>
        </p:spPr>
        <p:txBody>
          <a:bodyPr/>
          <a:lstStyle/>
          <a:p>
            <a:r>
              <a:rPr lang="hr-HR" dirty="0" smtClean="0"/>
              <a:t>Trankvil andreis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2002971"/>
            <a:ext cx="11473543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/>
              <a:t>Dijalozi</a:t>
            </a:r>
          </a:p>
          <a:p>
            <a:r>
              <a:rPr lang="hr-HR" i="1" dirty="0" smtClean="0"/>
              <a:t>Dijalog </a:t>
            </a:r>
            <a:r>
              <a:rPr lang="hr-HR" i="1" dirty="0"/>
              <a:t>Sula</a:t>
            </a:r>
            <a:r>
              <a:rPr lang="hr-HR" dirty="0"/>
              <a:t> (1527): zamišljeni govor Cezara i Sule u podzemnome svijetu o najboljem obliku vladanja, o nevoljama vladara i prednostima privatna života</a:t>
            </a:r>
          </a:p>
          <a:p>
            <a:r>
              <a:rPr lang="hr-HR" dirty="0"/>
              <a:t> </a:t>
            </a:r>
            <a:r>
              <a:rPr lang="hr-HR" i="1" dirty="0" smtClean="0"/>
              <a:t>Dijalog treba </a:t>
            </a:r>
            <a:r>
              <a:rPr lang="hr-HR" i="1" dirty="0"/>
              <a:t>li se baviti filozofijom</a:t>
            </a:r>
            <a:r>
              <a:rPr lang="hr-HR" dirty="0"/>
              <a:t> </a:t>
            </a:r>
            <a:r>
              <a:rPr lang="hr-HR" dirty="0" smtClean="0"/>
              <a:t>(1545): učenje potrebno </a:t>
            </a:r>
            <a:r>
              <a:rPr lang="hr-HR" dirty="0"/>
              <a:t>radi oplemenjivanja </a:t>
            </a:r>
            <a:r>
              <a:rPr lang="hr-HR" dirty="0" smtClean="0"/>
              <a:t>i postizanja </a:t>
            </a:r>
            <a:r>
              <a:rPr lang="hr-HR" dirty="0"/>
              <a:t>blažena </a:t>
            </a:r>
            <a:r>
              <a:rPr lang="hr-HR" dirty="0" smtClean="0"/>
              <a:t>života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b="1" dirty="0" smtClean="0"/>
              <a:t>Memoar</a:t>
            </a:r>
          </a:p>
          <a:p>
            <a:r>
              <a:rPr lang="hr-HR" dirty="0"/>
              <a:t> </a:t>
            </a:r>
            <a:r>
              <a:rPr lang="hr-HR" i="1" dirty="0"/>
              <a:t>Poslanica o djelovanju preslavnog i velemožnog Ludovika Grittija u Ugarskoj i o njegovoj smrti </a:t>
            </a:r>
            <a:r>
              <a:rPr lang="hr-HR" dirty="0" smtClean="0"/>
              <a:t>(1534)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 smtClean="0"/>
              <a:t>Izgubljena djela</a:t>
            </a:r>
          </a:p>
          <a:p>
            <a:r>
              <a:rPr lang="hr-HR" i="1" dirty="0" smtClean="0"/>
              <a:t>Dialogus </a:t>
            </a:r>
            <a:r>
              <a:rPr lang="hr-HR" i="1" dirty="0"/>
              <a:t>inter virum et uxorem; Dialogus de pecuniae utilitate; Oratio ad Carolum V imperatorem; Oratio ad regem Angliae; Epistola ad Gregorium Drascovich </a:t>
            </a:r>
            <a:r>
              <a:rPr lang="hr-HR" dirty="0"/>
              <a:t>i dr</a:t>
            </a:r>
            <a:r>
              <a:rPr lang="hr-HR" dirty="0" smtClean="0"/>
              <a:t>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5123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022" y="224464"/>
            <a:ext cx="7729728" cy="1188720"/>
          </a:xfrm>
        </p:spPr>
        <p:txBody>
          <a:bodyPr/>
          <a:lstStyle/>
          <a:p>
            <a:r>
              <a:rPr lang="hr-HR" dirty="0" smtClean="0"/>
              <a:t>Damjan </a:t>
            </a:r>
            <a:r>
              <a:rPr lang="hr-HR" dirty="0" err="1" smtClean="0"/>
              <a:t>beneša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57" y="1698171"/>
            <a:ext cx="11364686" cy="4833257"/>
          </a:xfrm>
        </p:spPr>
        <p:txBody>
          <a:bodyPr/>
          <a:lstStyle/>
          <a:p>
            <a:endParaRPr lang="hr-HR" dirty="0" smtClean="0"/>
          </a:p>
          <a:p>
            <a:r>
              <a:rPr lang="vi-VN" dirty="0" smtClean="0"/>
              <a:t>Dubrovnik</a:t>
            </a:r>
            <a:r>
              <a:rPr lang="vi-VN" dirty="0"/>
              <a:t>, </a:t>
            </a:r>
            <a:r>
              <a:rPr lang="vi-VN" dirty="0" smtClean="0"/>
              <a:t>1477</a:t>
            </a:r>
            <a:r>
              <a:rPr lang="hr-HR" dirty="0" smtClean="0"/>
              <a:t>.</a:t>
            </a:r>
            <a:r>
              <a:rPr lang="vi-VN" dirty="0"/>
              <a:t> – Dubrovnik, </a:t>
            </a:r>
            <a:r>
              <a:rPr lang="vi-VN" dirty="0" smtClean="0"/>
              <a:t>1539</a:t>
            </a:r>
            <a:r>
              <a:rPr lang="hr-HR" dirty="0" smtClean="0"/>
              <a:t>.</a:t>
            </a:r>
            <a:r>
              <a:rPr lang="vi-VN" dirty="0" smtClean="0"/>
              <a:t>)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Iz</a:t>
            </a:r>
            <a:r>
              <a:rPr lang="vi-VN" dirty="0" smtClean="0"/>
              <a:t> </a:t>
            </a:r>
            <a:r>
              <a:rPr lang="vi-VN" dirty="0"/>
              <a:t>patricijske </a:t>
            </a:r>
            <a:r>
              <a:rPr lang="vi-VN" dirty="0" smtClean="0"/>
              <a:t>obitelji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Aktivan u dubrovačkoj politici; bio je i knez u tri navrata</a:t>
            </a:r>
            <a:r>
              <a:rPr lang="vi-VN" dirty="0" smtClean="0"/>
              <a:t> </a:t>
            </a:r>
            <a:endParaRPr lang="hr-HR" dirty="0" smtClean="0"/>
          </a:p>
          <a:p>
            <a:endParaRPr lang="hr-HR" b="1" u="sng" dirty="0" smtClean="0"/>
          </a:p>
          <a:p>
            <a:r>
              <a:rPr lang="hr-HR" b="1" u="sng" dirty="0" smtClean="0"/>
              <a:t>Pjesnik</a:t>
            </a:r>
          </a:p>
          <a:p>
            <a:endParaRPr lang="hr-HR" dirty="0" smtClean="0"/>
          </a:p>
          <a:p>
            <a:r>
              <a:rPr lang="vi-VN" dirty="0" smtClean="0"/>
              <a:t>Golema </a:t>
            </a:r>
            <a:r>
              <a:rPr lang="vi-VN" dirty="0"/>
              <a:t>rukopisna </a:t>
            </a:r>
            <a:r>
              <a:rPr lang="vi-VN" dirty="0" smtClean="0"/>
              <a:t>ostavština</a:t>
            </a:r>
            <a:r>
              <a:rPr lang="hr-HR" dirty="0" smtClean="0"/>
              <a:t>: </a:t>
            </a:r>
            <a:r>
              <a:rPr lang="vi-VN" dirty="0"/>
              <a:t>dvadesetak tisuća stihova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Ništa nije objavio za života (par tekstova mu objavljeno u tuđim izdanjima)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330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250" y="191806"/>
            <a:ext cx="7729728" cy="809680"/>
          </a:xfrm>
        </p:spPr>
        <p:txBody>
          <a:bodyPr/>
          <a:lstStyle/>
          <a:p>
            <a:r>
              <a:rPr lang="hr-HR" dirty="0" smtClean="0"/>
              <a:t>Damjan beneša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026" y="1255557"/>
            <a:ext cx="5863917" cy="5243213"/>
          </a:xfrm>
        </p:spPr>
        <p:txBody>
          <a:bodyPr>
            <a:noAutofit/>
          </a:bodyPr>
          <a:lstStyle/>
          <a:p>
            <a:r>
              <a:rPr lang="hr-HR" sz="2000" dirty="0" smtClean="0"/>
              <a:t>Latinitet: g</a:t>
            </a:r>
            <a:r>
              <a:rPr lang="vi-VN" sz="2000" dirty="0" smtClean="0"/>
              <a:t>ramatičke </a:t>
            </a:r>
            <a:r>
              <a:rPr lang="hr-HR" sz="2000" dirty="0" smtClean="0"/>
              <a:t>greške </a:t>
            </a:r>
            <a:r>
              <a:rPr lang="vi-VN" sz="2000" dirty="0" smtClean="0"/>
              <a:t>i versifikacijsk</a:t>
            </a:r>
            <a:r>
              <a:rPr lang="hr-HR" sz="2000" dirty="0"/>
              <a:t>a</a:t>
            </a:r>
            <a:r>
              <a:rPr lang="vi-VN" sz="2000" dirty="0" smtClean="0"/>
              <a:t> </a:t>
            </a:r>
            <a:r>
              <a:rPr lang="hr-HR" sz="2000" dirty="0" smtClean="0"/>
              <a:t>nesređenost</a:t>
            </a:r>
          </a:p>
          <a:p>
            <a:endParaRPr lang="hr-HR" sz="2000" dirty="0"/>
          </a:p>
          <a:p>
            <a:r>
              <a:rPr lang="vi-VN" sz="2000" dirty="0"/>
              <a:t>Ep </a:t>
            </a:r>
            <a:r>
              <a:rPr lang="vi-VN" sz="2000" i="1" dirty="0"/>
              <a:t>Kristova smrt (De morte Christi)</a:t>
            </a:r>
            <a:r>
              <a:rPr lang="vi-VN" sz="2000" dirty="0"/>
              <a:t>, u 10 knjiga i oko 8500 </a:t>
            </a:r>
            <a:r>
              <a:rPr lang="vi-VN" sz="2000" dirty="0" smtClean="0"/>
              <a:t>stihova</a:t>
            </a:r>
            <a:r>
              <a:rPr lang="hr-HR" sz="2000" dirty="0" smtClean="0"/>
              <a:t> – o Kristovoj pasiji</a:t>
            </a:r>
          </a:p>
          <a:p>
            <a:endParaRPr lang="hr-HR" sz="2000" i="1" dirty="0" smtClean="0"/>
          </a:p>
          <a:p>
            <a:r>
              <a:rPr lang="hr-HR" sz="2000" i="1" dirty="0" smtClean="0"/>
              <a:t>Epigrami</a:t>
            </a:r>
            <a:r>
              <a:rPr lang="hr-HR" sz="2000" dirty="0" smtClean="0"/>
              <a:t> – tri knjige </a:t>
            </a:r>
          </a:p>
          <a:p>
            <a:pPr lvl="1"/>
            <a:r>
              <a:rPr lang="hr-HR" sz="2000" dirty="0" smtClean="0"/>
              <a:t>Ljubavne pjesme, prigodnice, epitafi, duhovna lirika</a:t>
            </a:r>
          </a:p>
          <a:p>
            <a:endParaRPr lang="hr-HR" sz="2000" dirty="0" smtClean="0"/>
          </a:p>
          <a:p>
            <a:r>
              <a:rPr lang="hr-HR" sz="2000" i="1" dirty="0" smtClean="0"/>
              <a:t>Lirske pjesme</a:t>
            </a:r>
            <a:r>
              <a:rPr lang="hr-HR" sz="2000" dirty="0" smtClean="0"/>
              <a:t> – 2 knjige </a:t>
            </a:r>
          </a:p>
          <a:p>
            <a:pPr lvl="1"/>
            <a:r>
              <a:rPr lang="hr-HR" sz="2000" dirty="0" smtClean="0"/>
              <a:t>Po uzoru na Horacija</a:t>
            </a:r>
          </a:p>
          <a:p>
            <a:pPr marL="0" indent="0">
              <a:buNone/>
            </a:pPr>
            <a:endParaRPr lang="hr-HR" sz="2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1572" y="1186544"/>
            <a:ext cx="4270247" cy="5431971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sz="2400" i="1" dirty="0"/>
              <a:t>Ekloge</a:t>
            </a:r>
          </a:p>
          <a:p>
            <a:pPr lvl="1"/>
            <a:r>
              <a:rPr lang="hr-HR" sz="2400" dirty="0"/>
              <a:t>Bukoličko pjesništvo – 12 autorskih pjesama i 2 parafraze</a:t>
            </a:r>
          </a:p>
          <a:p>
            <a:endParaRPr lang="hr-HR" sz="2400" dirty="0"/>
          </a:p>
          <a:p>
            <a:r>
              <a:rPr lang="hr-HR" sz="2400" i="1" dirty="0"/>
              <a:t>Sermones</a:t>
            </a:r>
            <a:r>
              <a:rPr lang="hr-HR" sz="2400" dirty="0"/>
              <a:t> </a:t>
            </a:r>
          </a:p>
          <a:p>
            <a:pPr lvl="1"/>
            <a:r>
              <a:rPr lang="hr-HR" sz="2400" dirty="0"/>
              <a:t>Satira – 11 tekstova</a:t>
            </a:r>
          </a:p>
          <a:p>
            <a:endParaRPr lang="hr-HR" sz="2400" dirty="0"/>
          </a:p>
          <a:p>
            <a:endParaRPr lang="hr-HR" sz="2400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08217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4679" y="420407"/>
            <a:ext cx="7729728" cy="1188720"/>
          </a:xfrm>
        </p:spPr>
        <p:txBody>
          <a:bodyPr/>
          <a:lstStyle/>
          <a:p>
            <a:pPr eaLnBrk="1" hangingPunct="1"/>
            <a:r>
              <a:rPr lang="hr-HR" smtClean="0">
                <a:latin typeface="Book Antiqua" pitchFamily="18" charset="0"/>
              </a:rPr>
              <a:t>Ivan Polikarp Severitan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371600"/>
            <a:ext cx="10972800" cy="5181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endParaRPr lang="hr-HR" sz="28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hr-HR" sz="28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800" dirty="0" smtClean="0">
                <a:latin typeface="Book Antiqua" pitchFamily="18" charset="0"/>
              </a:rPr>
              <a:t>Šibenik 1472. – vjerojatno Rim oko 1526. </a:t>
            </a:r>
          </a:p>
          <a:p>
            <a:pPr eaLnBrk="1" hangingPunct="1">
              <a:lnSpc>
                <a:spcPct val="90000"/>
              </a:lnSpc>
            </a:pPr>
            <a:endParaRPr lang="hr-HR" sz="28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800" dirty="0" smtClean="0">
                <a:latin typeface="Book Antiqua" pitchFamily="18" charset="0"/>
              </a:rPr>
              <a:t>Pohađao je gradsku gramatičku školu </a:t>
            </a:r>
          </a:p>
          <a:p>
            <a:pPr>
              <a:lnSpc>
                <a:spcPct val="90000"/>
              </a:lnSpc>
            </a:pPr>
            <a:endParaRPr lang="hr-HR" sz="2800" dirty="0" smtClean="0"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800" dirty="0" smtClean="0">
                <a:latin typeface="Book Antiqua" pitchFamily="18" charset="0"/>
              </a:rPr>
              <a:t>Dominikanac</a:t>
            </a:r>
          </a:p>
          <a:p>
            <a:pPr>
              <a:lnSpc>
                <a:spcPct val="90000"/>
              </a:lnSpc>
            </a:pPr>
            <a:endParaRPr lang="hr-HR" sz="2800" dirty="0" smtClean="0"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800" dirty="0" smtClean="0">
                <a:latin typeface="Book Antiqua" pitchFamily="18" charset="0"/>
              </a:rPr>
              <a:t>Istraživač klasičnih </a:t>
            </a:r>
            <a:r>
              <a:rPr lang="hr-HR" sz="2800" dirty="0">
                <a:latin typeface="Book Antiqua" pitchFamily="18" charset="0"/>
              </a:rPr>
              <a:t>rukopisa, teolog, učitelj gramatike i književnosti </a:t>
            </a:r>
          </a:p>
          <a:p>
            <a:pPr>
              <a:lnSpc>
                <a:spcPct val="90000"/>
              </a:lnSpc>
            </a:pPr>
            <a:endParaRPr lang="hr-HR" sz="2800" dirty="0"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800" dirty="0">
                <a:latin typeface="Book Antiqua" pitchFamily="18" charset="0"/>
              </a:rPr>
              <a:t>Politički teoretičar – “šibenski Machiavelli”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sz="2800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3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821" y="268006"/>
            <a:ext cx="7729728" cy="1188720"/>
          </a:xfrm>
        </p:spPr>
        <p:txBody>
          <a:bodyPr/>
          <a:lstStyle/>
          <a:p>
            <a:r>
              <a:rPr lang="hr-HR" dirty="0" smtClean="0"/>
              <a:t>Ivan polikarp severitan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29" y="1807029"/>
            <a:ext cx="11451771" cy="4789713"/>
          </a:xfrm>
        </p:spPr>
        <p:txBody>
          <a:bodyPr>
            <a:normAutofit/>
          </a:bodyPr>
          <a:lstStyle/>
          <a:p>
            <a:pPr marL="228600" lvl="1"/>
            <a:r>
              <a:rPr lang="hr-HR" sz="2800" dirty="0">
                <a:latin typeface="Book Antiqua" pitchFamily="18" charset="0"/>
              </a:rPr>
              <a:t>Boravi u književnoj akademiji humanista Giulia Pomponia </a:t>
            </a:r>
            <a:r>
              <a:rPr lang="hr-HR" sz="2800" dirty="0" smtClean="0">
                <a:latin typeface="Book Antiqua" pitchFamily="18" charset="0"/>
              </a:rPr>
              <a:t>Leta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endParaRPr lang="hr-HR" sz="2800" dirty="0" smtClean="0">
              <a:latin typeface="Book Antiqua" pitchFamily="18" charset="0"/>
            </a:endParaRP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800" dirty="0" smtClean="0">
                <a:latin typeface="Book Antiqua" pitchFamily="18" charset="0"/>
              </a:rPr>
              <a:t>Studij </a:t>
            </a:r>
            <a:r>
              <a:rPr lang="hr-HR" sz="2800" dirty="0">
                <a:latin typeface="Book Antiqua" pitchFamily="18" charset="0"/>
              </a:rPr>
              <a:t>u </a:t>
            </a:r>
            <a:r>
              <a:rPr lang="hr-HR" sz="2800" dirty="0" smtClean="0">
                <a:latin typeface="Book Antiqua" pitchFamily="18" charset="0"/>
              </a:rPr>
              <a:t>Ferrari i Bologni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endParaRPr lang="hr-HR" sz="2800" dirty="0">
              <a:latin typeface="Book Antiqua" pitchFamily="18" charset="0"/>
            </a:endParaRP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800" dirty="0">
                <a:latin typeface="Book Antiqua" pitchFamily="18" charset="0"/>
              </a:rPr>
              <a:t>U Ferrari </a:t>
            </a:r>
            <a:r>
              <a:rPr lang="hr-HR" sz="2800" dirty="0" smtClean="0">
                <a:latin typeface="Book Antiqua" pitchFamily="18" charset="0"/>
              </a:rPr>
              <a:t>je učiteljem, u Perugi je rektor generalnog sveučilišta</a:t>
            </a:r>
            <a:endParaRPr lang="hr-HR" sz="2800" dirty="0">
              <a:latin typeface="Book Antiqua" pitchFamily="18" charset="0"/>
            </a:endParaRP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endParaRPr lang="hr-HR" sz="2800" dirty="0">
              <a:latin typeface="Book Antiqua" pitchFamily="18" charset="0"/>
            </a:endParaRP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800" dirty="0" smtClean="0">
                <a:latin typeface="Book Antiqua" pitchFamily="18" charset="0"/>
              </a:rPr>
              <a:t>Učitelj u Šibeniku i talijanskoj Sulmoni</a:t>
            </a:r>
          </a:p>
          <a:p>
            <a:pPr marL="0" indent="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hr-HR" dirty="0">
              <a:latin typeface="Book Antiqua" pitchFamily="18" charset="0"/>
            </a:endParaRPr>
          </a:p>
          <a:p>
            <a:pPr marL="0" lvl="1" indent="0">
              <a:buNone/>
            </a:pPr>
            <a:r>
              <a:rPr lang="hr-HR" dirty="0" smtClean="0">
                <a:latin typeface="Book Antiqua" pitchFamily="18" charset="0"/>
              </a:rPr>
              <a:t> </a:t>
            </a:r>
            <a:endParaRPr lang="hr-HR" dirty="0">
              <a:latin typeface="Book Antiqua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6759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821" y="376864"/>
            <a:ext cx="7729728" cy="1188720"/>
          </a:xfrm>
        </p:spPr>
        <p:txBody>
          <a:bodyPr/>
          <a:lstStyle/>
          <a:p>
            <a:r>
              <a:rPr lang="hr-HR" dirty="0" smtClean="0"/>
              <a:t>Ivan polikarp severitan</a:t>
            </a:r>
            <a:endParaRPr lang="hr-HR" dirty="0"/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816429" y="2002971"/>
            <a:ext cx="11092542" cy="4571999"/>
          </a:xfrm>
        </p:spPr>
        <p:txBody>
          <a:bodyPr/>
          <a:lstStyle/>
          <a:p>
            <a:pPr eaLnBrk="1" hangingPunct="1"/>
            <a:endParaRPr lang="hr-HR" dirty="0" smtClean="0">
              <a:latin typeface="Book Antiqua" pitchFamily="18" charset="0"/>
            </a:endParaRPr>
          </a:p>
          <a:p>
            <a:pPr eaLnBrk="1" hangingPunct="1"/>
            <a:r>
              <a:rPr lang="hr-HR" sz="2400" dirty="0" smtClean="0">
                <a:latin typeface="Book Antiqua" pitchFamily="18" charset="0"/>
              </a:rPr>
              <a:t>Najznačajnija djela</a:t>
            </a:r>
          </a:p>
          <a:p>
            <a:pPr lvl="1" eaLnBrk="1" hangingPunct="1"/>
            <a:endParaRPr lang="hr-HR" sz="2000" dirty="0" smtClean="0">
              <a:latin typeface="Book Antiqua" pitchFamily="18" charset="0"/>
            </a:endParaRPr>
          </a:p>
          <a:p>
            <a:pPr lvl="1"/>
            <a:r>
              <a:rPr lang="hr-HR" sz="2000" i="1" dirty="0">
                <a:latin typeface="Book Antiqua" pitchFamily="18" charset="0"/>
              </a:rPr>
              <a:t>Pjesma o </a:t>
            </a:r>
            <a:r>
              <a:rPr lang="hr-HR" sz="2000" i="1" dirty="0" smtClean="0">
                <a:latin typeface="Book Antiqua" pitchFamily="18" charset="0"/>
              </a:rPr>
              <a:t>Jeruzalemu </a:t>
            </a:r>
            <a:r>
              <a:rPr lang="hr-HR" sz="2000" dirty="0" smtClean="0">
                <a:latin typeface="Book Antiqua" pitchFamily="18" charset="0"/>
              </a:rPr>
              <a:t>(</a:t>
            </a:r>
            <a:r>
              <a:rPr lang="hr-HR" sz="2000" dirty="0">
                <a:latin typeface="Book Antiqua" pitchFamily="18" charset="0"/>
              </a:rPr>
              <a:t>1509</a:t>
            </a:r>
            <a:r>
              <a:rPr lang="hr-HR" sz="2000" dirty="0" smtClean="0">
                <a:latin typeface="Book Antiqua" pitchFamily="18" charset="0"/>
              </a:rPr>
              <a:t>): ep u tri pjevanja</a:t>
            </a:r>
          </a:p>
          <a:p>
            <a:pPr lvl="1"/>
            <a:endParaRPr lang="hr-HR" sz="2000" dirty="0" smtClean="0">
              <a:latin typeface="Book Antiqua" pitchFamily="18" charset="0"/>
            </a:endParaRPr>
          </a:p>
          <a:p>
            <a:pPr lvl="1"/>
            <a:r>
              <a:rPr lang="hr-HR" sz="2000" i="1" dirty="0" smtClean="0">
                <a:latin typeface="Book Antiqua" pitchFamily="18" charset="0"/>
              </a:rPr>
              <a:t>Feretreida</a:t>
            </a:r>
            <a:r>
              <a:rPr lang="hr-HR" sz="2000" dirty="0" smtClean="0">
                <a:latin typeface="Book Antiqua" pitchFamily="18" charset="0"/>
              </a:rPr>
              <a:t> (1522): ep – stihovana povijest talijanske vladarske obitelji de Montefeltro (vojvode Urbina) </a:t>
            </a:r>
          </a:p>
          <a:p>
            <a:pPr lvl="1" eaLnBrk="1" hangingPunct="1"/>
            <a:endParaRPr lang="hr-HR" sz="2000" dirty="0" smtClean="0">
              <a:latin typeface="Book Antiqua" pitchFamily="18" charset="0"/>
            </a:endParaRPr>
          </a:p>
          <a:p>
            <a:pPr lvl="1" eaLnBrk="1" hangingPunct="1"/>
            <a:r>
              <a:rPr lang="hr-HR" sz="2000" i="1" dirty="0" smtClean="0">
                <a:latin typeface="Book Antiqua" pitchFamily="18" charset="0"/>
              </a:rPr>
              <a:t>Monoregija</a:t>
            </a:r>
            <a:r>
              <a:rPr lang="hr-HR" sz="2000" dirty="0" smtClean="0">
                <a:latin typeface="Book Antiqua" pitchFamily="18" charset="0"/>
              </a:rPr>
              <a:t> (1522): o načinu vladanja državom</a:t>
            </a:r>
          </a:p>
          <a:p>
            <a:pPr lvl="1"/>
            <a:r>
              <a:rPr lang="hr-HR" sz="2000" dirty="0" smtClean="0">
                <a:latin typeface="Book Antiqua" pitchFamily="18" charset="0"/>
              </a:rPr>
              <a:t>Sinteza </a:t>
            </a:r>
            <a:r>
              <a:rPr lang="hr-HR" sz="2000" dirty="0">
                <a:latin typeface="Book Antiqua" pitchFamily="18" charset="0"/>
              </a:rPr>
              <a:t>humanističkog i </a:t>
            </a:r>
            <a:r>
              <a:rPr lang="hr-HR" sz="2000" dirty="0" smtClean="0">
                <a:latin typeface="Book Antiqua" pitchFamily="18" charset="0"/>
              </a:rPr>
              <a:t>tradicionalnog kršćanskog </a:t>
            </a:r>
            <a:r>
              <a:rPr lang="hr-HR" sz="2000" dirty="0">
                <a:latin typeface="Book Antiqua" pitchFamily="18" charset="0"/>
              </a:rPr>
              <a:t>svjetonazora</a:t>
            </a:r>
          </a:p>
          <a:p>
            <a:pPr lvl="1" eaLnBrk="1" hangingPunct="1"/>
            <a:endParaRPr lang="hr-HR" sz="2000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4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Ilija </a:t>
            </a:r>
            <a:r>
              <a:rPr lang="hr-HR" dirty="0" err="1" smtClean="0"/>
              <a:t>crijević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257" y="2590800"/>
            <a:ext cx="9416143" cy="3450771"/>
          </a:xfrm>
        </p:spPr>
        <p:txBody>
          <a:bodyPr>
            <a:normAutofit lnSpcReduction="10000"/>
          </a:bodyPr>
          <a:lstStyle/>
          <a:p>
            <a:r>
              <a:rPr lang="vi-VN" dirty="0" smtClean="0"/>
              <a:t>Dubrovnik</a:t>
            </a:r>
            <a:r>
              <a:rPr lang="vi-VN" dirty="0"/>
              <a:t>, 1463 – </a:t>
            </a:r>
            <a:r>
              <a:rPr lang="vi-VN" dirty="0" smtClean="0"/>
              <a:t>Dubrovnik</a:t>
            </a:r>
            <a:r>
              <a:rPr lang="vi-VN" dirty="0"/>
              <a:t> </a:t>
            </a:r>
            <a:r>
              <a:rPr lang="vi-VN" dirty="0" smtClean="0"/>
              <a:t>1520. </a:t>
            </a:r>
            <a:endParaRPr lang="hr-HR" dirty="0" smtClean="0"/>
          </a:p>
          <a:p>
            <a:endParaRPr lang="hr-HR" dirty="0" smtClean="0"/>
          </a:p>
          <a:p>
            <a:r>
              <a:rPr lang="vi-VN" dirty="0" smtClean="0"/>
              <a:t>Školova</a:t>
            </a:r>
            <a:r>
              <a:rPr lang="hr-HR" dirty="0" smtClean="0"/>
              <a:t>n u Dubrovniku, </a:t>
            </a:r>
            <a:r>
              <a:rPr lang="vi-VN" dirty="0" smtClean="0"/>
              <a:t>Ferrari </a:t>
            </a:r>
            <a:r>
              <a:rPr lang="vi-VN" dirty="0"/>
              <a:t>i Rimu, gdje je 1484. </a:t>
            </a:r>
            <a:r>
              <a:rPr lang="hr-HR" dirty="0" smtClean="0"/>
              <a:t>(</a:t>
            </a:r>
            <a:r>
              <a:rPr lang="vi-VN" dirty="0" smtClean="0"/>
              <a:t>u </a:t>
            </a:r>
            <a:r>
              <a:rPr lang="vi-VN" dirty="0"/>
              <a:t>Akademiji Pomponija </a:t>
            </a:r>
            <a:r>
              <a:rPr lang="vi-VN" dirty="0" smtClean="0"/>
              <a:t>Leta</a:t>
            </a:r>
            <a:r>
              <a:rPr lang="hr-HR" dirty="0" smtClean="0"/>
              <a:t>)</a:t>
            </a:r>
            <a:r>
              <a:rPr lang="vi-VN" dirty="0" smtClean="0"/>
              <a:t> 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U Italiji brojna poznanstva s humanistima</a:t>
            </a:r>
          </a:p>
          <a:p>
            <a:endParaRPr lang="hr-HR" dirty="0" smtClean="0"/>
          </a:p>
          <a:p>
            <a:r>
              <a:rPr lang="hr-HR" dirty="0" smtClean="0"/>
              <a:t>Od </a:t>
            </a:r>
            <a:r>
              <a:rPr lang="vi-VN" dirty="0" smtClean="0"/>
              <a:t>1487.</a:t>
            </a:r>
            <a:r>
              <a:rPr lang="hr-HR" dirty="0" smtClean="0"/>
              <a:t> do 1505.</a:t>
            </a:r>
            <a:r>
              <a:rPr lang="vi-VN" dirty="0" smtClean="0"/>
              <a:t> u Dubrovniku</a:t>
            </a:r>
            <a:r>
              <a:rPr lang="hr-HR" dirty="0" smtClean="0"/>
              <a:t>:</a:t>
            </a:r>
            <a:r>
              <a:rPr lang="vi-VN" dirty="0" smtClean="0"/>
              <a:t> školski</a:t>
            </a:r>
            <a:r>
              <a:rPr lang="hr-HR" dirty="0" smtClean="0"/>
              <a:t> upravitelj</a:t>
            </a:r>
            <a:r>
              <a:rPr lang="hr-HR" dirty="0"/>
              <a:t> </a:t>
            </a:r>
            <a:r>
              <a:rPr lang="hr-HR" dirty="0" smtClean="0"/>
              <a:t>te potom </a:t>
            </a:r>
            <a:r>
              <a:rPr lang="vi-VN" dirty="0" smtClean="0"/>
              <a:t>zapovjednik tvrđave Sokol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Zaređen </a:t>
            </a:r>
            <a:r>
              <a:rPr lang="vi-VN" dirty="0" smtClean="0"/>
              <a:t>1510.</a:t>
            </a:r>
            <a:r>
              <a:rPr lang="hr-HR" dirty="0" smtClean="0"/>
              <a:t> te p</a:t>
            </a:r>
            <a:r>
              <a:rPr lang="vi-VN" dirty="0" smtClean="0"/>
              <a:t>onovno rektor </a:t>
            </a:r>
            <a:r>
              <a:rPr lang="vi-VN" dirty="0"/>
              <a:t>dubrovačke </a:t>
            </a:r>
            <a:r>
              <a:rPr lang="vi-VN" dirty="0" smtClean="0"/>
              <a:t>gimnazije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39628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868362"/>
          </a:xfrm>
        </p:spPr>
        <p:txBody>
          <a:bodyPr/>
          <a:lstStyle/>
          <a:p>
            <a:pPr eaLnBrk="1" hangingPunct="1"/>
            <a:r>
              <a:rPr lang="hr-HR" dirty="0" smtClean="0"/>
              <a:t>Ivan polikarp severitan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743" y="1306286"/>
            <a:ext cx="11081657" cy="501831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endParaRPr lang="hr-HR" sz="1600" b="1" dirty="0" smtClean="0">
              <a:latin typeface="Book Antiqua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hr-HR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GOVORI, TEOLOŠKA, FILOZOFSKA, POSVETNA, </a:t>
            </a:r>
            <a:r>
              <a:rPr lang="hr-HR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GRAMATIČKA, EPSKA, OPĆENITO LIRSKA DJELA</a:t>
            </a:r>
          </a:p>
          <a:p>
            <a:pPr eaLnBrk="1" hangingPunct="1">
              <a:lnSpc>
                <a:spcPct val="80000"/>
              </a:lnSpc>
            </a:pPr>
            <a:endParaRPr lang="hr-HR" sz="1600" b="1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hr-HR" sz="16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1600" dirty="0" smtClean="0">
                <a:latin typeface="Book Antiqua" pitchFamily="18" charset="0"/>
              </a:rPr>
              <a:t>a) Jo. Barbulae Pompilii Sicensis Dalmatae theologi Praedicatorum Ordinis: Solimaidos libri tres. In quibus tradidit creationem: lapsum: et reparationem humani generis opus aureum. Impressum Romae: auctoritate theologorum principis Reuerendi magistri Iohannis Raphanelli Ferrariensis Ordinis Praedicatorum sacri palatii apostolici magistri: arte Stephani Guilliberti: impensis uero integerrimi uiri Ioannis de Villa Noua Hispani libraris. XVII Kal. Junii M.D.IX. triumphante diuo Julio Pontifice Maximo. </a:t>
            </a:r>
          </a:p>
          <a:p>
            <a:pPr eaLnBrk="1" hangingPunct="1">
              <a:lnSpc>
                <a:spcPct val="80000"/>
              </a:lnSpc>
            </a:pPr>
            <a:endParaRPr lang="hr-HR" sz="16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1600" dirty="0" smtClean="0">
                <a:latin typeface="Book Antiqua" pitchFamily="18" charset="0"/>
              </a:rPr>
              <a:t>b) Oratio P. Io. Policarpi Sicensis: Dalmate Calaguritani: ad Serenissimam Ioannam Reginam utriusque Sicilie: Pro cuius ad Sulmonenses aduentu felicissimo habita Sulmone: In templo diuipare aligere: et opusculum de retrogradi natura Carminis. M.D.XIIII. Die XII. Iulii</a:t>
            </a:r>
          </a:p>
          <a:p>
            <a:pPr eaLnBrk="1" hangingPunct="1">
              <a:lnSpc>
                <a:spcPct val="80000"/>
              </a:lnSpc>
            </a:pPr>
            <a:endParaRPr lang="hr-HR" sz="16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1600" dirty="0" smtClean="0">
                <a:latin typeface="Book Antiqua" pitchFamily="18" charset="0"/>
              </a:rPr>
              <a:t>c) De retrogradi natura</a:t>
            </a:r>
          </a:p>
          <a:p>
            <a:pPr eaLnBrk="1" hangingPunct="1">
              <a:lnSpc>
                <a:spcPct val="80000"/>
              </a:lnSpc>
            </a:pPr>
            <a:endParaRPr lang="hr-HR" sz="16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1600" dirty="0" smtClean="0">
                <a:latin typeface="Book Antiqua" pitchFamily="18" charset="0"/>
              </a:rPr>
              <a:t>d) Dionisii: appollonii: donati: de octo orationis partibus libri octo ad nouam: et optimam limam deducti: et Senece Junioris: Catonis: cordubensis ethycorum: libri quattuor: cum commentariis M. Jo. Policarpi Seueritani Sibenicensis: dalmate predicatorum ordinis: opus aureum nuper ad vnguem excussum. </a:t>
            </a:r>
          </a:p>
        </p:txBody>
      </p:sp>
    </p:spTree>
    <p:extLst>
      <p:ext uri="{BB962C8B-B14F-4D97-AF65-F5344CB8AC3E}">
        <p14:creationId xmlns:p14="http://schemas.microsoft.com/office/powerpoint/2010/main" val="372541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821" y="159149"/>
            <a:ext cx="7500693" cy="755250"/>
          </a:xfrm>
        </p:spPr>
        <p:txBody>
          <a:bodyPr/>
          <a:lstStyle/>
          <a:p>
            <a:r>
              <a:rPr lang="hr-HR" dirty="0" smtClean="0"/>
              <a:t>Ivan polikarp severitan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29" y="914400"/>
            <a:ext cx="11908971" cy="5725886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 smtClean="0">
              <a:latin typeface="Book Antiqua" pitchFamily="18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latin typeface="Book Antiqua" pitchFamily="18" charset="0"/>
              </a:rPr>
              <a:t>e) M. Jo. Policarpi: Seueritani: Sibenicensis: Dalmatae Predicatorum ordinis: grammatices: horisticae: methodicae: et exegeticae: libri tres: et de arte metrica libellus cum arte retrogradi carminis: opus: tum breuissimum: tum omnium artis grammatices vtilissimum.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 smtClean="0">
              <a:latin typeface="Book Antiqua" pitchFamily="18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latin typeface="Book Antiqua" pitchFamily="18" charset="0"/>
              </a:rPr>
              <a:t>f) Magistri Ioannis Policarpi Severitani Sibenicensis Dalmate Predicatorii: ad illvstrem gvidobaldum rverivm: castri dvranti comitem invictissimi vrbini et sore dvcis Francisci Marie Filivm Feretridos libri tres. Feretreis.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 smtClean="0">
              <a:latin typeface="Book Antiqua" pitchFamily="18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latin typeface="Book Antiqua" pitchFamily="18" charset="0"/>
              </a:rPr>
              <a:t>g) M. Io. Policarpi Seueritani: Sibenicensis: Dalmate predicatorij: Ad illustrissimum et inuictissimum militie principem Franciscum Mariam Ruerium: Vrbini: ac sore ducem clarissimum pro Isocratis, moralis Philosophie commentarijs, Vernacula interpretatio: nela qual si contene tuti li instituti duno regno, citate, cura domestica, et uiuere ciuile di se stesso opera diuina.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 smtClean="0">
              <a:latin typeface="Book Antiqua" pitchFamily="18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latin typeface="Book Antiqua" pitchFamily="18" charset="0"/>
              </a:rPr>
              <a:t>h) M. Io. Policarpi Seueritani: Sibenicensis: Dalmate predicatorij: Ad illustrissimum et inuictissimum principem Franciscum Mariam Ruerium: urbini et sorre ducem clarissimum: monoregiae: ex qua conijcitur totius humanae uitae modus libri quatuor.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 smtClean="0">
              <a:latin typeface="Book Antiqua" pitchFamily="18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latin typeface="Book Antiqua" pitchFamily="18" charset="0"/>
              </a:rPr>
              <a:t>i) M. Io. Policarpi Seueritani Sibenicensis Predicatorii theologi Carmen ad lectorem.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143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hr-HR" dirty="0" smtClean="0">
                <a:latin typeface="Book Antiqua" pitchFamily="18" charset="0"/>
              </a:rPr>
              <a:t>Severitan – Shvaćanje politike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10972800" cy="5486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hr-HR" sz="28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2800" dirty="0" smtClean="0">
                <a:latin typeface="Book Antiqua" pitchFamily="18" charset="0"/>
              </a:rPr>
              <a:t>Politika je umijeće vođenja države</a:t>
            </a:r>
          </a:p>
          <a:p>
            <a:pPr eaLnBrk="1" hangingPunct="1">
              <a:lnSpc>
                <a:spcPct val="80000"/>
              </a:lnSpc>
            </a:pPr>
            <a:endParaRPr lang="hr-HR" sz="28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2800" dirty="0" smtClean="0">
                <a:latin typeface="Book Antiqua" pitchFamily="18" charset="0"/>
              </a:rPr>
              <a:t>Vladar mora naučiti državničko umijeće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sz="28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2800" dirty="0" smtClean="0">
                <a:latin typeface="Book Antiqua" pitchFamily="18" charset="0"/>
              </a:rPr>
              <a:t>Glavno pitanje nije tko treba vladati, nego:</a:t>
            </a:r>
          </a:p>
          <a:p>
            <a:pPr lvl="1" eaLnBrk="1" hangingPunct="1">
              <a:lnSpc>
                <a:spcPct val="80000"/>
              </a:lnSpc>
            </a:pPr>
            <a:r>
              <a:rPr lang="hr-HR" sz="2800" dirty="0" smtClean="0">
                <a:latin typeface="Book Antiqua" pitchFamily="18" charset="0"/>
              </a:rPr>
              <a:t>Kako organizirati državu i političke institucije</a:t>
            </a:r>
          </a:p>
          <a:p>
            <a:pPr lvl="1" eaLnBrk="1" hangingPunct="1">
              <a:lnSpc>
                <a:spcPct val="80000"/>
              </a:lnSpc>
            </a:pPr>
            <a:endParaRPr lang="hr-HR" sz="2800" dirty="0">
              <a:latin typeface="Book Antiqua" pitchFamily="18" charset="0"/>
            </a:endParaRPr>
          </a:p>
          <a:p>
            <a:pPr marL="228600" lvl="1" indent="0" eaLnBrk="1" hangingPunct="1">
              <a:lnSpc>
                <a:spcPct val="80000"/>
              </a:lnSpc>
              <a:buNone/>
            </a:pPr>
            <a:r>
              <a:rPr lang="hr-HR" sz="2800" b="1" u="sng" dirty="0" smtClean="0">
                <a:latin typeface="Book Antiqua" pitchFamily="18" charset="0"/>
              </a:rPr>
              <a:t>Vladar</a:t>
            </a:r>
            <a:r>
              <a:rPr lang="hr-HR" sz="2800" dirty="0" smtClean="0">
                <a:latin typeface="Book Antiqua" pitchFamily="18" charset="0"/>
              </a:rPr>
              <a:t> </a:t>
            </a:r>
            <a:r>
              <a:rPr lang="hr-HR" sz="2800" dirty="0">
                <a:latin typeface="Book Antiqua" pitchFamily="18" charset="0"/>
              </a:rPr>
              <a:t>mora biti uzor drugima, mora biti učen i mora voljeti učenost </a:t>
            </a:r>
          </a:p>
          <a:p>
            <a:pPr marL="548640" lvl="1">
              <a:lnSpc>
                <a:spcPct val="90000"/>
              </a:lnSpc>
              <a:spcBef>
                <a:spcPts val="370"/>
              </a:spcBef>
              <a:buFont typeface="Wingdings 2"/>
              <a:buChar char=""/>
              <a:defRPr/>
            </a:pPr>
            <a:endParaRPr lang="hr-HR" sz="2800" dirty="0">
              <a:latin typeface="Book Antiqua" pitchFamily="18" charset="0"/>
            </a:endParaRPr>
          </a:p>
          <a:p>
            <a:pPr marL="548640" lvl="1">
              <a:lnSpc>
                <a:spcPct val="90000"/>
              </a:lnSpc>
              <a:spcBef>
                <a:spcPts val="370"/>
              </a:spcBef>
              <a:buFont typeface="Wingdings 2"/>
              <a:buChar char=""/>
              <a:defRPr/>
            </a:pPr>
            <a:r>
              <a:rPr lang="hr-HR" sz="2800" dirty="0">
                <a:latin typeface="Book Antiqua" pitchFamily="18" charset="0"/>
              </a:rPr>
              <a:t>Mora biti čedan, voditi život bez poroka</a:t>
            </a:r>
          </a:p>
          <a:p>
            <a:pPr marL="548640" lvl="1">
              <a:lnSpc>
                <a:spcPct val="90000"/>
              </a:lnSpc>
              <a:spcBef>
                <a:spcPts val="370"/>
              </a:spcBef>
              <a:buFont typeface="Wingdings 2"/>
              <a:buChar char=""/>
              <a:defRPr/>
            </a:pPr>
            <a:endParaRPr lang="hr-HR" sz="2800" dirty="0">
              <a:latin typeface="Book Antiqua" pitchFamily="18" charset="0"/>
            </a:endParaRPr>
          </a:p>
          <a:p>
            <a:pPr marL="548640" lvl="1">
              <a:lnSpc>
                <a:spcPct val="90000"/>
              </a:lnSpc>
              <a:spcBef>
                <a:spcPts val="370"/>
              </a:spcBef>
              <a:buFont typeface="Wingdings 2"/>
              <a:buChar char=""/>
              <a:defRPr/>
            </a:pPr>
            <a:r>
              <a:rPr lang="hr-HR" sz="2800" dirty="0">
                <a:latin typeface="Book Antiqua" pitchFamily="18" charset="0"/>
              </a:rPr>
              <a:t>Pomagati siromašnima </a:t>
            </a:r>
          </a:p>
          <a:p>
            <a:pPr marL="548640" lvl="1">
              <a:lnSpc>
                <a:spcPct val="90000"/>
              </a:lnSpc>
              <a:spcBef>
                <a:spcPts val="370"/>
              </a:spcBef>
              <a:buFont typeface="Wingdings 2"/>
              <a:buChar char=""/>
              <a:defRPr/>
            </a:pPr>
            <a:endParaRPr lang="hr-HR" sz="2800" dirty="0">
              <a:latin typeface="Book Antiqua" pitchFamily="18" charset="0"/>
            </a:endParaRPr>
          </a:p>
          <a:p>
            <a:pPr marL="548640" lvl="1">
              <a:lnSpc>
                <a:spcPct val="90000"/>
              </a:lnSpc>
              <a:spcBef>
                <a:spcPts val="370"/>
              </a:spcBef>
              <a:buFont typeface="Wingdings 2"/>
              <a:buChar char=""/>
              <a:defRPr/>
            </a:pPr>
            <a:r>
              <a:rPr lang="hr-HR" sz="2800" dirty="0">
                <a:latin typeface="Book Antiqua" pitchFamily="18" charset="0"/>
              </a:rPr>
              <a:t>Biti umjeren </a:t>
            </a:r>
          </a:p>
          <a:p>
            <a:pPr marL="548640" lvl="1">
              <a:lnSpc>
                <a:spcPct val="90000"/>
              </a:lnSpc>
              <a:spcBef>
                <a:spcPts val="370"/>
              </a:spcBef>
              <a:buFont typeface="Wingdings 2"/>
              <a:buChar char=""/>
              <a:defRPr/>
            </a:pPr>
            <a:endParaRPr lang="hr-HR" sz="2800" dirty="0">
              <a:latin typeface="Book Antiqua" pitchFamily="18" charset="0"/>
            </a:endParaRPr>
          </a:p>
          <a:p>
            <a:pPr marL="548640" lvl="1">
              <a:lnSpc>
                <a:spcPct val="90000"/>
              </a:lnSpc>
              <a:spcBef>
                <a:spcPts val="370"/>
              </a:spcBef>
              <a:buFont typeface="Wingdings 2"/>
              <a:buChar char=""/>
              <a:defRPr/>
            </a:pPr>
            <a:r>
              <a:rPr lang="hr-HR" sz="2800" dirty="0">
                <a:latin typeface="Book Antiqua" pitchFamily="18" charset="0"/>
              </a:rPr>
              <a:t>Biti ponizan i brinuti o svima </a:t>
            </a:r>
          </a:p>
          <a:p>
            <a:pPr lvl="1" eaLnBrk="1" hangingPunct="1">
              <a:lnSpc>
                <a:spcPct val="80000"/>
              </a:lnSpc>
            </a:pPr>
            <a:endParaRPr lang="hr-HR" sz="2800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6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993" y="278892"/>
            <a:ext cx="7729728" cy="1188720"/>
          </a:xfrm>
        </p:spPr>
        <p:txBody>
          <a:bodyPr/>
          <a:lstStyle/>
          <a:p>
            <a:r>
              <a:rPr lang="hr-HR" dirty="0" smtClean="0"/>
              <a:t>Vinko </a:t>
            </a:r>
            <a:r>
              <a:rPr lang="hr-HR" dirty="0" err="1" smtClean="0"/>
              <a:t>pribojević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14" y="1817914"/>
            <a:ext cx="11451772" cy="480060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Hvar</a:t>
            </a:r>
            <a:r>
              <a:rPr lang="hr-HR" dirty="0"/>
              <a:t>, sredina XV. st. – ?, nakon </a:t>
            </a:r>
            <a:r>
              <a:rPr lang="hr-HR" dirty="0" smtClean="0"/>
              <a:t>1532.</a:t>
            </a:r>
          </a:p>
          <a:p>
            <a:endParaRPr lang="hr-HR" dirty="0" smtClean="0"/>
          </a:p>
          <a:p>
            <a:r>
              <a:rPr lang="hr-HR" dirty="0" smtClean="0"/>
              <a:t>Povjesničar </a:t>
            </a:r>
            <a:r>
              <a:rPr lang="hr-HR" dirty="0"/>
              <a:t>i teolog</a:t>
            </a:r>
          </a:p>
          <a:p>
            <a:endParaRPr lang="hr-HR" dirty="0" smtClean="0"/>
          </a:p>
          <a:p>
            <a:r>
              <a:rPr lang="hr-HR" dirty="0" smtClean="0"/>
              <a:t>Podrijetlom </a:t>
            </a:r>
            <a:r>
              <a:rPr lang="hr-HR" dirty="0"/>
              <a:t>hvarski </a:t>
            </a:r>
            <a:r>
              <a:rPr lang="hr-HR" dirty="0" smtClean="0"/>
              <a:t>pučanin</a:t>
            </a:r>
          </a:p>
          <a:p>
            <a:endParaRPr lang="hr-HR" dirty="0" smtClean="0"/>
          </a:p>
          <a:p>
            <a:r>
              <a:rPr lang="hr-HR" dirty="0" smtClean="0"/>
              <a:t>Osnove humanistike – u </a:t>
            </a:r>
            <a:r>
              <a:rPr lang="hr-HR" dirty="0"/>
              <a:t>dominikanskom samostanu u </a:t>
            </a:r>
            <a:r>
              <a:rPr lang="hr-HR" dirty="0" smtClean="0"/>
              <a:t>Hvaru</a:t>
            </a:r>
          </a:p>
          <a:p>
            <a:endParaRPr lang="hr-HR" dirty="0" smtClean="0"/>
          </a:p>
          <a:p>
            <a:r>
              <a:rPr lang="hr-HR" dirty="0" smtClean="0"/>
              <a:t>Stupa </a:t>
            </a:r>
            <a:r>
              <a:rPr lang="hr-HR" dirty="0"/>
              <a:t>u dominikanski </a:t>
            </a:r>
            <a:r>
              <a:rPr lang="hr-HR" dirty="0" smtClean="0"/>
              <a:t>red</a:t>
            </a:r>
          </a:p>
          <a:p>
            <a:endParaRPr lang="hr-HR" dirty="0" smtClean="0"/>
          </a:p>
          <a:p>
            <a:r>
              <a:rPr lang="hr-HR" dirty="0" smtClean="0"/>
              <a:t>Daljnje </a:t>
            </a:r>
            <a:r>
              <a:rPr lang="hr-HR" dirty="0"/>
              <a:t>školovanje </a:t>
            </a:r>
            <a:r>
              <a:rPr lang="hr-HR" dirty="0" smtClean="0"/>
              <a:t>u </a:t>
            </a:r>
            <a:r>
              <a:rPr lang="hr-HR" dirty="0"/>
              <a:t>Italiji i </a:t>
            </a:r>
            <a:r>
              <a:rPr lang="hr-HR" dirty="0" smtClean="0"/>
              <a:t>Poljskoj</a:t>
            </a:r>
          </a:p>
          <a:p>
            <a:endParaRPr lang="hr-HR" dirty="0" smtClean="0"/>
          </a:p>
          <a:p>
            <a:r>
              <a:rPr lang="hr-HR" dirty="0" smtClean="0"/>
              <a:t>Naslov doktor teologije</a:t>
            </a:r>
            <a:r>
              <a:rPr lang="hr-H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098307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251" y="202692"/>
            <a:ext cx="7729728" cy="777022"/>
          </a:xfrm>
        </p:spPr>
        <p:txBody>
          <a:bodyPr/>
          <a:lstStyle/>
          <a:p>
            <a:r>
              <a:rPr lang="hr-HR" dirty="0" smtClean="0"/>
              <a:t>Vinko pribojević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14" y="1164771"/>
            <a:ext cx="11604172" cy="5355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Poznat po govoru:</a:t>
            </a:r>
          </a:p>
          <a:p>
            <a:r>
              <a:rPr lang="vi-VN" sz="2400" i="1" dirty="0" smtClean="0"/>
              <a:t>O </a:t>
            </a:r>
            <a:r>
              <a:rPr lang="vi-VN" sz="2400" i="1" dirty="0"/>
              <a:t>podrijetlu i događajima Slavena (De origine successibusque Slavorum</a:t>
            </a:r>
            <a:r>
              <a:rPr lang="vi-VN" sz="2400" i="1" dirty="0" smtClean="0"/>
              <a:t>)</a:t>
            </a:r>
            <a:r>
              <a:rPr lang="hr-HR" sz="2400" dirty="0" smtClean="0"/>
              <a:t>, iz </a:t>
            </a:r>
            <a:r>
              <a:rPr lang="vi-VN" sz="2400" dirty="0" smtClean="0"/>
              <a:t>1525</a:t>
            </a:r>
            <a:r>
              <a:rPr lang="hr-HR" sz="2400" dirty="0" smtClean="0"/>
              <a:t>., </a:t>
            </a:r>
            <a:r>
              <a:rPr lang="vi-VN" sz="2400" dirty="0" smtClean="0"/>
              <a:t>tiskan </a:t>
            </a:r>
            <a:r>
              <a:rPr lang="vi-VN" sz="2400" dirty="0"/>
              <a:t>u Veneciji 1532. </a:t>
            </a:r>
            <a:endParaRPr lang="hr-HR" sz="2400" dirty="0" smtClean="0"/>
          </a:p>
          <a:p>
            <a:pPr lvl="1"/>
            <a:r>
              <a:rPr lang="hr-HR" sz="2000" dirty="0" smtClean="0"/>
              <a:t>O</a:t>
            </a:r>
            <a:r>
              <a:rPr lang="vi-VN" sz="2000" dirty="0" smtClean="0"/>
              <a:t> </a:t>
            </a:r>
            <a:r>
              <a:rPr lang="vi-VN" sz="2000" dirty="0"/>
              <a:t>podrijetlu i slavnoj prošlosti Slavena, čija je pradomovina </a:t>
            </a:r>
            <a:r>
              <a:rPr lang="vi-VN" sz="2000" dirty="0" smtClean="0"/>
              <a:t>Ilirik</a:t>
            </a:r>
            <a:r>
              <a:rPr lang="hr-HR" sz="2000" dirty="0" smtClean="0"/>
              <a:t>: m</a:t>
            </a:r>
            <a:r>
              <a:rPr lang="vi-VN" sz="2000" dirty="0" smtClean="0"/>
              <a:t>eđu </a:t>
            </a:r>
            <a:r>
              <a:rPr lang="vi-VN" sz="2000" dirty="0"/>
              <a:t>Slavene ubraja makedonske vladare, neke rimske careve, egipatske </a:t>
            </a:r>
            <a:r>
              <a:rPr lang="vi-VN" sz="2000" dirty="0" smtClean="0"/>
              <a:t>i </a:t>
            </a:r>
            <a:r>
              <a:rPr lang="vi-VN" sz="2000" dirty="0"/>
              <a:t>ilirske vladare. </a:t>
            </a:r>
            <a:endParaRPr lang="hr-HR" sz="2000" dirty="0" smtClean="0"/>
          </a:p>
          <a:p>
            <a:pPr lvl="1"/>
            <a:r>
              <a:rPr lang="hr-HR" sz="2000" dirty="0" smtClean="0"/>
              <a:t>O</a:t>
            </a:r>
            <a:r>
              <a:rPr lang="vi-VN" sz="2000" dirty="0" smtClean="0"/>
              <a:t> </a:t>
            </a:r>
            <a:r>
              <a:rPr lang="vi-VN" sz="2000" dirty="0"/>
              <a:t>geografskim obilježjima i povijesti </a:t>
            </a:r>
            <a:r>
              <a:rPr lang="vi-VN" sz="2000" dirty="0" smtClean="0"/>
              <a:t>Dalmacije</a:t>
            </a:r>
            <a:endParaRPr lang="hr-HR" sz="2000" dirty="0" smtClean="0"/>
          </a:p>
          <a:p>
            <a:pPr lvl="1"/>
            <a:r>
              <a:rPr lang="hr-HR" sz="2000" dirty="0" smtClean="0"/>
              <a:t>S</a:t>
            </a:r>
            <a:r>
              <a:rPr lang="vi-VN" sz="2000" dirty="0" smtClean="0"/>
              <a:t>lavi </a:t>
            </a:r>
            <a:r>
              <a:rPr lang="vi-VN" sz="2000" dirty="0"/>
              <a:t>povijest rodnoga </a:t>
            </a:r>
            <a:r>
              <a:rPr lang="vi-VN" sz="2000" dirty="0" smtClean="0"/>
              <a:t>Hvara</a:t>
            </a:r>
            <a:endParaRPr lang="hr-HR" sz="2000" dirty="0" smtClean="0"/>
          </a:p>
          <a:p>
            <a:endParaRPr lang="hr-HR" sz="2400" dirty="0"/>
          </a:p>
          <a:p>
            <a:r>
              <a:rPr lang="hr-HR" sz="2400" dirty="0" smtClean="0"/>
              <a:t>Povijesno netočno i </a:t>
            </a:r>
            <a:r>
              <a:rPr lang="vi-VN" sz="2400" dirty="0" smtClean="0"/>
              <a:t>nepouzdan</a:t>
            </a:r>
            <a:r>
              <a:rPr lang="hr-HR" sz="2400" dirty="0"/>
              <a:t>o</a:t>
            </a:r>
            <a:r>
              <a:rPr lang="vi-VN" sz="2400" dirty="0" smtClean="0"/>
              <a:t> </a:t>
            </a:r>
            <a:r>
              <a:rPr lang="hr-HR" sz="2400" dirty="0" smtClean="0"/>
              <a:t>djelo </a:t>
            </a:r>
          </a:p>
          <a:p>
            <a:endParaRPr lang="hr-HR" sz="2400" dirty="0" smtClean="0"/>
          </a:p>
          <a:p>
            <a:r>
              <a:rPr lang="hr-HR" sz="2400" dirty="0" smtClean="0"/>
              <a:t>Međutim – njegova sveslavenska ideja će kasnije postati popularna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896412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Ilija crijević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13" y="2198914"/>
            <a:ext cx="11310257" cy="4343400"/>
          </a:xfrm>
        </p:spPr>
        <p:txBody>
          <a:bodyPr>
            <a:normAutofit/>
          </a:bodyPr>
          <a:lstStyle/>
          <a:p>
            <a:r>
              <a:rPr lang="vi-VN" dirty="0"/>
              <a:t>Pisao </a:t>
            </a:r>
            <a:r>
              <a:rPr lang="vi-VN" dirty="0" smtClean="0"/>
              <a:t>latinski</a:t>
            </a:r>
            <a:endParaRPr lang="hr-HR" dirty="0" smtClean="0"/>
          </a:p>
          <a:p>
            <a:endParaRPr lang="hr-HR" dirty="0"/>
          </a:p>
          <a:p>
            <a:r>
              <a:rPr lang="vi-VN" dirty="0" smtClean="0"/>
              <a:t>Za </a:t>
            </a:r>
            <a:r>
              <a:rPr lang="vi-VN" dirty="0"/>
              <a:t>života </a:t>
            </a:r>
            <a:r>
              <a:rPr lang="vi-VN" dirty="0" smtClean="0"/>
              <a:t>tiskao </a:t>
            </a:r>
            <a:r>
              <a:rPr lang="vi-VN" dirty="0"/>
              <a:t>samo nekoliko </a:t>
            </a:r>
            <a:r>
              <a:rPr lang="vi-VN" dirty="0" smtClean="0"/>
              <a:t>epigrama</a:t>
            </a:r>
            <a:r>
              <a:rPr lang="hr-HR" dirty="0" smtClean="0"/>
              <a:t>, sve ostalo</a:t>
            </a:r>
            <a:r>
              <a:rPr lang="vi-VN" dirty="0" smtClean="0"/>
              <a:t> </a:t>
            </a:r>
            <a:r>
              <a:rPr lang="vi-VN" dirty="0"/>
              <a:t>u </a:t>
            </a:r>
            <a:r>
              <a:rPr lang="vi-VN" dirty="0" smtClean="0"/>
              <a:t>rukopisu</a:t>
            </a:r>
            <a:endParaRPr lang="vi-VN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OPUS</a:t>
            </a:r>
          </a:p>
          <a:p>
            <a:r>
              <a:rPr lang="vi-VN" dirty="0" smtClean="0"/>
              <a:t>Proz</a:t>
            </a:r>
            <a:r>
              <a:rPr lang="hr-HR" dirty="0" smtClean="0"/>
              <a:t>a:</a:t>
            </a:r>
            <a:r>
              <a:rPr lang="vi-VN" dirty="0" smtClean="0"/>
              <a:t> </a:t>
            </a:r>
            <a:r>
              <a:rPr lang="vi-VN" dirty="0"/>
              <a:t>pisma, tri uvodne </a:t>
            </a:r>
            <a:r>
              <a:rPr lang="hr-HR" dirty="0" smtClean="0"/>
              <a:t>predavanja</a:t>
            </a:r>
            <a:r>
              <a:rPr lang="vi-VN" dirty="0"/>
              <a:t> </a:t>
            </a:r>
            <a:r>
              <a:rPr lang="vi-VN" dirty="0" smtClean="0"/>
              <a:t>o </a:t>
            </a:r>
            <a:r>
              <a:rPr lang="vi-VN" dirty="0"/>
              <a:t>pjesnicima koje je predavao na školi (Plaut, Vergilije, Propercije) te dvadesetak </a:t>
            </a:r>
            <a:r>
              <a:rPr lang="vi-VN" dirty="0" smtClean="0"/>
              <a:t>govora</a:t>
            </a:r>
            <a:endParaRPr lang="hr-HR" dirty="0" smtClean="0"/>
          </a:p>
          <a:p>
            <a:r>
              <a:rPr lang="hr-HR" dirty="0" smtClean="0"/>
              <a:t>R</a:t>
            </a:r>
            <a:r>
              <a:rPr lang="vi-VN" dirty="0" smtClean="0"/>
              <a:t>ukopis</a:t>
            </a:r>
            <a:r>
              <a:rPr lang="hr-HR" dirty="0" smtClean="0"/>
              <a:t>:</a:t>
            </a:r>
            <a:r>
              <a:rPr lang="vi-VN" dirty="0"/>
              <a:t> </a:t>
            </a:r>
            <a:r>
              <a:rPr lang="vi-VN" i="1" dirty="0"/>
              <a:t>Aelii Lampridii Cervini Epidaurii, poetae laureati, </a:t>
            </a:r>
            <a:r>
              <a:rPr lang="vi-VN" i="1" dirty="0" smtClean="0"/>
              <a:t>Lexicon</a:t>
            </a:r>
            <a:r>
              <a:rPr lang="hr-HR" i="1" dirty="0" smtClean="0"/>
              <a:t>:  </a:t>
            </a:r>
            <a:r>
              <a:rPr lang="hr-HR" dirty="0" smtClean="0"/>
              <a:t>izvadci iz</a:t>
            </a:r>
            <a:r>
              <a:rPr lang="vi-VN" dirty="0"/>
              <a:t> </a:t>
            </a:r>
            <a:r>
              <a:rPr lang="vi-VN" dirty="0" smtClean="0"/>
              <a:t>različitih autora</a:t>
            </a:r>
            <a:endParaRPr lang="hr-HR" dirty="0" smtClean="0"/>
          </a:p>
          <a:p>
            <a:r>
              <a:rPr lang="hr-HR" dirty="0" smtClean="0"/>
              <a:t>Poezija: </a:t>
            </a:r>
            <a:r>
              <a:rPr lang="vi-VN" dirty="0" smtClean="0"/>
              <a:t>240 </a:t>
            </a:r>
            <a:r>
              <a:rPr lang="vi-VN" dirty="0"/>
              <a:t>pjesama u 9 </a:t>
            </a:r>
            <a:r>
              <a:rPr lang="vi-VN" dirty="0" smtClean="0"/>
              <a:t>knjiga</a:t>
            </a:r>
            <a:r>
              <a:rPr lang="hr-HR" dirty="0" smtClean="0"/>
              <a:t> – </a:t>
            </a:r>
            <a:r>
              <a:rPr lang="vi-VN" dirty="0" smtClean="0"/>
              <a:t>himn</a:t>
            </a:r>
            <a:r>
              <a:rPr lang="hr-HR" dirty="0" smtClean="0"/>
              <a:t>e</a:t>
            </a:r>
            <a:r>
              <a:rPr lang="vi-VN" dirty="0" smtClean="0"/>
              <a:t>, od</a:t>
            </a:r>
            <a:r>
              <a:rPr lang="hr-HR" dirty="0" smtClean="0"/>
              <a:t>e</a:t>
            </a:r>
            <a:r>
              <a:rPr lang="vi-VN" dirty="0" smtClean="0"/>
              <a:t>, epigrami, elegij</a:t>
            </a:r>
            <a:r>
              <a:rPr lang="hr-HR" dirty="0"/>
              <a:t>e</a:t>
            </a:r>
            <a:r>
              <a:rPr lang="vi-VN" dirty="0" smtClean="0"/>
              <a:t> </a:t>
            </a:r>
            <a:r>
              <a:rPr lang="vi-VN" dirty="0"/>
              <a:t>i </a:t>
            </a:r>
            <a:r>
              <a:rPr lang="vi-VN" dirty="0" smtClean="0"/>
              <a:t>epilij</a:t>
            </a:r>
            <a:r>
              <a:rPr lang="hr-HR" dirty="0" smtClean="0"/>
              <a:t>e</a:t>
            </a:r>
            <a:r>
              <a:rPr lang="hr-HR" dirty="0"/>
              <a:t> </a:t>
            </a:r>
            <a:r>
              <a:rPr lang="hr-HR" dirty="0" smtClean="0"/>
              <a:t>(</a:t>
            </a:r>
            <a:r>
              <a:rPr lang="vi-VN" dirty="0" smtClean="0"/>
              <a:t>svjetovn</a:t>
            </a:r>
            <a:r>
              <a:rPr lang="hr-HR" dirty="0" smtClean="0"/>
              <a:t>a</a:t>
            </a:r>
            <a:r>
              <a:rPr lang="vi-VN" dirty="0" smtClean="0"/>
              <a:t> i nabožn</a:t>
            </a:r>
            <a:r>
              <a:rPr lang="hr-HR" dirty="0" smtClean="0"/>
              <a:t>a</a:t>
            </a:r>
            <a:r>
              <a:rPr lang="vi-VN" dirty="0" smtClean="0"/>
              <a:t> tem</a:t>
            </a:r>
            <a:r>
              <a:rPr lang="hr-HR" dirty="0" smtClean="0"/>
              <a:t>atika)</a:t>
            </a:r>
            <a:endParaRPr lang="hr-HR" dirty="0"/>
          </a:p>
          <a:p>
            <a:r>
              <a:rPr lang="hr-HR" dirty="0" smtClean="0"/>
              <a:t>N</a:t>
            </a:r>
            <a:r>
              <a:rPr lang="vi-VN" dirty="0" smtClean="0"/>
              <a:t>edovršeni </a:t>
            </a:r>
            <a:r>
              <a:rPr lang="vi-VN" dirty="0"/>
              <a:t>spjev o osnutku Dubrovnika </a:t>
            </a:r>
            <a:r>
              <a:rPr lang="vi-VN" i="1" dirty="0"/>
              <a:t>(De Epidauro</a:t>
            </a:r>
            <a:r>
              <a:rPr lang="vi-VN" i="1" dirty="0" smtClean="0"/>
              <a:t>)</a:t>
            </a:r>
            <a:endParaRPr lang="hr-HR" i="1" dirty="0" smtClean="0"/>
          </a:p>
          <a:p>
            <a:pPr marL="0" indent="0">
              <a:buNone/>
            </a:pPr>
            <a:endParaRPr lang="vi-VN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712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7593" y="627235"/>
            <a:ext cx="7729728" cy="1188720"/>
          </a:xfrm>
        </p:spPr>
        <p:txBody>
          <a:bodyPr/>
          <a:lstStyle/>
          <a:p>
            <a:r>
              <a:rPr lang="hr-HR" dirty="0" smtClean="0"/>
              <a:t>Ilija crijević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43" y="2231572"/>
            <a:ext cx="10657114" cy="39406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ELEGIJE FLAVIJI</a:t>
            </a:r>
          </a:p>
          <a:p>
            <a:pPr marL="0" indent="0">
              <a:buNone/>
            </a:pPr>
            <a:endParaRPr lang="hr-H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r-HR" b="1" u="sng" dirty="0" smtClean="0"/>
              <a:t>C</a:t>
            </a:r>
            <a:r>
              <a:rPr lang="vi-VN" b="1" u="sng" dirty="0"/>
              <a:t>iklus ljubavnih pjesama </a:t>
            </a:r>
            <a:r>
              <a:rPr lang="hr-HR" dirty="0" smtClean="0"/>
              <a:t>posvećen stanovitoj </a:t>
            </a:r>
            <a:r>
              <a:rPr lang="vi-VN" dirty="0" smtClean="0"/>
              <a:t>Flavij</a:t>
            </a:r>
            <a:r>
              <a:rPr lang="hr-HR" dirty="0" smtClean="0"/>
              <a:t>i</a:t>
            </a:r>
          </a:p>
          <a:p>
            <a:endParaRPr lang="hr-HR" dirty="0" smtClean="0"/>
          </a:p>
          <a:p>
            <a:r>
              <a:rPr lang="hr-HR" dirty="0" smtClean="0"/>
              <a:t>Žanr slijedi </a:t>
            </a:r>
            <a:r>
              <a:rPr lang="vi-VN" dirty="0" smtClean="0"/>
              <a:t>rimsk</a:t>
            </a:r>
            <a:r>
              <a:rPr lang="hr-HR" dirty="0" smtClean="0"/>
              <a:t>u</a:t>
            </a:r>
            <a:r>
              <a:rPr lang="vi-VN" dirty="0" smtClean="0"/>
              <a:t> elegij</a:t>
            </a:r>
            <a:r>
              <a:rPr lang="hr-HR" dirty="0" smtClean="0"/>
              <a:t>u</a:t>
            </a:r>
          </a:p>
          <a:p>
            <a:endParaRPr lang="hr-HR" dirty="0" smtClean="0"/>
          </a:p>
          <a:p>
            <a:r>
              <a:rPr lang="hr-HR" dirty="0" smtClean="0"/>
              <a:t>Tema z</a:t>
            </a:r>
            <a:r>
              <a:rPr lang="vi-VN" dirty="0" smtClean="0"/>
              <a:t>aljubljivanja</a:t>
            </a:r>
            <a:r>
              <a:rPr lang="hr-HR" dirty="0" smtClean="0"/>
              <a:t>,</a:t>
            </a:r>
            <a:r>
              <a:rPr lang="vi-VN" dirty="0" smtClean="0"/>
              <a:t> opčinjenost </a:t>
            </a:r>
            <a:r>
              <a:rPr lang="vi-VN" dirty="0"/>
              <a:t>i </a:t>
            </a:r>
            <a:r>
              <a:rPr lang="vi-VN" dirty="0" smtClean="0"/>
              <a:t>patnja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Ljubavni distisi po uzoru na</a:t>
            </a:r>
            <a:r>
              <a:rPr lang="vi-VN" dirty="0" smtClean="0"/>
              <a:t> </a:t>
            </a:r>
            <a:r>
              <a:rPr lang="hr-HR" dirty="0" smtClean="0"/>
              <a:t>rimske uzore</a:t>
            </a:r>
            <a:r>
              <a:rPr lang="vi-VN" dirty="0" smtClean="0"/>
              <a:t> </a:t>
            </a:r>
            <a:r>
              <a:rPr lang="vi-VN" dirty="0"/>
              <a:t>Ovidija i </a:t>
            </a:r>
            <a:r>
              <a:rPr lang="vi-VN" dirty="0" smtClean="0"/>
              <a:t>Propercija</a:t>
            </a:r>
            <a:r>
              <a:rPr lang="hr-HR" dirty="0" smtClean="0"/>
              <a:t>, u kombinaciji </a:t>
            </a:r>
            <a:r>
              <a:rPr lang="vi-VN" dirty="0" smtClean="0"/>
              <a:t>rimski</a:t>
            </a:r>
            <a:r>
              <a:rPr lang="hr-HR" dirty="0" smtClean="0"/>
              <a:t>m</a:t>
            </a:r>
            <a:r>
              <a:rPr lang="vi-VN" dirty="0" smtClean="0"/>
              <a:t> epičar</a:t>
            </a:r>
            <a:r>
              <a:rPr lang="hr-HR" dirty="0" smtClean="0"/>
              <a:t>im</a:t>
            </a:r>
            <a:r>
              <a:rPr lang="vi-VN" dirty="0" smtClean="0"/>
              <a:t>a </a:t>
            </a:r>
            <a:r>
              <a:rPr lang="vi-VN" dirty="0"/>
              <a:t>i </a:t>
            </a:r>
            <a:r>
              <a:rPr lang="vi-VN" dirty="0" smtClean="0"/>
              <a:t>kršćanski</a:t>
            </a:r>
            <a:r>
              <a:rPr lang="hr-HR" dirty="0" smtClean="0"/>
              <a:t>m</a:t>
            </a:r>
            <a:r>
              <a:rPr lang="vi-VN" dirty="0" smtClean="0"/>
              <a:t> pjesni</a:t>
            </a:r>
            <a:r>
              <a:rPr lang="hr-HR" dirty="0" smtClean="0"/>
              <a:t>cim</a:t>
            </a:r>
            <a:r>
              <a:rPr lang="vi-VN" dirty="0" smtClean="0"/>
              <a:t>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6418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964" y="398635"/>
            <a:ext cx="7729728" cy="1188720"/>
          </a:xfrm>
        </p:spPr>
        <p:txBody>
          <a:bodyPr/>
          <a:lstStyle/>
          <a:p>
            <a:r>
              <a:rPr lang="hr-HR" dirty="0" smtClean="0"/>
              <a:t>Frano </a:t>
            </a:r>
            <a:r>
              <a:rPr lang="hr-HR" dirty="0" err="1" smtClean="0"/>
              <a:t>božičević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687" y="1730829"/>
            <a:ext cx="11484428" cy="4789713"/>
          </a:xfrm>
        </p:spPr>
        <p:txBody>
          <a:bodyPr>
            <a:noAutofit/>
          </a:bodyPr>
          <a:lstStyle/>
          <a:p>
            <a:r>
              <a:rPr lang="vi-VN" sz="1600" dirty="0" smtClean="0"/>
              <a:t>Split</a:t>
            </a:r>
            <a:r>
              <a:rPr lang="vi-VN" sz="1600" dirty="0"/>
              <a:t>, </a:t>
            </a:r>
            <a:r>
              <a:rPr lang="vi-VN" sz="1600" dirty="0" smtClean="0"/>
              <a:t>1469</a:t>
            </a:r>
            <a:r>
              <a:rPr lang="hr-HR" sz="1600" dirty="0" smtClean="0"/>
              <a:t>.</a:t>
            </a:r>
            <a:r>
              <a:rPr lang="vi-VN" sz="1600" dirty="0"/>
              <a:t> – Split, </a:t>
            </a:r>
            <a:r>
              <a:rPr lang="vi-VN" sz="1600" dirty="0" smtClean="0"/>
              <a:t>1542</a:t>
            </a:r>
            <a:r>
              <a:rPr lang="hr-HR" sz="1600" dirty="0" smtClean="0"/>
              <a:t>.</a:t>
            </a:r>
          </a:p>
          <a:p>
            <a:r>
              <a:rPr lang="hr-HR" sz="1600" dirty="0" smtClean="0"/>
              <a:t>Član </a:t>
            </a:r>
            <a:r>
              <a:rPr lang="vi-VN" sz="1600" dirty="0" smtClean="0"/>
              <a:t>splitskoga </a:t>
            </a:r>
            <a:r>
              <a:rPr lang="vi-VN" sz="1600" dirty="0"/>
              <a:t>humanističkoga kruga, Marulićev prijatelj i </a:t>
            </a:r>
            <a:r>
              <a:rPr lang="vi-VN" sz="1600" dirty="0" smtClean="0"/>
              <a:t>biograf</a:t>
            </a:r>
            <a:endParaRPr lang="hr-HR" sz="1600" dirty="0" smtClean="0"/>
          </a:p>
          <a:p>
            <a:r>
              <a:rPr lang="hr-HR" sz="1600" dirty="0" smtClean="0"/>
              <a:t>Plemićka obitelj</a:t>
            </a:r>
          </a:p>
          <a:p>
            <a:r>
              <a:rPr lang="hr-HR" sz="1600" dirty="0" smtClean="0"/>
              <a:t>Studij prava u Padovi </a:t>
            </a:r>
            <a:endParaRPr lang="hr-HR" sz="1600" dirty="0"/>
          </a:p>
          <a:p>
            <a:endParaRPr lang="hr-HR" sz="1600" dirty="0" smtClean="0"/>
          </a:p>
          <a:p>
            <a:r>
              <a:rPr lang="hr-HR" sz="1600" dirty="0" smtClean="0"/>
              <a:t>Zbornik pjesama pod nazivom </a:t>
            </a:r>
            <a:r>
              <a:rPr lang="hr-HR" sz="1600" i="1" dirty="0" smtClean="0"/>
              <a:t>Pjesme</a:t>
            </a:r>
            <a:r>
              <a:rPr lang="hr-HR" sz="1600" dirty="0" smtClean="0"/>
              <a:t> (</a:t>
            </a:r>
            <a:r>
              <a:rPr lang="hr-HR" sz="1600" i="1" dirty="0" smtClean="0"/>
              <a:t>Carmina</a:t>
            </a:r>
            <a:r>
              <a:rPr lang="hr-HR" sz="1600" dirty="0" smtClean="0"/>
              <a:t>):</a:t>
            </a:r>
            <a:r>
              <a:rPr lang="vi-VN" sz="1600" dirty="0" smtClean="0"/>
              <a:t> 1497–1536</a:t>
            </a:r>
            <a:endParaRPr lang="hr-HR" sz="1600" dirty="0" smtClean="0"/>
          </a:p>
          <a:p>
            <a:r>
              <a:rPr lang="hr-HR" sz="1600" dirty="0" smtClean="0"/>
              <a:t>75 pjesama</a:t>
            </a:r>
          </a:p>
          <a:p>
            <a:r>
              <a:rPr lang="hr-HR" sz="1600" dirty="0" smtClean="0"/>
              <a:t>Prigodne pjesme, panegirici mletačkim dužnosnicima, epitafi, elegije, a najbolje su poslanice u kojima se dopisuje s</a:t>
            </a:r>
            <a:r>
              <a:rPr lang="vi-VN" sz="1600" dirty="0" smtClean="0"/>
              <a:t> prijateljima</a:t>
            </a:r>
            <a:endParaRPr lang="hr-HR" sz="1600" dirty="0" smtClean="0"/>
          </a:p>
          <a:p>
            <a:endParaRPr lang="hr-HR" sz="1600" dirty="0"/>
          </a:p>
          <a:p>
            <a:r>
              <a:rPr lang="hr-HR" sz="1600" dirty="0" smtClean="0"/>
              <a:t>Djelo Život</a:t>
            </a:r>
            <a:r>
              <a:rPr lang="vi-VN" sz="1600" dirty="0" smtClean="0"/>
              <a:t> M</a:t>
            </a:r>
            <a:r>
              <a:rPr lang="hr-HR" sz="1600" dirty="0" smtClean="0"/>
              <a:t>arka</a:t>
            </a:r>
            <a:r>
              <a:rPr lang="vi-VN" sz="1600" dirty="0" smtClean="0"/>
              <a:t> </a:t>
            </a:r>
            <a:r>
              <a:rPr lang="vi-VN" sz="1600" dirty="0"/>
              <a:t>Marulića </a:t>
            </a:r>
            <a:r>
              <a:rPr lang="vi-VN" sz="1600" dirty="0" smtClean="0"/>
              <a:t>(</a:t>
            </a:r>
            <a:r>
              <a:rPr lang="hr-HR" sz="1600" i="1" dirty="0" smtClean="0"/>
              <a:t>V</a:t>
            </a:r>
            <a:r>
              <a:rPr lang="hr-HR" sz="1600" i="1" dirty="0"/>
              <a:t>i</a:t>
            </a:r>
            <a:r>
              <a:rPr lang="vi-VN" sz="1600" i="1" dirty="0" smtClean="0"/>
              <a:t>ta </a:t>
            </a:r>
            <a:r>
              <a:rPr lang="vi-VN" sz="1600" i="1" dirty="0"/>
              <a:t>Marci </a:t>
            </a:r>
            <a:r>
              <a:rPr lang="vi-VN" sz="1600" i="1" dirty="0" smtClean="0"/>
              <a:t>Maruli</a:t>
            </a:r>
            <a:r>
              <a:rPr lang="vi-VN" sz="1600" dirty="0" smtClean="0"/>
              <a:t>)</a:t>
            </a:r>
            <a:endParaRPr lang="hr-HR" sz="1600" dirty="0" smtClean="0"/>
          </a:p>
          <a:p>
            <a:r>
              <a:rPr lang="hr-HR" sz="1600" dirty="0" smtClean="0"/>
              <a:t>P</a:t>
            </a:r>
            <a:r>
              <a:rPr lang="vi-VN" sz="1600" dirty="0" smtClean="0"/>
              <a:t>rvorazredno biografsko </a:t>
            </a:r>
            <a:r>
              <a:rPr lang="hr-HR" sz="1600" dirty="0" smtClean="0"/>
              <a:t>djelo, objektivno </a:t>
            </a:r>
          </a:p>
          <a:p>
            <a:endParaRPr lang="hr-HR" sz="1600" dirty="0"/>
          </a:p>
          <a:p>
            <a:r>
              <a:rPr lang="hr-HR" sz="1600" dirty="0" smtClean="0"/>
              <a:t>P</a:t>
            </a:r>
            <a:r>
              <a:rPr lang="vi-VN" sz="1600" dirty="0" smtClean="0"/>
              <a:t>repjev</a:t>
            </a:r>
            <a:r>
              <a:rPr lang="hr-HR" sz="1600" dirty="0" smtClean="0"/>
              <a:t>ao</a:t>
            </a:r>
            <a:r>
              <a:rPr lang="vi-VN" sz="1600" dirty="0" smtClean="0"/>
              <a:t> Petrarkin</a:t>
            </a:r>
            <a:r>
              <a:rPr lang="hr-HR" sz="1600" dirty="0" smtClean="0"/>
              <a:t>u</a:t>
            </a:r>
            <a:r>
              <a:rPr lang="vi-VN" sz="1600" dirty="0" smtClean="0"/>
              <a:t> kancon</a:t>
            </a:r>
            <a:r>
              <a:rPr lang="hr-HR" sz="1600" dirty="0" smtClean="0"/>
              <a:t>u</a:t>
            </a:r>
            <a:r>
              <a:rPr lang="vi-VN" sz="1600" dirty="0"/>
              <a:t> </a:t>
            </a:r>
            <a:r>
              <a:rPr lang="vi-VN" sz="1600" i="1" dirty="0"/>
              <a:t>Vergine bella, che di sol </a:t>
            </a:r>
            <a:r>
              <a:rPr lang="vi-VN" sz="1600" i="1" dirty="0" smtClean="0"/>
              <a:t>vestita</a:t>
            </a:r>
            <a:r>
              <a:rPr lang="hr-HR" sz="1600" i="1" dirty="0" smtClean="0"/>
              <a:t> na hrvatski: </a:t>
            </a:r>
            <a:r>
              <a:rPr lang="vi-VN" sz="1600" i="1" dirty="0" smtClean="0"/>
              <a:t>Pisan </a:t>
            </a:r>
            <a:r>
              <a:rPr lang="vi-VN" sz="1600" i="1" dirty="0"/>
              <a:t>alit’ molitva gospodina Frančiska Petrarke od dive Marije bogorodice pričiste, po Frani Božićevića u veras čestito </a:t>
            </a:r>
            <a:r>
              <a:rPr lang="vi-VN" sz="1600" i="1" dirty="0" smtClean="0"/>
              <a:t>stumačena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41751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0879" y="344206"/>
            <a:ext cx="7729728" cy="1188720"/>
          </a:xfrm>
        </p:spPr>
        <p:txBody>
          <a:bodyPr/>
          <a:lstStyle/>
          <a:p>
            <a:r>
              <a:rPr lang="hr-HR" dirty="0" err="1" smtClean="0"/>
              <a:t>Dmine</a:t>
            </a:r>
            <a:r>
              <a:rPr lang="hr-HR" dirty="0" smtClean="0"/>
              <a:t> </a:t>
            </a:r>
            <a:r>
              <a:rPr lang="hr-HR" dirty="0" err="1" smtClean="0"/>
              <a:t>papalić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629" y="1796143"/>
            <a:ext cx="10058399" cy="4822371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Početak 16. st.</a:t>
            </a:r>
          </a:p>
          <a:p>
            <a:endParaRPr lang="hr-HR" dirty="0" smtClean="0"/>
          </a:p>
          <a:p>
            <a:r>
              <a:rPr lang="hr-HR" dirty="0" smtClean="0"/>
              <a:t>O</a:t>
            </a:r>
            <a:r>
              <a:rPr lang="vi-VN" dirty="0" smtClean="0"/>
              <a:t>skudni</a:t>
            </a:r>
            <a:r>
              <a:rPr lang="hr-HR" dirty="0"/>
              <a:t> </a:t>
            </a:r>
            <a:r>
              <a:rPr lang="hr-HR" dirty="0" smtClean="0"/>
              <a:t>podaci o životu</a:t>
            </a:r>
          </a:p>
          <a:p>
            <a:endParaRPr lang="hr-HR" dirty="0" smtClean="0"/>
          </a:p>
          <a:p>
            <a:r>
              <a:rPr lang="hr-HR" dirty="0" smtClean="0"/>
              <a:t>A</a:t>
            </a:r>
            <a:r>
              <a:rPr lang="vi-VN" dirty="0" smtClean="0"/>
              <a:t>rheolog </a:t>
            </a:r>
            <a:r>
              <a:rPr lang="vi-VN" dirty="0"/>
              <a:t>i </a:t>
            </a:r>
            <a:r>
              <a:rPr lang="vi-VN" dirty="0" smtClean="0"/>
              <a:t>epigraf</a:t>
            </a:r>
            <a:r>
              <a:rPr lang="hr-HR" dirty="0" smtClean="0"/>
              <a:t> – počeo iskapati ostatke antičke Salone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Epigrafske spomenike sabire u zbirku </a:t>
            </a:r>
          </a:p>
          <a:p>
            <a:endParaRPr lang="hr-HR" dirty="0" smtClean="0"/>
          </a:p>
          <a:p>
            <a:r>
              <a:rPr lang="vi-VN" dirty="0" smtClean="0"/>
              <a:t>Vjerojatno pisao </a:t>
            </a:r>
            <a:r>
              <a:rPr lang="vi-VN" dirty="0"/>
              <a:t>poeziju na latinskome i hrvatskome te je prepisao </a:t>
            </a:r>
            <a:r>
              <a:rPr lang="hr-HR" dirty="0" smtClean="0"/>
              <a:t>tzv. </a:t>
            </a:r>
            <a:r>
              <a:rPr lang="vi-VN" i="1" dirty="0" smtClean="0"/>
              <a:t>Hrvatsku kroniku</a:t>
            </a:r>
            <a:endParaRPr lang="hr-HR" i="1" dirty="0" smtClean="0"/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Riječ je o hrvatskoj redakciji </a:t>
            </a:r>
            <a:r>
              <a:rPr lang="vi-VN" i="1" dirty="0" smtClean="0"/>
              <a:t>Ljetopisa </a:t>
            </a:r>
            <a:r>
              <a:rPr lang="vi-VN" i="1" dirty="0"/>
              <a:t>popa </a:t>
            </a:r>
            <a:r>
              <a:rPr lang="vi-VN" i="1" dirty="0" smtClean="0"/>
              <a:t>Dukljanina</a:t>
            </a:r>
            <a:r>
              <a:rPr lang="vi-VN" dirty="0"/>
              <a:t> </a:t>
            </a:r>
            <a:endParaRPr lang="hr-HR" dirty="0" smtClean="0"/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P</a:t>
            </a:r>
            <a:r>
              <a:rPr lang="vi-VN" dirty="0" smtClean="0"/>
              <a:t>otaknuo </a:t>
            </a:r>
            <a:r>
              <a:rPr lang="vi-VN" dirty="0"/>
              <a:t>Marulića da ju prevede na </a:t>
            </a:r>
            <a:r>
              <a:rPr lang="vi-VN" dirty="0" smtClean="0"/>
              <a:t>latinski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426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Ludovik</a:t>
            </a:r>
            <a:r>
              <a:rPr lang="hr-HR" dirty="0" smtClean="0"/>
              <a:t> </a:t>
            </a:r>
            <a:r>
              <a:rPr lang="hr-HR" dirty="0" err="1" smtClean="0"/>
              <a:t>crijević</a:t>
            </a:r>
            <a:r>
              <a:rPr lang="hr-HR" dirty="0" smtClean="0"/>
              <a:t> </a:t>
            </a:r>
            <a:r>
              <a:rPr lang="hr-HR" dirty="0" err="1" smtClean="0"/>
              <a:t>tuberon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43" y="2373086"/>
            <a:ext cx="11419114" cy="4103914"/>
          </a:xfrm>
        </p:spPr>
        <p:txBody>
          <a:bodyPr/>
          <a:lstStyle/>
          <a:p>
            <a:r>
              <a:rPr lang="hr-HR" dirty="0" smtClean="0"/>
              <a:t>Dubrovnik,</a:t>
            </a:r>
            <a:r>
              <a:rPr lang="hr-HR" dirty="0"/>
              <a:t> </a:t>
            </a:r>
            <a:r>
              <a:rPr lang="hr-HR" dirty="0" smtClean="0"/>
              <a:t>1458.</a:t>
            </a:r>
            <a:r>
              <a:rPr lang="hr-HR" dirty="0"/>
              <a:t> </a:t>
            </a:r>
            <a:r>
              <a:rPr lang="hr-HR" dirty="0" smtClean="0"/>
              <a:t>–</a:t>
            </a:r>
            <a:r>
              <a:rPr lang="en-US" smtClean="0"/>
              <a:t> </a:t>
            </a:r>
            <a:r>
              <a:rPr lang="hr-HR" smtClean="0"/>
              <a:t>Dubrovnik</a:t>
            </a:r>
            <a:r>
              <a:rPr lang="hr-HR" dirty="0"/>
              <a:t> </a:t>
            </a:r>
            <a:r>
              <a:rPr lang="hr-HR" dirty="0" smtClean="0"/>
              <a:t>1527. </a:t>
            </a:r>
          </a:p>
          <a:p>
            <a:endParaRPr lang="hr-HR" dirty="0" smtClean="0"/>
          </a:p>
          <a:p>
            <a:r>
              <a:rPr lang="hr-HR" dirty="0" smtClean="0"/>
              <a:t>Školovao </a:t>
            </a:r>
            <a:r>
              <a:rPr lang="hr-HR" dirty="0"/>
              <a:t>se u </a:t>
            </a:r>
            <a:r>
              <a:rPr lang="hr-HR" dirty="0" smtClean="0"/>
              <a:t>Dubrovniku, studirao </a:t>
            </a:r>
            <a:r>
              <a:rPr lang="hr-HR" dirty="0"/>
              <a:t>u </a:t>
            </a:r>
            <a:r>
              <a:rPr lang="hr-HR" dirty="0" smtClean="0"/>
              <a:t>Parizu </a:t>
            </a:r>
          </a:p>
          <a:p>
            <a:pPr lvl="1"/>
            <a:r>
              <a:rPr lang="hr-HR" dirty="0" smtClean="0"/>
              <a:t>Ondje stječe ime Tuberon prema rimskom povjesničaru Kvintu Eliju Tuberonu, Ciceronovom suvremeniku</a:t>
            </a:r>
          </a:p>
          <a:p>
            <a:endParaRPr lang="hr-HR" dirty="0" smtClean="0"/>
          </a:p>
          <a:p>
            <a:r>
              <a:rPr lang="hr-HR" dirty="0" smtClean="0"/>
              <a:t>U Dubrovniku ulazi u benediktinski red – te živi u osami krajem 15. st.</a:t>
            </a:r>
          </a:p>
          <a:p>
            <a:endParaRPr lang="hr-HR" dirty="0" smtClean="0"/>
          </a:p>
          <a:p>
            <a:r>
              <a:rPr lang="hr-HR" dirty="0" smtClean="0"/>
              <a:t>Upravljao kao vikar dubrovačkom nadbiskupijom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3737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822" y="322435"/>
            <a:ext cx="7729728" cy="1188720"/>
          </a:xfrm>
        </p:spPr>
        <p:txBody>
          <a:bodyPr/>
          <a:lstStyle/>
          <a:p>
            <a:r>
              <a:rPr lang="hr-HR" dirty="0"/>
              <a:t>Ludovik crijević tuberon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57" y="1611086"/>
            <a:ext cx="11745686" cy="4887685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Poezija</a:t>
            </a:r>
          </a:p>
          <a:p>
            <a:r>
              <a:rPr lang="hr-HR" dirty="0" smtClean="0"/>
              <a:t>Prigodne pjesme i epitafi</a:t>
            </a:r>
            <a:r>
              <a:rPr lang="hr-HR" dirty="0"/>
              <a:t> 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Najvažniji kao </a:t>
            </a:r>
            <a:r>
              <a:rPr lang="hr-H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historiograf</a:t>
            </a:r>
          </a:p>
          <a:p>
            <a:r>
              <a:rPr lang="hr-HR" dirty="0" smtClean="0"/>
              <a:t>Djelo </a:t>
            </a:r>
            <a:r>
              <a:rPr lang="hr-HR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Komentari </a:t>
            </a:r>
            <a:r>
              <a:rPr lang="hr-HR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vlastitom vremenu u jedanaest </a:t>
            </a:r>
            <a:r>
              <a:rPr lang="hr-HR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knjiga</a:t>
            </a:r>
            <a:r>
              <a:rPr lang="hr-HR" i="1" dirty="0" smtClean="0"/>
              <a:t> </a:t>
            </a:r>
            <a:r>
              <a:rPr lang="hr-HR" dirty="0" smtClean="0"/>
              <a:t>(posvećeno </a:t>
            </a:r>
            <a:r>
              <a:rPr lang="hr-HR" dirty="0"/>
              <a:t>Grguru </a:t>
            </a:r>
            <a:r>
              <a:rPr lang="hr-HR" dirty="0" smtClean="0"/>
              <a:t>Frankapanu)</a:t>
            </a:r>
          </a:p>
          <a:p>
            <a:r>
              <a:rPr lang="hr-HR" dirty="0" smtClean="0"/>
              <a:t>Opis političkih zbivanja jugoistočne </a:t>
            </a:r>
            <a:r>
              <a:rPr lang="hr-HR" dirty="0"/>
              <a:t>Europe </a:t>
            </a:r>
            <a:r>
              <a:rPr lang="hr-HR" dirty="0" smtClean="0"/>
              <a:t>od </a:t>
            </a:r>
            <a:r>
              <a:rPr lang="hr-HR" dirty="0"/>
              <a:t>1490. </a:t>
            </a:r>
            <a:r>
              <a:rPr lang="hr-HR" dirty="0" smtClean="0"/>
              <a:t>do </a:t>
            </a:r>
            <a:r>
              <a:rPr lang="hr-HR" dirty="0"/>
              <a:t>1522</a:t>
            </a:r>
            <a:r>
              <a:rPr lang="hr-HR" dirty="0" smtClean="0"/>
              <a:t>.</a:t>
            </a:r>
          </a:p>
          <a:p>
            <a:r>
              <a:rPr lang="hr-HR" dirty="0" smtClean="0"/>
              <a:t>Mnogo ekskurza u stariju prošlost</a:t>
            </a:r>
          </a:p>
          <a:p>
            <a:r>
              <a:rPr lang="hr-HR" dirty="0" smtClean="0"/>
              <a:t>Mnogo pozornosti sukobima za ugarsko prijestolje i plemstvu Ugarske i hrvatske / podaci o provalama Turaka </a:t>
            </a:r>
          </a:p>
          <a:p>
            <a:r>
              <a:rPr lang="hr-HR" dirty="0" smtClean="0"/>
              <a:t>Karakteristike: uglavnom objektivnost / ponekad ubacuje anegdote i nepostojeće govore (želi biti zanimljiv čitatelju)</a:t>
            </a:r>
          </a:p>
          <a:p>
            <a:r>
              <a:rPr lang="hr-HR" dirty="0" smtClean="0"/>
              <a:t>Na tragu beletristike u pojedinim dijelovima</a:t>
            </a:r>
          </a:p>
          <a:p>
            <a:r>
              <a:rPr lang="hr-HR" dirty="0" smtClean="0"/>
              <a:t>Kritika nedoličnog ponašanja renesansnog papinstva (tijekom 17. st. zbog toga će doći na listu zabranjenih knjiga)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904091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0</TotalTime>
  <Words>1631</Words>
  <Application>Microsoft Office PowerPoint</Application>
  <PresentationFormat>Widescreen</PresentationFormat>
  <Paragraphs>410</Paragraphs>
  <Slides>34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Book Antiqua</vt:lpstr>
      <vt:lpstr>Calibri</vt:lpstr>
      <vt:lpstr>Gill Sans MT</vt:lpstr>
      <vt:lpstr>Tahoma</vt:lpstr>
      <vt:lpstr>Wingdings 2</vt:lpstr>
      <vt:lpstr>Parcel</vt:lpstr>
      <vt:lpstr>Hrvatski latinisti</vt:lpstr>
      <vt:lpstr>Karlo pucić </vt:lpstr>
      <vt:lpstr>Ilija crijević</vt:lpstr>
      <vt:lpstr>Ilija crijević</vt:lpstr>
      <vt:lpstr>Ilija crijević</vt:lpstr>
      <vt:lpstr>Frano božičević</vt:lpstr>
      <vt:lpstr>Dmine papalić</vt:lpstr>
      <vt:lpstr>Ludovik crijević tuberon</vt:lpstr>
      <vt:lpstr>Ludovik crijević tuberon</vt:lpstr>
      <vt:lpstr>Feliks petančić</vt:lpstr>
      <vt:lpstr>Feliks petančić</vt:lpstr>
      <vt:lpstr>Feliks petančić</vt:lpstr>
      <vt:lpstr>Marko marulić</vt:lpstr>
      <vt:lpstr>MARKO MARULIć</vt:lpstr>
      <vt:lpstr>MARKo marulić</vt:lpstr>
      <vt:lpstr>Marko marulić</vt:lpstr>
      <vt:lpstr>Marko marulić</vt:lpstr>
      <vt:lpstr>Marko marulić</vt:lpstr>
      <vt:lpstr>Marko marulić</vt:lpstr>
      <vt:lpstr>Antun vrančić</vt:lpstr>
      <vt:lpstr>Antun vrančić</vt:lpstr>
      <vt:lpstr>Trankvil andreis</vt:lpstr>
      <vt:lpstr>Trankvil andreis</vt:lpstr>
      <vt:lpstr>Trankvil andreis</vt:lpstr>
      <vt:lpstr>Damjan beneša</vt:lpstr>
      <vt:lpstr>Damjan beneša</vt:lpstr>
      <vt:lpstr>Ivan Polikarp Severitan</vt:lpstr>
      <vt:lpstr>Ivan polikarp severitan</vt:lpstr>
      <vt:lpstr>Ivan polikarp severitan</vt:lpstr>
      <vt:lpstr>Ivan polikarp severitan</vt:lpstr>
      <vt:lpstr>Ivan polikarp severitan</vt:lpstr>
      <vt:lpstr>Severitan – Shvaćanje politike</vt:lpstr>
      <vt:lpstr>Vinko pribojević</vt:lpstr>
      <vt:lpstr>Vinko pribojević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Humanizam i renesansa</dc:title>
  <dc:creator>Marko Jerković</dc:creator>
  <cp:lastModifiedBy>Marko Jerković</cp:lastModifiedBy>
  <cp:revision>37</cp:revision>
  <cp:lastPrinted>2018-12-03T07:27:52Z</cp:lastPrinted>
  <dcterms:created xsi:type="dcterms:W3CDTF">2018-11-09T09:16:44Z</dcterms:created>
  <dcterms:modified xsi:type="dcterms:W3CDTF">2018-12-10T07:35:36Z</dcterms:modified>
</cp:coreProperties>
</file>