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2"/>
  </p:handoutMasterIdLst>
  <p:sldIdLst>
    <p:sldId id="256" r:id="rId2"/>
    <p:sldId id="274" r:id="rId3"/>
    <p:sldId id="258" r:id="rId4"/>
    <p:sldId id="275" r:id="rId5"/>
    <p:sldId id="270" r:id="rId6"/>
    <p:sldId id="281" r:id="rId7"/>
    <p:sldId id="272" r:id="rId8"/>
    <p:sldId id="282" r:id="rId9"/>
    <p:sldId id="271" r:id="rId10"/>
    <p:sldId id="259" r:id="rId11"/>
    <p:sldId id="265" r:id="rId12"/>
    <p:sldId id="267" r:id="rId13"/>
    <p:sldId id="268" r:id="rId14"/>
    <p:sldId id="269" r:id="rId15"/>
    <p:sldId id="266" r:id="rId16"/>
    <p:sldId id="284" r:id="rId17"/>
    <p:sldId id="286" r:id="rId18"/>
    <p:sldId id="277" r:id="rId19"/>
    <p:sldId id="278" r:id="rId20"/>
    <p:sldId id="283" r:id="rId21"/>
    <p:sldId id="285" r:id="rId22"/>
    <p:sldId id="273" r:id="rId23"/>
    <p:sldId id="279" r:id="rId24"/>
    <p:sldId id="280" r:id="rId25"/>
    <p:sldId id="276" r:id="rId26"/>
    <p:sldId id="260" r:id="rId27"/>
    <p:sldId id="261" r:id="rId28"/>
    <p:sldId id="262" r:id="rId29"/>
    <p:sldId id="263" r:id="rId30"/>
    <p:sldId id="287" r:id="rId31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57" d="100"/>
          <a:sy n="157" d="100"/>
        </p:scale>
        <p:origin x="29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366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0F36D1-5633-40D5-8E29-8F83888FF09A}" type="doc">
      <dgm:prSet loTypeId="urn:microsoft.com/office/officeart/2005/8/layout/arrow6" loCatId="relationship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hr-HR"/>
        </a:p>
      </dgm:t>
    </dgm:pt>
    <dgm:pt modelId="{DE025687-0DBB-4365-8978-0FF7ED1BF648}">
      <dgm:prSet phldrT="[Tekst]"/>
      <dgm:spPr/>
      <dgm:t>
        <a:bodyPr/>
        <a:lstStyle/>
        <a:p>
          <a:r>
            <a:rPr lang="hr-HR" dirty="0"/>
            <a:t>većina pojedinaca i vlada smatraju da je zdravlje prioritet i ljudsko pravo</a:t>
          </a:r>
        </a:p>
      </dgm:t>
    </dgm:pt>
    <dgm:pt modelId="{7E39B820-3E48-4967-83B4-48810D5C5160}" type="parTrans" cxnId="{581A5CA3-DE93-413B-AA80-CBDFB0915AE4}">
      <dgm:prSet/>
      <dgm:spPr/>
      <dgm:t>
        <a:bodyPr/>
        <a:lstStyle/>
        <a:p>
          <a:endParaRPr lang="hr-HR"/>
        </a:p>
      </dgm:t>
    </dgm:pt>
    <dgm:pt modelId="{86F45E79-19A3-4395-BA0F-739D08C6C155}" type="sibTrans" cxnId="{581A5CA3-DE93-413B-AA80-CBDFB0915AE4}">
      <dgm:prSet/>
      <dgm:spPr/>
      <dgm:t>
        <a:bodyPr/>
        <a:lstStyle/>
        <a:p>
          <a:endParaRPr lang="hr-HR"/>
        </a:p>
      </dgm:t>
    </dgm:pt>
    <dgm:pt modelId="{06170003-DD6B-4B34-9A3E-579E12AAC6C7}">
      <dgm:prSet phldrT="[Tekst]"/>
      <dgm:spPr/>
      <dgm:t>
        <a:bodyPr/>
        <a:lstStyle/>
        <a:p>
          <a:r>
            <a:rPr lang="hr-HR" dirty="0"/>
            <a:t>80% svjetske populacije nema ili ima minimalan pristup liječenju</a:t>
          </a:r>
        </a:p>
      </dgm:t>
    </dgm:pt>
    <dgm:pt modelId="{4ACBCAFE-D1AF-4ABF-9C9D-8F6A5D6A5748}" type="parTrans" cxnId="{E12B8BF1-75CF-4900-8171-3CD854A0FBAB}">
      <dgm:prSet/>
      <dgm:spPr/>
      <dgm:t>
        <a:bodyPr/>
        <a:lstStyle/>
        <a:p>
          <a:endParaRPr lang="hr-HR"/>
        </a:p>
      </dgm:t>
    </dgm:pt>
    <dgm:pt modelId="{F5B8E37D-2FAC-4C49-9AC2-2CD293BD42E8}" type="sibTrans" cxnId="{E12B8BF1-75CF-4900-8171-3CD854A0FBAB}">
      <dgm:prSet/>
      <dgm:spPr/>
      <dgm:t>
        <a:bodyPr/>
        <a:lstStyle/>
        <a:p>
          <a:endParaRPr lang="hr-HR"/>
        </a:p>
      </dgm:t>
    </dgm:pt>
    <dgm:pt modelId="{F6298FF4-6000-48C2-827E-980463BC4338}" type="pres">
      <dgm:prSet presAssocID="{1A0F36D1-5633-40D5-8E29-8F83888FF09A}" presName="compositeShape" presStyleCnt="0">
        <dgm:presLayoutVars>
          <dgm:chMax val="2"/>
          <dgm:dir/>
          <dgm:resizeHandles val="exact"/>
        </dgm:presLayoutVars>
      </dgm:prSet>
      <dgm:spPr/>
    </dgm:pt>
    <dgm:pt modelId="{4A0643D5-40F5-4E91-BB4F-A23D1AA2B91F}" type="pres">
      <dgm:prSet presAssocID="{1A0F36D1-5633-40D5-8E29-8F83888FF09A}" presName="ribbon" presStyleLbl="node1" presStyleIdx="0" presStyleCnt="1"/>
      <dgm:spPr/>
    </dgm:pt>
    <dgm:pt modelId="{C0E12FC4-C95F-4BC6-A9BE-9DA75F5F4B65}" type="pres">
      <dgm:prSet presAssocID="{1A0F36D1-5633-40D5-8E29-8F83888FF09A}" presName="leftArrowText" presStyleLbl="node1" presStyleIdx="0" presStyleCnt="1">
        <dgm:presLayoutVars>
          <dgm:chMax val="0"/>
          <dgm:bulletEnabled val="1"/>
        </dgm:presLayoutVars>
      </dgm:prSet>
      <dgm:spPr/>
    </dgm:pt>
    <dgm:pt modelId="{2881ACB0-CFF3-4226-9A0C-A59B8E5E3D96}" type="pres">
      <dgm:prSet presAssocID="{1A0F36D1-5633-40D5-8E29-8F83888FF09A}" presName="rightArrow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FB9DEB45-5B76-4892-AF84-BAA1976FD8AA}" type="presOf" srcId="{06170003-DD6B-4B34-9A3E-579E12AAC6C7}" destId="{2881ACB0-CFF3-4226-9A0C-A59B8E5E3D96}" srcOrd="0" destOrd="0" presId="urn:microsoft.com/office/officeart/2005/8/layout/arrow6"/>
    <dgm:cxn modelId="{581A5CA3-DE93-413B-AA80-CBDFB0915AE4}" srcId="{1A0F36D1-5633-40D5-8E29-8F83888FF09A}" destId="{DE025687-0DBB-4365-8978-0FF7ED1BF648}" srcOrd="0" destOrd="0" parTransId="{7E39B820-3E48-4967-83B4-48810D5C5160}" sibTransId="{86F45E79-19A3-4395-BA0F-739D08C6C155}"/>
    <dgm:cxn modelId="{50D9F8D6-9BE8-44D0-827C-05410BF6CCEF}" type="presOf" srcId="{DE025687-0DBB-4365-8978-0FF7ED1BF648}" destId="{C0E12FC4-C95F-4BC6-A9BE-9DA75F5F4B65}" srcOrd="0" destOrd="0" presId="urn:microsoft.com/office/officeart/2005/8/layout/arrow6"/>
    <dgm:cxn modelId="{E12B8BF1-75CF-4900-8171-3CD854A0FBAB}" srcId="{1A0F36D1-5633-40D5-8E29-8F83888FF09A}" destId="{06170003-DD6B-4B34-9A3E-579E12AAC6C7}" srcOrd="1" destOrd="0" parTransId="{4ACBCAFE-D1AF-4ABF-9C9D-8F6A5D6A5748}" sibTransId="{F5B8E37D-2FAC-4C49-9AC2-2CD293BD42E8}"/>
    <dgm:cxn modelId="{5EBF0DFB-2C4D-4ED7-B75F-FDDAFCA78D38}" type="presOf" srcId="{1A0F36D1-5633-40D5-8E29-8F83888FF09A}" destId="{F6298FF4-6000-48C2-827E-980463BC4338}" srcOrd="0" destOrd="0" presId="urn:microsoft.com/office/officeart/2005/8/layout/arrow6"/>
    <dgm:cxn modelId="{77F7CFEE-F95D-446D-BA69-C8D8471C286F}" type="presParOf" srcId="{F6298FF4-6000-48C2-827E-980463BC4338}" destId="{4A0643D5-40F5-4E91-BB4F-A23D1AA2B91F}" srcOrd="0" destOrd="0" presId="urn:microsoft.com/office/officeart/2005/8/layout/arrow6"/>
    <dgm:cxn modelId="{5049217B-DCA5-4CE6-87EC-F208DF6769E3}" type="presParOf" srcId="{F6298FF4-6000-48C2-827E-980463BC4338}" destId="{C0E12FC4-C95F-4BC6-A9BE-9DA75F5F4B65}" srcOrd="1" destOrd="0" presId="urn:microsoft.com/office/officeart/2005/8/layout/arrow6"/>
    <dgm:cxn modelId="{570EB858-287F-4142-B69E-FEFB203E408F}" type="presParOf" srcId="{F6298FF4-6000-48C2-827E-980463BC4338}" destId="{2881ACB0-CFF3-4226-9A0C-A59B8E5E3D96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0FE3067-3EC2-4E0B-AA1F-B575D309AE50}" type="doc">
      <dgm:prSet loTypeId="urn:microsoft.com/office/officeart/2005/8/layout/vProcess5" loCatId="process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hr-HR"/>
        </a:p>
      </dgm:t>
    </dgm:pt>
    <dgm:pt modelId="{987C8C28-5947-421E-A017-1CA1ABB9BDEE}">
      <dgm:prSet phldrT="[Tekst]"/>
      <dgm:spPr/>
      <dgm:t>
        <a:bodyPr/>
        <a:lstStyle/>
        <a:p>
          <a:r>
            <a:rPr lang="hr-HR" dirty="0">
              <a:latin typeface="Calibri" panose="020F0502020204030204" pitchFamily="34" charset="0"/>
              <a:cs typeface="Calibri" panose="020F0502020204030204" pitchFamily="34" charset="0"/>
            </a:rPr>
            <a:t>Jedna farmaceutska kompanija je 2015. kupila lijek za liječenje </a:t>
          </a:r>
          <a:r>
            <a:rPr lang="hr-HR" dirty="0" err="1">
              <a:latin typeface="Calibri" panose="020F0502020204030204" pitchFamily="34" charset="0"/>
              <a:cs typeface="Calibri" panose="020F0502020204030204" pitchFamily="34" charset="0"/>
            </a:rPr>
            <a:t>toksoplazmoze</a:t>
          </a:r>
          <a:r>
            <a:rPr lang="hr-HR" dirty="0">
              <a:latin typeface="Calibri" panose="020F0502020204030204" pitchFamily="34" charset="0"/>
              <a:cs typeface="Calibri" panose="020F0502020204030204" pitchFamily="34" charset="0"/>
            </a:rPr>
            <a:t>.</a:t>
          </a:r>
        </a:p>
        <a:p>
          <a:r>
            <a:rPr lang="hr-HR" dirty="0" err="1">
              <a:latin typeface="Calibri" panose="020F0502020204030204" pitchFamily="34" charset="0"/>
              <a:cs typeface="Calibri" panose="020F0502020204030204" pitchFamily="34" charset="0"/>
            </a:rPr>
            <a:t>Toksoplazmoza</a:t>
          </a:r>
          <a:r>
            <a:rPr lang="hr-HR" dirty="0">
              <a:latin typeface="Calibri" panose="020F0502020204030204" pitchFamily="34" charset="0"/>
              <a:cs typeface="Calibri" panose="020F0502020204030204" pitchFamily="34" charset="0"/>
            </a:rPr>
            <a:t> kod osoba s rakom i HIV-om može uzrokovati ozbiljnu bolest i smrt.</a:t>
          </a:r>
        </a:p>
      </dgm:t>
    </dgm:pt>
    <dgm:pt modelId="{66153594-B6DB-4BBE-9D8A-828521EBD7FF}" type="parTrans" cxnId="{768A8A02-1229-4267-A44D-76430ECC17A4}">
      <dgm:prSet/>
      <dgm:spPr/>
      <dgm:t>
        <a:bodyPr/>
        <a:lstStyle/>
        <a:p>
          <a:endParaRPr lang="hr-H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8335010-DB7B-424E-9491-FD6D8455F153}" type="sibTrans" cxnId="{768A8A02-1229-4267-A44D-76430ECC17A4}">
      <dgm:prSet/>
      <dgm:spPr>
        <a:solidFill>
          <a:srgbClr val="0070C0">
            <a:alpha val="90000"/>
          </a:srgbClr>
        </a:solidFill>
      </dgm:spPr>
      <dgm:t>
        <a:bodyPr/>
        <a:lstStyle/>
        <a:p>
          <a:endParaRPr lang="hr-H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03E45B0-FCAD-449C-8953-96545A31D696}">
      <dgm:prSet phldrT="[Tekst]"/>
      <dgm:spPr/>
      <dgm:t>
        <a:bodyPr/>
        <a:lstStyle/>
        <a:p>
          <a:r>
            <a:rPr lang="hr-HR" dirty="0">
              <a:latin typeface="Calibri" panose="020F0502020204030204" pitchFamily="34" charset="0"/>
              <a:cs typeface="Calibri" panose="020F0502020204030204" pitchFamily="34" charset="0"/>
            </a:rPr>
            <a:t>Direktor kompanije je podigao cijenu s 13$ na 750$.</a:t>
          </a:r>
        </a:p>
        <a:p>
          <a:r>
            <a:rPr lang="hr-HR" dirty="0">
              <a:latin typeface="Calibri" panose="020F0502020204030204" pitchFamily="34" charset="0"/>
              <a:cs typeface="Calibri" panose="020F0502020204030204" pitchFamily="34" charset="0"/>
            </a:rPr>
            <a:t>Potez je bio legalan i kompaniji bi potencijalno donio visoko povećanje profita.</a:t>
          </a:r>
        </a:p>
        <a:p>
          <a:r>
            <a:rPr lang="hr-HR" dirty="0">
              <a:latin typeface="Calibri" panose="020F0502020204030204" pitchFamily="34" charset="0"/>
              <a:cs typeface="Calibri" panose="020F0502020204030204" pitchFamily="34" charset="0"/>
            </a:rPr>
            <a:t>Javnost je bila </a:t>
          </a:r>
          <a:r>
            <a:rPr lang="hr-HR" dirty="0" err="1">
              <a:latin typeface="Calibri" panose="020F0502020204030204" pitchFamily="34" charset="0"/>
              <a:cs typeface="Calibri" panose="020F0502020204030204" pitchFamily="34" charset="0"/>
            </a:rPr>
            <a:t>konternirana</a:t>
          </a:r>
          <a:r>
            <a:rPr lang="hr-HR" dirty="0">
              <a:latin typeface="Calibri" panose="020F0502020204030204" pitchFamily="34" charset="0"/>
              <a:cs typeface="Calibri" panose="020F0502020204030204" pitchFamily="34" charset="0"/>
            </a:rPr>
            <a:t>, sablažnjena, ali nije mogla ništa.</a:t>
          </a:r>
        </a:p>
      </dgm:t>
    </dgm:pt>
    <dgm:pt modelId="{171E1E2D-2FF2-4DAE-A511-7324FEEAD7FE}" type="parTrans" cxnId="{2EED6972-E3AE-4760-AFFF-2EA94D397FD1}">
      <dgm:prSet/>
      <dgm:spPr/>
      <dgm:t>
        <a:bodyPr/>
        <a:lstStyle/>
        <a:p>
          <a:endParaRPr lang="hr-H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5438978-2060-433C-ABE6-5876C27B28BA}" type="sibTrans" cxnId="{2EED6972-E3AE-4760-AFFF-2EA94D397FD1}">
      <dgm:prSet/>
      <dgm:spPr>
        <a:solidFill>
          <a:srgbClr val="0070C0">
            <a:alpha val="90000"/>
          </a:srgbClr>
        </a:solidFill>
      </dgm:spPr>
      <dgm:t>
        <a:bodyPr/>
        <a:lstStyle/>
        <a:p>
          <a:endParaRPr lang="hr-H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3759CB5-9D18-4F3B-B1C5-B4EE9B5DCC5D}">
      <dgm:prSet/>
      <dgm:spPr/>
      <dgm:t>
        <a:bodyPr/>
        <a:lstStyle/>
        <a:p>
          <a:r>
            <a:rPr lang="hr-HR" dirty="0">
              <a:latin typeface="Calibri" panose="020F0502020204030204" pitchFamily="34" charset="0"/>
              <a:cs typeface="Calibri" panose="020F0502020204030204" pitchFamily="34" charset="0"/>
            </a:rPr>
            <a:t>Osiguravajuće kuće mogu platiti taj lijek, ali vjerojatno neće, već će koristiti jeftinije i manje učinkovite lijekove.</a:t>
          </a:r>
        </a:p>
        <a:p>
          <a:r>
            <a:rPr lang="hr-HR" dirty="0">
              <a:latin typeface="Calibri" panose="020F0502020204030204" pitchFamily="34" charset="0"/>
              <a:cs typeface="Calibri" panose="020F0502020204030204" pitchFamily="34" charset="0"/>
            </a:rPr>
            <a:t>Prognoza liječenja će kod mnogih pacijenata biti lošija, a možda i fatalna. </a:t>
          </a:r>
        </a:p>
      </dgm:t>
    </dgm:pt>
    <dgm:pt modelId="{3324119A-7A0D-43F1-B99F-49DAB83B85AE}" type="parTrans" cxnId="{C6E5C8EE-5F24-48D8-893B-4A0035EFC0B9}">
      <dgm:prSet/>
      <dgm:spPr/>
      <dgm:t>
        <a:bodyPr/>
        <a:lstStyle/>
        <a:p>
          <a:endParaRPr lang="hr-H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DBD0C52-D287-4D89-B49E-E3086C5891B7}" type="sibTrans" cxnId="{C6E5C8EE-5F24-48D8-893B-4A0035EFC0B9}">
      <dgm:prSet/>
      <dgm:spPr/>
      <dgm:t>
        <a:bodyPr/>
        <a:lstStyle/>
        <a:p>
          <a:endParaRPr lang="hr-H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46B0CC3-77F2-44B0-95D6-0E3039760EB5}" type="pres">
      <dgm:prSet presAssocID="{40FE3067-3EC2-4E0B-AA1F-B575D309AE50}" presName="outerComposite" presStyleCnt="0">
        <dgm:presLayoutVars>
          <dgm:chMax val="5"/>
          <dgm:dir/>
          <dgm:resizeHandles val="exact"/>
        </dgm:presLayoutVars>
      </dgm:prSet>
      <dgm:spPr/>
    </dgm:pt>
    <dgm:pt modelId="{3FBD73FC-4746-4E83-9DBD-E2F176BDD926}" type="pres">
      <dgm:prSet presAssocID="{40FE3067-3EC2-4E0B-AA1F-B575D309AE50}" presName="dummyMaxCanvas" presStyleCnt="0">
        <dgm:presLayoutVars/>
      </dgm:prSet>
      <dgm:spPr/>
    </dgm:pt>
    <dgm:pt modelId="{6A039992-6E04-41D1-9EB0-6069B50DBA23}" type="pres">
      <dgm:prSet presAssocID="{40FE3067-3EC2-4E0B-AA1F-B575D309AE50}" presName="ThreeNodes_1" presStyleLbl="node1" presStyleIdx="0" presStyleCnt="3">
        <dgm:presLayoutVars>
          <dgm:bulletEnabled val="1"/>
        </dgm:presLayoutVars>
      </dgm:prSet>
      <dgm:spPr/>
    </dgm:pt>
    <dgm:pt modelId="{5EE1EBF1-7913-4B10-951A-16734F95A3EE}" type="pres">
      <dgm:prSet presAssocID="{40FE3067-3EC2-4E0B-AA1F-B575D309AE50}" presName="ThreeNodes_2" presStyleLbl="node1" presStyleIdx="1" presStyleCnt="3">
        <dgm:presLayoutVars>
          <dgm:bulletEnabled val="1"/>
        </dgm:presLayoutVars>
      </dgm:prSet>
      <dgm:spPr/>
    </dgm:pt>
    <dgm:pt modelId="{9E46F5E2-7358-4BA8-A5AB-8DC6471B399C}" type="pres">
      <dgm:prSet presAssocID="{40FE3067-3EC2-4E0B-AA1F-B575D309AE50}" presName="ThreeNodes_3" presStyleLbl="node1" presStyleIdx="2" presStyleCnt="3">
        <dgm:presLayoutVars>
          <dgm:bulletEnabled val="1"/>
        </dgm:presLayoutVars>
      </dgm:prSet>
      <dgm:spPr/>
    </dgm:pt>
    <dgm:pt modelId="{0F10D328-F683-4B66-8388-C343F56EC6B2}" type="pres">
      <dgm:prSet presAssocID="{40FE3067-3EC2-4E0B-AA1F-B575D309AE50}" presName="ThreeConn_1-2" presStyleLbl="fgAccFollowNode1" presStyleIdx="0" presStyleCnt="2">
        <dgm:presLayoutVars>
          <dgm:bulletEnabled val="1"/>
        </dgm:presLayoutVars>
      </dgm:prSet>
      <dgm:spPr/>
    </dgm:pt>
    <dgm:pt modelId="{2C2C8304-126A-45BD-9F35-8B3F6056550D}" type="pres">
      <dgm:prSet presAssocID="{40FE3067-3EC2-4E0B-AA1F-B575D309AE50}" presName="ThreeConn_2-3" presStyleLbl="fgAccFollowNode1" presStyleIdx="1" presStyleCnt="2">
        <dgm:presLayoutVars>
          <dgm:bulletEnabled val="1"/>
        </dgm:presLayoutVars>
      </dgm:prSet>
      <dgm:spPr/>
    </dgm:pt>
    <dgm:pt modelId="{5E1B7BF5-32BF-481D-AB83-3E7D4619BA48}" type="pres">
      <dgm:prSet presAssocID="{40FE3067-3EC2-4E0B-AA1F-B575D309AE50}" presName="ThreeNodes_1_text" presStyleLbl="node1" presStyleIdx="2" presStyleCnt="3">
        <dgm:presLayoutVars>
          <dgm:bulletEnabled val="1"/>
        </dgm:presLayoutVars>
      </dgm:prSet>
      <dgm:spPr/>
    </dgm:pt>
    <dgm:pt modelId="{F205E3D7-CA81-4DE1-B72E-C637D09D0405}" type="pres">
      <dgm:prSet presAssocID="{40FE3067-3EC2-4E0B-AA1F-B575D309AE50}" presName="ThreeNodes_2_text" presStyleLbl="node1" presStyleIdx="2" presStyleCnt="3">
        <dgm:presLayoutVars>
          <dgm:bulletEnabled val="1"/>
        </dgm:presLayoutVars>
      </dgm:prSet>
      <dgm:spPr/>
    </dgm:pt>
    <dgm:pt modelId="{AD040058-2630-40EA-BB3F-35151E0FDCF9}" type="pres">
      <dgm:prSet presAssocID="{40FE3067-3EC2-4E0B-AA1F-B575D309AE50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768A8A02-1229-4267-A44D-76430ECC17A4}" srcId="{40FE3067-3EC2-4E0B-AA1F-B575D309AE50}" destId="{987C8C28-5947-421E-A017-1CA1ABB9BDEE}" srcOrd="0" destOrd="0" parTransId="{66153594-B6DB-4BBE-9D8A-828521EBD7FF}" sibTransId="{D8335010-DB7B-424E-9491-FD6D8455F153}"/>
    <dgm:cxn modelId="{36D3520E-3C27-49E9-9BD2-E6EB1078D7F2}" type="presOf" srcId="{F03E45B0-FCAD-449C-8953-96545A31D696}" destId="{F205E3D7-CA81-4DE1-B72E-C637D09D0405}" srcOrd="1" destOrd="0" presId="urn:microsoft.com/office/officeart/2005/8/layout/vProcess5"/>
    <dgm:cxn modelId="{82E8A366-F21C-4354-BC46-15667BEFCA58}" type="presOf" srcId="{D3759CB5-9D18-4F3B-B1C5-B4EE9B5DCC5D}" destId="{AD040058-2630-40EA-BB3F-35151E0FDCF9}" srcOrd="1" destOrd="0" presId="urn:microsoft.com/office/officeart/2005/8/layout/vProcess5"/>
    <dgm:cxn modelId="{47518A49-27CF-4A5F-A13C-A41F73CC175D}" type="presOf" srcId="{40FE3067-3EC2-4E0B-AA1F-B575D309AE50}" destId="{C46B0CC3-77F2-44B0-95D6-0E3039760EB5}" srcOrd="0" destOrd="0" presId="urn:microsoft.com/office/officeart/2005/8/layout/vProcess5"/>
    <dgm:cxn modelId="{4B3F0B4A-DD44-4171-A8C1-69CF7155B5F3}" type="presOf" srcId="{F03E45B0-FCAD-449C-8953-96545A31D696}" destId="{5EE1EBF1-7913-4B10-951A-16734F95A3EE}" srcOrd="0" destOrd="0" presId="urn:microsoft.com/office/officeart/2005/8/layout/vProcess5"/>
    <dgm:cxn modelId="{2EED6972-E3AE-4760-AFFF-2EA94D397FD1}" srcId="{40FE3067-3EC2-4E0B-AA1F-B575D309AE50}" destId="{F03E45B0-FCAD-449C-8953-96545A31D696}" srcOrd="1" destOrd="0" parTransId="{171E1E2D-2FF2-4DAE-A511-7324FEEAD7FE}" sibTransId="{F5438978-2060-433C-ABE6-5876C27B28BA}"/>
    <dgm:cxn modelId="{F752D359-6B04-4E79-8444-29C056E69852}" type="presOf" srcId="{987C8C28-5947-421E-A017-1CA1ABB9BDEE}" destId="{5E1B7BF5-32BF-481D-AB83-3E7D4619BA48}" srcOrd="1" destOrd="0" presId="urn:microsoft.com/office/officeart/2005/8/layout/vProcess5"/>
    <dgm:cxn modelId="{0E5D5B9D-769E-4720-BBD7-3D82F36FA14E}" type="presOf" srcId="{987C8C28-5947-421E-A017-1CA1ABB9BDEE}" destId="{6A039992-6E04-41D1-9EB0-6069B50DBA23}" srcOrd="0" destOrd="0" presId="urn:microsoft.com/office/officeart/2005/8/layout/vProcess5"/>
    <dgm:cxn modelId="{1BAAE69F-CD14-4C10-9B31-2599E69FF4EC}" type="presOf" srcId="{F5438978-2060-433C-ABE6-5876C27B28BA}" destId="{2C2C8304-126A-45BD-9F35-8B3F6056550D}" srcOrd="0" destOrd="0" presId="urn:microsoft.com/office/officeart/2005/8/layout/vProcess5"/>
    <dgm:cxn modelId="{0C1C17E6-C760-4AEC-9D26-752F6755C78F}" type="presOf" srcId="{D3759CB5-9D18-4F3B-B1C5-B4EE9B5DCC5D}" destId="{9E46F5E2-7358-4BA8-A5AB-8DC6471B399C}" srcOrd="0" destOrd="0" presId="urn:microsoft.com/office/officeart/2005/8/layout/vProcess5"/>
    <dgm:cxn modelId="{C6E5C8EE-5F24-48D8-893B-4A0035EFC0B9}" srcId="{40FE3067-3EC2-4E0B-AA1F-B575D309AE50}" destId="{D3759CB5-9D18-4F3B-B1C5-B4EE9B5DCC5D}" srcOrd="2" destOrd="0" parTransId="{3324119A-7A0D-43F1-B99F-49DAB83B85AE}" sibTransId="{BDBD0C52-D287-4D89-B49E-E3086C5891B7}"/>
    <dgm:cxn modelId="{BDF3AAFD-F6C9-444E-B322-54AA3E207028}" type="presOf" srcId="{D8335010-DB7B-424E-9491-FD6D8455F153}" destId="{0F10D328-F683-4B66-8388-C343F56EC6B2}" srcOrd="0" destOrd="0" presId="urn:microsoft.com/office/officeart/2005/8/layout/vProcess5"/>
    <dgm:cxn modelId="{25C4F97A-3D04-4484-9038-D05D300A2BCB}" type="presParOf" srcId="{C46B0CC3-77F2-44B0-95D6-0E3039760EB5}" destId="{3FBD73FC-4746-4E83-9DBD-E2F176BDD926}" srcOrd="0" destOrd="0" presId="urn:microsoft.com/office/officeart/2005/8/layout/vProcess5"/>
    <dgm:cxn modelId="{ABFA3312-0516-453A-9C97-865AE2D55846}" type="presParOf" srcId="{C46B0CC3-77F2-44B0-95D6-0E3039760EB5}" destId="{6A039992-6E04-41D1-9EB0-6069B50DBA23}" srcOrd="1" destOrd="0" presId="urn:microsoft.com/office/officeart/2005/8/layout/vProcess5"/>
    <dgm:cxn modelId="{DF59663B-3E5B-4DA2-9780-412D5D20CBB4}" type="presParOf" srcId="{C46B0CC3-77F2-44B0-95D6-0E3039760EB5}" destId="{5EE1EBF1-7913-4B10-951A-16734F95A3EE}" srcOrd="2" destOrd="0" presId="urn:microsoft.com/office/officeart/2005/8/layout/vProcess5"/>
    <dgm:cxn modelId="{BF365626-28D5-4B61-A37B-FAE11881A3D4}" type="presParOf" srcId="{C46B0CC3-77F2-44B0-95D6-0E3039760EB5}" destId="{9E46F5E2-7358-4BA8-A5AB-8DC6471B399C}" srcOrd="3" destOrd="0" presId="urn:microsoft.com/office/officeart/2005/8/layout/vProcess5"/>
    <dgm:cxn modelId="{779DA35C-765F-42BB-947B-E23773AF80C2}" type="presParOf" srcId="{C46B0CC3-77F2-44B0-95D6-0E3039760EB5}" destId="{0F10D328-F683-4B66-8388-C343F56EC6B2}" srcOrd="4" destOrd="0" presId="urn:microsoft.com/office/officeart/2005/8/layout/vProcess5"/>
    <dgm:cxn modelId="{E75B0FCA-6E53-4069-B8EF-49A64B705DC4}" type="presParOf" srcId="{C46B0CC3-77F2-44B0-95D6-0E3039760EB5}" destId="{2C2C8304-126A-45BD-9F35-8B3F6056550D}" srcOrd="5" destOrd="0" presId="urn:microsoft.com/office/officeart/2005/8/layout/vProcess5"/>
    <dgm:cxn modelId="{3CD3E7FB-2238-4731-A840-51648D842822}" type="presParOf" srcId="{C46B0CC3-77F2-44B0-95D6-0E3039760EB5}" destId="{5E1B7BF5-32BF-481D-AB83-3E7D4619BA48}" srcOrd="6" destOrd="0" presId="urn:microsoft.com/office/officeart/2005/8/layout/vProcess5"/>
    <dgm:cxn modelId="{832060A7-839E-4B44-BA6E-B23E43C10DA5}" type="presParOf" srcId="{C46B0CC3-77F2-44B0-95D6-0E3039760EB5}" destId="{F205E3D7-CA81-4DE1-B72E-C637D09D0405}" srcOrd="7" destOrd="0" presId="urn:microsoft.com/office/officeart/2005/8/layout/vProcess5"/>
    <dgm:cxn modelId="{38567D95-70F6-469E-AF3B-41F0C6FF6EE5}" type="presParOf" srcId="{C46B0CC3-77F2-44B0-95D6-0E3039760EB5}" destId="{AD040058-2630-40EA-BB3F-35151E0FDCF9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0643D5-40F5-4E91-BB4F-A23D1AA2B91F}">
      <dsp:nvSpPr>
        <dsp:cNvPr id="0" name=""/>
        <dsp:cNvSpPr/>
      </dsp:nvSpPr>
      <dsp:spPr>
        <a:xfrm>
          <a:off x="0" y="332611"/>
          <a:ext cx="8496944" cy="3398777"/>
        </a:xfrm>
        <a:prstGeom prst="leftRightRibb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E12FC4-C95F-4BC6-A9BE-9DA75F5F4B65}">
      <dsp:nvSpPr>
        <dsp:cNvPr id="0" name=""/>
        <dsp:cNvSpPr/>
      </dsp:nvSpPr>
      <dsp:spPr>
        <a:xfrm>
          <a:off x="1019633" y="927397"/>
          <a:ext cx="2803991" cy="166540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7564" rIns="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900" kern="1200" dirty="0"/>
            <a:t>većina pojedinaca i vlada smatraju da je zdravlje prioritet i ljudsko pravo</a:t>
          </a:r>
        </a:p>
      </dsp:txBody>
      <dsp:txXfrm>
        <a:off x="1019633" y="927397"/>
        <a:ext cx="2803991" cy="1665401"/>
      </dsp:txXfrm>
    </dsp:sp>
    <dsp:sp modelId="{2881ACB0-CFF3-4226-9A0C-A59B8E5E3D96}">
      <dsp:nvSpPr>
        <dsp:cNvPr id="0" name=""/>
        <dsp:cNvSpPr/>
      </dsp:nvSpPr>
      <dsp:spPr>
        <a:xfrm>
          <a:off x="4248472" y="1471201"/>
          <a:ext cx="3313808" cy="166540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7564" rIns="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900" kern="1200" dirty="0"/>
            <a:t>80% svjetske populacije nema ili ima minimalan pristup liječenju</a:t>
          </a:r>
        </a:p>
      </dsp:txBody>
      <dsp:txXfrm>
        <a:off x="4248472" y="1471201"/>
        <a:ext cx="3313808" cy="16654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039992-6E04-41D1-9EB0-6069B50DBA23}">
      <dsp:nvSpPr>
        <dsp:cNvPr id="0" name=""/>
        <dsp:cNvSpPr/>
      </dsp:nvSpPr>
      <dsp:spPr>
        <a:xfrm>
          <a:off x="0" y="0"/>
          <a:ext cx="6793954" cy="11450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>
              <a:latin typeface="Calibri" panose="020F0502020204030204" pitchFamily="34" charset="0"/>
              <a:cs typeface="Calibri" panose="020F0502020204030204" pitchFamily="34" charset="0"/>
            </a:rPr>
            <a:t>Jedna farmaceutska kompanija je 2015. kupila lijek za liječenje </a:t>
          </a:r>
          <a:r>
            <a:rPr lang="hr-HR" sz="1400" kern="1200" dirty="0" err="1">
              <a:latin typeface="Calibri" panose="020F0502020204030204" pitchFamily="34" charset="0"/>
              <a:cs typeface="Calibri" panose="020F0502020204030204" pitchFamily="34" charset="0"/>
            </a:rPr>
            <a:t>toksoplazmoze</a:t>
          </a:r>
          <a:r>
            <a:rPr lang="hr-HR" sz="1400" kern="1200" dirty="0">
              <a:latin typeface="Calibri" panose="020F0502020204030204" pitchFamily="34" charset="0"/>
              <a:cs typeface="Calibri" panose="020F0502020204030204" pitchFamily="34" charset="0"/>
            </a:rPr>
            <a:t>.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 err="1">
              <a:latin typeface="Calibri" panose="020F0502020204030204" pitchFamily="34" charset="0"/>
              <a:cs typeface="Calibri" panose="020F0502020204030204" pitchFamily="34" charset="0"/>
            </a:rPr>
            <a:t>Toksoplazmoza</a:t>
          </a:r>
          <a:r>
            <a:rPr lang="hr-HR" sz="1400" kern="1200" dirty="0">
              <a:latin typeface="Calibri" panose="020F0502020204030204" pitchFamily="34" charset="0"/>
              <a:cs typeface="Calibri" panose="020F0502020204030204" pitchFamily="34" charset="0"/>
            </a:rPr>
            <a:t> kod osoba s rakom i HIV-om može uzrokovati ozbiljnu bolest i smrt.</a:t>
          </a:r>
        </a:p>
      </dsp:txBody>
      <dsp:txXfrm>
        <a:off x="33538" y="33538"/>
        <a:ext cx="5558342" cy="1077986"/>
      </dsp:txXfrm>
    </dsp:sp>
    <dsp:sp modelId="{5EE1EBF1-7913-4B10-951A-16734F95A3EE}">
      <dsp:nvSpPr>
        <dsp:cNvPr id="0" name=""/>
        <dsp:cNvSpPr/>
      </dsp:nvSpPr>
      <dsp:spPr>
        <a:xfrm>
          <a:off x="599466" y="1335906"/>
          <a:ext cx="6793954" cy="11450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>
              <a:latin typeface="Calibri" panose="020F0502020204030204" pitchFamily="34" charset="0"/>
              <a:cs typeface="Calibri" panose="020F0502020204030204" pitchFamily="34" charset="0"/>
            </a:rPr>
            <a:t>Direktor kompanije je podigao cijenu s 13$ na 750$.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>
              <a:latin typeface="Calibri" panose="020F0502020204030204" pitchFamily="34" charset="0"/>
              <a:cs typeface="Calibri" panose="020F0502020204030204" pitchFamily="34" charset="0"/>
            </a:rPr>
            <a:t>Potez je bio legalan i kompaniji bi potencijalno donio visoko povećanje profita.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>
              <a:latin typeface="Calibri" panose="020F0502020204030204" pitchFamily="34" charset="0"/>
              <a:cs typeface="Calibri" panose="020F0502020204030204" pitchFamily="34" charset="0"/>
            </a:rPr>
            <a:t>Javnost je bila </a:t>
          </a:r>
          <a:r>
            <a:rPr lang="hr-HR" sz="1400" kern="1200" dirty="0" err="1">
              <a:latin typeface="Calibri" panose="020F0502020204030204" pitchFamily="34" charset="0"/>
              <a:cs typeface="Calibri" panose="020F0502020204030204" pitchFamily="34" charset="0"/>
            </a:rPr>
            <a:t>konternirana</a:t>
          </a:r>
          <a:r>
            <a:rPr lang="hr-HR" sz="1400" kern="1200" dirty="0">
              <a:latin typeface="Calibri" panose="020F0502020204030204" pitchFamily="34" charset="0"/>
              <a:cs typeface="Calibri" panose="020F0502020204030204" pitchFamily="34" charset="0"/>
            </a:rPr>
            <a:t>, sablažnjena, ali nije mogla ništa.</a:t>
          </a:r>
        </a:p>
      </dsp:txBody>
      <dsp:txXfrm>
        <a:off x="633004" y="1369444"/>
        <a:ext cx="5383121" cy="1077986"/>
      </dsp:txXfrm>
    </dsp:sp>
    <dsp:sp modelId="{9E46F5E2-7358-4BA8-A5AB-8DC6471B399C}">
      <dsp:nvSpPr>
        <dsp:cNvPr id="0" name=""/>
        <dsp:cNvSpPr/>
      </dsp:nvSpPr>
      <dsp:spPr>
        <a:xfrm>
          <a:off x="1198933" y="2671813"/>
          <a:ext cx="6793954" cy="11450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>
              <a:latin typeface="Calibri" panose="020F0502020204030204" pitchFamily="34" charset="0"/>
              <a:cs typeface="Calibri" panose="020F0502020204030204" pitchFamily="34" charset="0"/>
            </a:rPr>
            <a:t>Osiguravajuće kuće mogu platiti taj lijek, ali vjerojatno neće, već će koristiti jeftinije i manje učinkovite lijekove.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>
              <a:latin typeface="Calibri" panose="020F0502020204030204" pitchFamily="34" charset="0"/>
              <a:cs typeface="Calibri" panose="020F0502020204030204" pitchFamily="34" charset="0"/>
            </a:rPr>
            <a:t>Prognoza liječenja će kod mnogih pacijenata biti lošija, a možda i fatalna. </a:t>
          </a:r>
        </a:p>
      </dsp:txBody>
      <dsp:txXfrm>
        <a:off x="1232471" y="2705351"/>
        <a:ext cx="5383121" cy="1077986"/>
      </dsp:txXfrm>
    </dsp:sp>
    <dsp:sp modelId="{0F10D328-F683-4B66-8388-C343F56EC6B2}">
      <dsp:nvSpPr>
        <dsp:cNvPr id="0" name=""/>
        <dsp:cNvSpPr/>
      </dsp:nvSpPr>
      <dsp:spPr>
        <a:xfrm>
          <a:off x="6049663" y="868339"/>
          <a:ext cx="744290" cy="744290"/>
        </a:xfrm>
        <a:prstGeom prst="downArrow">
          <a:avLst>
            <a:gd name="adj1" fmla="val 55000"/>
            <a:gd name="adj2" fmla="val 45000"/>
          </a:avLst>
        </a:prstGeom>
        <a:solidFill>
          <a:srgbClr val="0070C0">
            <a:alpha val="90000"/>
          </a:srgb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33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217128" y="868339"/>
        <a:ext cx="409360" cy="560078"/>
      </dsp:txXfrm>
    </dsp:sp>
    <dsp:sp modelId="{2C2C8304-126A-45BD-9F35-8B3F6056550D}">
      <dsp:nvSpPr>
        <dsp:cNvPr id="0" name=""/>
        <dsp:cNvSpPr/>
      </dsp:nvSpPr>
      <dsp:spPr>
        <a:xfrm>
          <a:off x="6649130" y="2196612"/>
          <a:ext cx="744290" cy="744290"/>
        </a:xfrm>
        <a:prstGeom prst="downArrow">
          <a:avLst>
            <a:gd name="adj1" fmla="val 55000"/>
            <a:gd name="adj2" fmla="val 45000"/>
          </a:avLst>
        </a:prstGeom>
        <a:solidFill>
          <a:srgbClr val="0070C0">
            <a:alpha val="90000"/>
          </a:srgb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33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816595" y="2196612"/>
        <a:ext cx="409360" cy="5600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>
            <a:extLst>
              <a:ext uri="{FF2B5EF4-FFF2-40B4-BE49-F238E27FC236}">
                <a16:creationId xmlns:a16="http://schemas.microsoft.com/office/drawing/2014/main" id="{5A1844C5-E2FE-40ED-8AE6-5CFF1530D5D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BB75BF66-3DE0-4248-8887-E5D611A4BC9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E28FE-964A-4CEA-988C-9534BCB6F668}" type="datetimeFigureOut">
              <a:rPr lang="hr-HR" smtClean="0"/>
              <a:t>20.12.2021.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00F938AE-F9FD-4F4C-BD20-D6D4DC18D9D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B333F34F-6A7F-4E49-BAE3-96B2FD093DB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FEF9AF-D464-41FA-B6DB-64F8E9385ED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49698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2021-12-20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5552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2021-12-20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3033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7216"/>
            <a:ext cx="9144000" cy="857250"/>
          </a:xfrm>
        </p:spPr>
        <p:txBody>
          <a:bodyPr/>
          <a:lstStyle>
            <a:lvl1pPr algn="l"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altLang="ko-KR" dirty="0"/>
              <a:t> Click to edit Master title style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00150"/>
            <a:ext cx="8640960" cy="37478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altLang="ko-KR" dirty="0"/>
              <a:t>Click to edit Master text styles</a:t>
            </a:r>
          </a:p>
          <a:p>
            <a:pPr lvl="1"/>
            <a:r>
              <a:rPr lang="en-US" altLang="ko-KR" dirty="0"/>
              <a:t>Second level</a:t>
            </a:r>
          </a:p>
          <a:p>
            <a:pPr lvl="2"/>
            <a:r>
              <a:rPr lang="en-US" altLang="ko-KR" dirty="0"/>
              <a:t>Third level</a:t>
            </a:r>
          </a:p>
          <a:p>
            <a:pPr lvl="3"/>
            <a:r>
              <a:rPr lang="en-US" altLang="ko-KR" dirty="0"/>
              <a:t>Fourth level</a:t>
            </a:r>
          </a:p>
          <a:p>
            <a:pPr lvl="4"/>
            <a:r>
              <a:rPr lang="en-US" altLang="ko-KR" dirty="0"/>
              <a:t>Fifth level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2021-12-20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9806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2021-12-20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6615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2021-12-20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7851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2021-12-20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6104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2021-12-20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7280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2021-12-20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7004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2021-12-20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359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7216"/>
            <a:ext cx="694826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C5CDB-1AEF-4522-8EAF-CE1F4E5D863E}" type="datetimeFigureOut">
              <a:rPr lang="ko-KR" altLang="en-US" smtClean="0"/>
              <a:t>2021-12-20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0A39C-9AA3-4A83-82D7-24ADE085033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23.png"/><Relationship Id="rId12" Type="http://schemas.openxmlformats.org/officeDocument/2006/relationships/image" Target="../media/image4.sv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3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26.sv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4788024" y="1786920"/>
            <a:ext cx="3960440" cy="156966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r-HR" altLang="ko-KR" sz="3200" b="1" dirty="0">
                <a:solidFill>
                  <a:srgbClr val="00B0F0"/>
                </a:solidFill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  <a:t>MORAL &amp; FARMACEUTSKE KOMPANIJE</a:t>
            </a:r>
            <a:endParaRPr lang="en-US" altLang="ko-KR" sz="3200" b="1" dirty="0">
              <a:solidFill>
                <a:srgbClr val="00B0F0"/>
              </a:solidFill>
              <a:latin typeface="Calibri" panose="020F0502020204030204" pitchFamily="34" charset="0"/>
              <a:ea typeface="맑은 고딕" pitchFamily="50" charset="-12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47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74056FB-E407-4EC7-8CEE-30A3F05CD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Farmaceutske kompanije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B267BC6-28E9-4398-85D9-6C97480A8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HR" dirty="0"/>
              <a:t>industrija u kojoj bi opće dobro trebalo imati važniju ulogu od profita</a:t>
            </a:r>
          </a:p>
          <a:p>
            <a:endParaRPr lang="hr-HR" dirty="0"/>
          </a:p>
          <a:p>
            <a:r>
              <a:rPr lang="hr-HR" dirty="0"/>
              <a:t>suočava se s etičkim problemima s kojima se ne        suočavaju druge djelatnosti</a:t>
            </a:r>
          </a:p>
          <a:p>
            <a:endParaRPr lang="hr-HR" dirty="0"/>
          </a:p>
          <a:p>
            <a:r>
              <a:rPr lang="hr-HR" dirty="0"/>
              <a:t>postoji nekoliko vrlo jakih „igrača” koji kontroliraju   tržište</a:t>
            </a:r>
          </a:p>
        </p:txBody>
      </p:sp>
    </p:spTree>
    <p:extLst>
      <p:ext uri="{BB962C8B-B14F-4D97-AF65-F5344CB8AC3E}">
        <p14:creationId xmlns:p14="http://schemas.microsoft.com/office/powerpoint/2010/main" val="2930146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74056FB-E407-4EC7-8CEE-30A3F05CD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Farmaceutske kompanije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B267BC6-28E9-4398-85D9-6C97480A8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wrap="square">
            <a:normAutofit fontScale="77500" lnSpcReduction="20000"/>
          </a:bodyPr>
          <a:lstStyle/>
          <a:p>
            <a:r>
              <a:rPr lang="hr-HR" dirty="0"/>
              <a:t>u slobodnom tržištu:</a:t>
            </a:r>
          </a:p>
          <a:p>
            <a:pPr lvl="1"/>
            <a:r>
              <a:rPr lang="hr-HR" dirty="0"/>
              <a:t>kupac neće sudjelovati u tržištu ako je njegova </a:t>
            </a:r>
            <a:r>
              <a:rPr lang="hr-HR" b="1" dirty="0"/>
              <a:t>potreba niža od         tržišne cijene</a:t>
            </a:r>
          </a:p>
          <a:p>
            <a:pPr lvl="1"/>
            <a:endParaRPr lang="hr-HR" dirty="0"/>
          </a:p>
          <a:p>
            <a:r>
              <a:rPr lang="hr-HR" dirty="0"/>
              <a:t>u farmaceutskim kompanijama čiji proizvodi znače zdravlje i     život:</a:t>
            </a:r>
          </a:p>
          <a:p>
            <a:pPr lvl="1"/>
            <a:r>
              <a:rPr lang="hr-HR" dirty="0"/>
              <a:t>potreba je takva da dobavljač može tražiti </a:t>
            </a:r>
            <a:r>
              <a:rPr lang="hr-HR" b="1" dirty="0"/>
              <a:t>neprocjenjivo pretjeranu cijenu</a:t>
            </a:r>
            <a:r>
              <a:rPr lang="hr-HR" dirty="0"/>
              <a:t>, a potražnja će i dalje biti stabilna</a:t>
            </a:r>
          </a:p>
          <a:p>
            <a:pPr lvl="1"/>
            <a:endParaRPr lang="hr-HR" dirty="0"/>
          </a:p>
          <a:p>
            <a:r>
              <a:rPr lang="hr-HR" dirty="0"/>
              <a:t>u biti:</a:t>
            </a:r>
          </a:p>
          <a:p>
            <a:pPr lvl="1"/>
            <a:r>
              <a:rPr lang="hr-HR" b="1" dirty="0"/>
              <a:t>farmaceutske kompanije stavljaju cijenu na ljudski život</a:t>
            </a:r>
          </a:p>
        </p:txBody>
      </p:sp>
    </p:spTree>
    <p:extLst>
      <p:ext uri="{BB962C8B-B14F-4D97-AF65-F5344CB8AC3E}">
        <p14:creationId xmlns:p14="http://schemas.microsoft.com/office/powerpoint/2010/main" val="1631310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AB48B85-34C3-4E4D-AE11-9AF761D82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Uloga države i zakonodavstva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E048117-9BB6-4B96-9EA1-1C8BCE9B7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hr-HR" dirty="0"/>
              <a:t>mnoge </a:t>
            </a:r>
            <a:r>
              <a:rPr lang="hr-HR" b="1" dirty="0"/>
              <a:t>mjere</a:t>
            </a:r>
            <a:r>
              <a:rPr lang="hr-HR" dirty="0"/>
              <a:t> za razvoj i distribuciju lijekova</a:t>
            </a:r>
          </a:p>
          <a:p>
            <a:pPr lvl="1"/>
            <a:r>
              <a:rPr lang="hr-HR" dirty="0"/>
              <a:t>dovode do perverznih poticaja za farmaceutske kompanije</a:t>
            </a:r>
          </a:p>
          <a:p>
            <a:pPr lvl="1"/>
            <a:endParaRPr lang="hr-HR" dirty="0"/>
          </a:p>
          <a:p>
            <a:r>
              <a:rPr lang="hr-HR" b="1" dirty="0"/>
              <a:t>operativni</a:t>
            </a:r>
            <a:r>
              <a:rPr lang="hr-HR" dirty="0"/>
              <a:t> </a:t>
            </a:r>
            <a:r>
              <a:rPr lang="hr-HR" b="1" dirty="0"/>
              <a:t>troškovi</a:t>
            </a:r>
            <a:r>
              <a:rPr lang="hr-HR" dirty="0"/>
              <a:t> farmaceutskih kompanija su vrlo visoki</a:t>
            </a:r>
          </a:p>
          <a:p>
            <a:pPr lvl="1"/>
            <a:r>
              <a:rPr lang="hr-HR" dirty="0"/>
              <a:t>osobito financiranje istraživanja i razvoja lijekova te sudski procesi</a:t>
            </a:r>
          </a:p>
          <a:p>
            <a:pPr lvl="1"/>
            <a:endParaRPr lang="hr-HR" dirty="0"/>
          </a:p>
          <a:p>
            <a:r>
              <a:rPr lang="hr-HR" b="1" dirty="0"/>
              <a:t>država</a:t>
            </a:r>
            <a:r>
              <a:rPr lang="hr-HR" dirty="0"/>
              <a:t> daje </a:t>
            </a:r>
            <a:r>
              <a:rPr lang="hr-HR" b="1" dirty="0"/>
              <a:t>poticaje</a:t>
            </a:r>
            <a:r>
              <a:rPr lang="hr-HR" dirty="0"/>
              <a:t> farmaceutskim kompanijama jer se radi o općem dobru</a:t>
            </a:r>
          </a:p>
          <a:p>
            <a:pPr lvl="1"/>
            <a:r>
              <a:rPr lang="hr-HR" dirty="0"/>
              <a:t>npr. prema patentnim zakonima, kompanija ima ekskluzivno pravo prodavati lijek   koji je razvila</a:t>
            </a:r>
          </a:p>
          <a:p>
            <a:pPr lvl="1"/>
            <a:endParaRPr lang="hr-HR" dirty="0"/>
          </a:p>
          <a:p>
            <a:r>
              <a:rPr lang="hr-HR" b="1" dirty="0"/>
              <a:t>apsurd</a:t>
            </a:r>
            <a:r>
              <a:rPr lang="hr-HR" dirty="0"/>
              <a:t>: zakoni koji su namijenjeni unaprjeđenju medicine:</a:t>
            </a:r>
          </a:p>
          <a:p>
            <a:pPr lvl="1"/>
            <a:r>
              <a:rPr lang="hr-HR" dirty="0"/>
              <a:t>omogućuju farmaceutskim kompanijama monopol nad cijenom lijekova koji mogu spašavati život</a:t>
            </a:r>
          </a:p>
        </p:txBody>
      </p:sp>
    </p:spTree>
    <p:extLst>
      <p:ext uri="{BB962C8B-B14F-4D97-AF65-F5344CB8AC3E}">
        <p14:creationId xmlns:p14="http://schemas.microsoft.com/office/powerpoint/2010/main" val="1924989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AB48B85-34C3-4E4D-AE11-9AF761D82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Uloga države i zakonodavstva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E048117-9BB6-4B96-9EA1-1C8BCE9B7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hr-HR" dirty="0"/>
              <a:t>posljedice tog monopola:</a:t>
            </a:r>
          </a:p>
          <a:p>
            <a:endParaRPr lang="hr-HR" dirty="0"/>
          </a:p>
          <a:p>
            <a:pPr lvl="1"/>
            <a:r>
              <a:rPr lang="hr-HR" dirty="0"/>
              <a:t>nema slobodnog pristupa drugim kompanijama</a:t>
            </a:r>
          </a:p>
          <a:p>
            <a:pPr lvl="1"/>
            <a:endParaRPr lang="hr-HR" dirty="0"/>
          </a:p>
          <a:p>
            <a:pPr lvl="1"/>
            <a:r>
              <a:rPr lang="hr-HR" dirty="0"/>
              <a:t>bez kompeticije nema regulacije cijena</a:t>
            </a:r>
          </a:p>
          <a:p>
            <a:pPr lvl="1"/>
            <a:endParaRPr lang="hr-HR" dirty="0"/>
          </a:p>
          <a:p>
            <a:pPr lvl="1"/>
            <a:r>
              <a:rPr lang="hr-HR" dirty="0"/>
              <a:t>bez regulacije cijena tvrtka koja ima monopol može nerazumno       podići cijenu kako bi ostvarila profit</a:t>
            </a:r>
          </a:p>
          <a:p>
            <a:pPr lvl="1"/>
            <a:endParaRPr lang="hr-HR" dirty="0"/>
          </a:p>
          <a:p>
            <a:pPr lvl="1"/>
            <a:r>
              <a:rPr lang="hr-HR" dirty="0"/>
              <a:t>zbog potencijalno visokog profita farmaceutske kompanije stalno     razvijaju nove lijekove, ali i dižu cijene</a:t>
            </a:r>
          </a:p>
          <a:p>
            <a:pPr lvl="1"/>
            <a:endParaRPr lang="hr-HR" dirty="0"/>
          </a:p>
          <a:p>
            <a:pPr lvl="1"/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97246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AB48B85-34C3-4E4D-AE11-9AF761D82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Primjer posljedica monopola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E048117-9BB6-4B96-9EA1-1C8BCE9B7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117849"/>
            <a:ext cx="8640960" cy="686047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hr-HR" dirty="0"/>
              <a:t>jedna od vodećih farmaceutskih kompanija (u zadnje vrijeme se često spominje) </a:t>
            </a:r>
          </a:p>
          <a:p>
            <a:pPr marL="0" indent="0" algn="ctr">
              <a:buNone/>
            </a:pPr>
            <a:r>
              <a:rPr lang="hr-HR" dirty="0"/>
              <a:t>je u jednoj godini:</a:t>
            </a:r>
          </a:p>
          <a:p>
            <a:pPr marL="0" indent="0" algn="ctr">
              <a:buNone/>
            </a:pPr>
            <a:endParaRPr lang="hr-HR" dirty="0"/>
          </a:p>
          <a:p>
            <a:pPr marL="0" indent="0" algn="ctr">
              <a:buNone/>
            </a:pPr>
            <a:endParaRPr lang="hr-HR" dirty="0"/>
          </a:p>
          <a:p>
            <a:pPr lvl="1"/>
            <a:endParaRPr lang="hr-HR" dirty="0"/>
          </a:p>
          <a:p>
            <a:endParaRPr lang="hr-HR" dirty="0"/>
          </a:p>
        </p:txBody>
      </p:sp>
      <p:pic>
        <p:nvPicPr>
          <p:cNvPr id="1028" name="Picture 4" descr="Money Bag Clip Art Black And White Free Clipart - Money Bag Clipart PNG  Image | Transparent PNG Free Download on SeekPNG">
            <a:extLst>
              <a:ext uri="{FF2B5EF4-FFF2-40B4-BE49-F238E27FC236}">
                <a16:creationId xmlns:a16="http://schemas.microsoft.com/office/drawing/2014/main" id="{83F9E786-51C5-4118-8F3A-A247ECE1B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715" y="3339605"/>
            <a:ext cx="806094" cy="98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oney Bag Clip Art Black And White Free Clipart - Money Bag Clipart PNG  Image | Transparent PNG Free Download on SeekPNG">
            <a:extLst>
              <a:ext uri="{FF2B5EF4-FFF2-40B4-BE49-F238E27FC236}">
                <a16:creationId xmlns:a16="http://schemas.microsoft.com/office/drawing/2014/main" id="{DC54C412-9B3E-470A-A676-5C4D8DFC5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794" y="2799713"/>
            <a:ext cx="2794306" cy="227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7D669AF0-D826-4631-80E1-DBF0F152583A}"/>
              </a:ext>
            </a:extLst>
          </p:cNvPr>
          <p:cNvSpPr txBox="1"/>
          <p:nvPr/>
        </p:nvSpPr>
        <p:spPr>
          <a:xfrm>
            <a:off x="1281295" y="2141431"/>
            <a:ext cx="2376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dirty="0"/>
              <a:t>u </a:t>
            </a:r>
            <a:r>
              <a:rPr lang="hr-HR" b="1" dirty="0"/>
              <a:t>istraživanje</a:t>
            </a:r>
            <a:r>
              <a:rPr lang="hr-HR" dirty="0"/>
              <a:t> uložila</a:t>
            </a:r>
          </a:p>
          <a:p>
            <a:pPr algn="ctr"/>
            <a:r>
              <a:rPr lang="hr-HR" dirty="0"/>
              <a:t>6.6 milijardi $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22CFD0F7-0360-4426-A109-10C6E2B2ADF0}"/>
              </a:ext>
            </a:extLst>
          </p:cNvPr>
          <p:cNvSpPr txBox="1"/>
          <p:nvPr/>
        </p:nvSpPr>
        <p:spPr>
          <a:xfrm>
            <a:off x="5625895" y="2141431"/>
            <a:ext cx="1738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dirty="0"/>
              <a:t>ostvarila </a:t>
            </a:r>
            <a:r>
              <a:rPr lang="hr-HR" b="1" dirty="0"/>
              <a:t>profit</a:t>
            </a:r>
          </a:p>
          <a:p>
            <a:pPr algn="ctr"/>
            <a:r>
              <a:rPr lang="hr-HR" dirty="0"/>
              <a:t>22 milijarde $</a:t>
            </a:r>
          </a:p>
        </p:txBody>
      </p:sp>
    </p:spTree>
    <p:extLst>
      <p:ext uri="{BB962C8B-B14F-4D97-AF65-F5344CB8AC3E}">
        <p14:creationId xmlns:p14="http://schemas.microsoft.com/office/powerpoint/2010/main" val="527912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BA6DAB4-36BB-4FDE-BDC5-49CA3C08D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Primjer prakse upitne moralnosti</a:t>
            </a:r>
          </a:p>
        </p:txBody>
      </p:sp>
      <p:graphicFrame>
        <p:nvGraphicFramePr>
          <p:cNvPr id="8" name="Dijagram 7">
            <a:extLst>
              <a:ext uri="{FF2B5EF4-FFF2-40B4-BE49-F238E27FC236}">
                <a16:creationId xmlns:a16="http://schemas.microsoft.com/office/drawing/2014/main" id="{23142E2F-776E-4AB8-A577-9FE9975B4F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2188809"/>
              </p:ext>
            </p:extLst>
          </p:nvPr>
        </p:nvGraphicFramePr>
        <p:xfrm>
          <a:off x="971600" y="1131590"/>
          <a:ext cx="7992888" cy="3816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Grafika 9" descr="Trakasti grafikon s uzlaznom trendom">
            <a:extLst>
              <a:ext uri="{FF2B5EF4-FFF2-40B4-BE49-F238E27FC236}">
                <a16:creationId xmlns:a16="http://schemas.microsoft.com/office/drawing/2014/main" id="{33E90E16-47EA-46FC-A44A-1F42E0ADA2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4096" y="2617108"/>
            <a:ext cx="914400" cy="914400"/>
          </a:xfrm>
          <a:prstGeom prst="rect">
            <a:avLst/>
          </a:prstGeom>
        </p:spPr>
      </p:pic>
      <p:pic>
        <p:nvPicPr>
          <p:cNvPr id="12" name="Grafika 11" descr="Tužno lice bez ispune">
            <a:extLst>
              <a:ext uri="{FF2B5EF4-FFF2-40B4-BE49-F238E27FC236}">
                <a16:creationId xmlns:a16="http://schemas.microsoft.com/office/drawing/2014/main" id="{8AF48C59-9C1F-459B-BAF9-1024C27F66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87624" y="4034066"/>
            <a:ext cx="914400" cy="914400"/>
          </a:xfrm>
          <a:prstGeom prst="rect">
            <a:avLst/>
          </a:prstGeom>
        </p:spPr>
      </p:pic>
      <p:pic>
        <p:nvPicPr>
          <p:cNvPr id="14" name="Grafika 13" descr="Medicina">
            <a:extLst>
              <a:ext uri="{FF2B5EF4-FFF2-40B4-BE49-F238E27FC236}">
                <a16:creationId xmlns:a16="http://schemas.microsoft.com/office/drawing/2014/main" id="{B4CA4E0B-097E-4E10-BFEA-AAB1318667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0328" y="120015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1375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0A8FDD0-7476-430C-885C-69C8C195A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Primjer monopolističkog dizanja cijena</a:t>
            </a:r>
          </a:p>
        </p:txBody>
      </p:sp>
      <p:pic>
        <p:nvPicPr>
          <p:cNvPr id="4" name="Inzulin">
            <a:hlinkClick r:id="" action="ppaction://media"/>
            <a:extLst>
              <a:ext uri="{FF2B5EF4-FFF2-40B4-BE49-F238E27FC236}">
                <a16:creationId xmlns:a16="http://schemas.microsoft.com/office/drawing/2014/main" id="{4588209D-9968-46C8-BB01-199EF4E443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1131590"/>
            <a:ext cx="7848872" cy="388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15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E4EE260-3DEA-4031-99CE-3BC43B826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Pitanja za raspravu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4ABF13F-D5A9-4B1D-9A75-3E89B9F03F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Što mislite o ovakvom dizanju cijena?</a:t>
            </a:r>
          </a:p>
          <a:p>
            <a:endParaRPr lang="hr-HR" dirty="0"/>
          </a:p>
          <a:p>
            <a:r>
              <a:rPr lang="hr-HR" dirty="0"/>
              <a:t>Koji su argumenti za, a koji protiv?</a:t>
            </a:r>
          </a:p>
          <a:p>
            <a:endParaRPr lang="hr-HR" dirty="0"/>
          </a:p>
          <a:p>
            <a:r>
              <a:rPr lang="hr-HR" dirty="0"/>
              <a:t>Kojim bi se poslovnim farmaceutske kompanije                      trebale voditi? </a:t>
            </a:r>
          </a:p>
        </p:txBody>
      </p:sp>
    </p:spTree>
    <p:extLst>
      <p:ext uri="{BB962C8B-B14F-4D97-AF65-F5344CB8AC3E}">
        <p14:creationId xmlns:p14="http://schemas.microsoft.com/office/powerpoint/2010/main" val="2196906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F99B3FB-EAEB-4221-9C9D-70D0314E4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Loša briga o korisnicima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D7DDD32-C537-495E-AABB-3C1583D28D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r-HR" dirty="0"/>
              <a:t>bez kupaca: </a:t>
            </a:r>
          </a:p>
          <a:p>
            <a:pPr lvl="1"/>
            <a:r>
              <a:rPr lang="hr-HR" dirty="0"/>
              <a:t>kompanija ne može postojati niti imati profit</a:t>
            </a:r>
          </a:p>
          <a:p>
            <a:endParaRPr lang="hr-HR" dirty="0"/>
          </a:p>
          <a:p>
            <a:r>
              <a:rPr lang="hr-HR" dirty="0"/>
              <a:t>u razvijenim zemljama:</a:t>
            </a:r>
          </a:p>
          <a:p>
            <a:pPr lvl="1"/>
            <a:r>
              <a:rPr lang="hr-HR" dirty="0"/>
              <a:t>od kompanija se očekuje da se drže određenih etičkih principa kako bi njihovi kupci imali koristi</a:t>
            </a:r>
          </a:p>
          <a:p>
            <a:pPr lvl="1"/>
            <a:endParaRPr lang="hr-HR" dirty="0"/>
          </a:p>
          <a:p>
            <a:r>
              <a:rPr lang="hr-HR" dirty="0"/>
              <a:t>farmaceutske kompanije</a:t>
            </a:r>
          </a:p>
          <a:p>
            <a:pPr lvl="1"/>
            <a:r>
              <a:rPr lang="hr-HR" dirty="0"/>
              <a:t>stalno iznova iznevjere svoje kupce</a:t>
            </a:r>
          </a:p>
        </p:txBody>
      </p:sp>
    </p:spTree>
    <p:extLst>
      <p:ext uri="{BB962C8B-B14F-4D97-AF65-F5344CB8AC3E}">
        <p14:creationId xmlns:p14="http://schemas.microsoft.com/office/powerpoint/2010/main" val="13399147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4DEDC16-17A3-4B74-8F73-4F5205A8A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Primjeri loše brige o korisnicima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8C9623A-8EFB-4FEA-A471-6634976592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000" dirty="0"/>
              <a:t>tvrtka koja je razvila revolucionarni lijek za razrjeđivanje krvi, ali bez upozorenja i načina da se zaustavi pretjerano krvarenje</a:t>
            </a:r>
          </a:p>
          <a:p>
            <a:pPr lvl="1"/>
            <a:r>
              <a:rPr lang="hr-HR" sz="1800" dirty="0"/>
              <a:t>mnogi su iskrvarili nakon ozljeda ili imali štetne nuspojave</a:t>
            </a:r>
          </a:p>
          <a:p>
            <a:pPr lvl="1"/>
            <a:r>
              <a:rPr lang="hr-HR" sz="1800" dirty="0"/>
              <a:t>primjer kratkovidnosti i nebrige za pacijente</a:t>
            </a:r>
          </a:p>
          <a:p>
            <a:pPr lvl="1"/>
            <a:endParaRPr lang="hr-HR" sz="1800" dirty="0"/>
          </a:p>
          <a:p>
            <a:r>
              <a:rPr lang="hr-HR" sz="2000" dirty="0"/>
              <a:t>tvrtka koja proizvodi </a:t>
            </a:r>
            <a:r>
              <a:rPr lang="hr-HR" sz="2000" dirty="0" err="1"/>
              <a:t>EpiPen</a:t>
            </a:r>
            <a:r>
              <a:rPr lang="hr-HR" sz="2000" dirty="0"/>
              <a:t> je u 10 godina povećala cijenu za 600%</a:t>
            </a:r>
          </a:p>
          <a:p>
            <a:pPr lvl="1"/>
            <a:r>
              <a:rPr lang="hr-HR" sz="1800" dirty="0"/>
              <a:t>mnogi si nisu mogli priuštiti taj lijek koji spašava život</a:t>
            </a:r>
          </a:p>
          <a:p>
            <a:pPr lvl="1"/>
            <a:r>
              <a:rPr lang="hr-HR" sz="1800" dirty="0"/>
              <a:t>tvrtka se opravdavala da profit ulaže u razvoj, ali to je isti lijek koji je desetljećima raširen za alergijske reakcije</a:t>
            </a:r>
          </a:p>
        </p:txBody>
      </p:sp>
    </p:spTree>
    <p:extLst>
      <p:ext uri="{BB962C8B-B14F-4D97-AF65-F5344CB8AC3E}">
        <p14:creationId xmlns:p14="http://schemas.microsoft.com/office/powerpoint/2010/main" val="751466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C1E9166-0981-40D6-B206-8622F3295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Uvod</a:t>
            </a:r>
          </a:p>
        </p:txBody>
      </p:sp>
      <p:graphicFrame>
        <p:nvGraphicFramePr>
          <p:cNvPr id="4" name="Dijagram 3">
            <a:extLst>
              <a:ext uri="{FF2B5EF4-FFF2-40B4-BE49-F238E27FC236}">
                <a16:creationId xmlns:a16="http://schemas.microsoft.com/office/drawing/2014/main" id="{A84EB0C7-D5BF-4C85-B8A7-4B72871E93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4749918"/>
              </p:ext>
            </p:extLst>
          </p:nvPr>
        </p:nvGraphicFramePr>
        <p:xfrm>
          <a:off x="251520" y="891352"/>
          <a:ext cx="849694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193915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ED14618-30F8-4C9C-BE01-0C34B45BB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Primjer nesavjesnog odnosa </a:t>
            </a:r>
            <a:br>
              <a:rPr lang="hr-HR" dirty="0"/>
            </a:br>
            <a:r>
              <a:rPr lang="hr-HR" dirty="0"/>
              <a:t>prema korisnicima</a:t>
            </a:r>
          </a:p>
        </p:txBody>
      </p:sp>
      <p:pic>
        <p:nvPicPr>
          <p:cNvPr id="4" name="Opioidna kriza">
            <a:hlinkClick r:id="" action="ppaction://media"/>
            <a:extLst>
              <a:ext uri="{FF2B5EF4-FFF2-40B4-BE49-F238E27FC236}">
                <a16:creationId xmlns:a16="http://schemas.microsoft.com/office/drawing/2014/main" id="{B5121855-D675-44DB-98FB-991FEC6349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1203598"/>
            <a:ext cx="8280920" cy="353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48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0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836945A-D91A-49AD-A6D3-06F7CEC82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Pitanja za raspravu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E76D404-8849-40E9-9E5C-8C825E64D9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/>
              <a:t>Kako biste ocijenili postupke farmaceutske           kompanije?</a:t>
            </a:r>
          </a:p>
          <a:p>
            <a:endParaRPr lang="hr-HR" dirty="0"/>
          </a:p>
          <a:p>
            <a:r>
              <a:rPr lang="hr-HR" dirty="0"/>
              <a:t>Je li farmaceutska kompanija odgovorna za          </a:t>
            </a:r>
            <a:r>
              <a:rPr lang="hr-HR" dirty="0" err="1"/>
              <a:t>opioidnu</a:t>
            </a:r>
            <a:r>
              <a:rPr lang="hr-HR" dirty="0"/>
              <a:t> krizu?</a:t>
            </a:r>
          </a:p>
          <a:p>
            <a:endParaRPr lang="hr-HR" dirty="0"/>
          </a:p>
          <a:p>
            <a:r>
              <a:rPr lang="hr-HR" dirty="0"/>
              <a:t>Kako izbjeći ovakve situacije u budućnosti?</a:t>
            </a:r>
          </a:p>
        </p:txBody>
      </p:sp>
    </p:spTree>
    <p:extLst>
      <p:ext uri="{BB962C8B-B14F-4D97-AF65-F5344CB8AC3E}">
        <p14:creationId xmlns:p14="http://schemas.microsoft.com/office/powerpoint/2010/main" val="8518368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AB9C0DB-5A9A-47F8-BE36-98F79E09B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Kakva bi trebala biti budućnost?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B2995B9-060B-49DF-B5F8-05FF2A37EA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Zakoni i politike bi trebali:</a:t>
            </a:r>
          </a:p>
          <a:p>
            <a:pPr lvl="1"/>
            <a:r>
              <a:rPr lang="hr-HR" dirty="0"/>
              <a:t>promovirati istraživanje i razvoj lijekova</a:t>
            </a:r>
          </a:p>
          <a:p>
            <a:pPr lvl="1"/>
            <a:r>
              <a:rPr lang="hr-HR" dirty="0"/>
              <a:t>osigurati da građanima lijekovi budu lako dostupni</a:t>
            </a:r>
          </a:p>
        </p:txBody>
      </p:sp>
    </p:spTree>
    <p:extLst>
      <p:ext uri="{BB962C8B-B14F-4D97-AF65-F5344CB8AC3E}">
        <p14:creationId xmlns:p14="http://schemas.microsoft.com/office/powerpoint/2010/main" val="7638782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45EF9D6-B247-47C2-AA30-2C3AE38B9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Etički principi kojima se farmaceutika </a:t>
            </a:r>
            <a:br>
              <a:rPr lang="hr-HR" dirty="0"/>
            </a:br>
            <a:r>
              <a:rPr lang="hr-HR" dirty="0"/>
              <a:t>treba voditi: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325CA9D-546A-4CC1-87A2-8A163C80D5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hr-HR" b="1" dirty="0"/>
              <a:t>profesionalizam</a:t>
            </a:r>
          </a:p>
          <a:p>
            <a:endParaRPr lang="hr-HR" dirty="0"/>
          </a:p>
          <a:p>
            <a:r>
              <a:rPr lang="hr-HR" b="1" dirty="0" err="1"/>
              <a:t>principilizam</a:t>
            </a:r>
            <a:r>
              <a:rPr lang="hr-HR" dirty="0"/>
              <a:t>:</a:t>
            </a:r>
          </a:p>
          <a:p>
            <a:endParaRPr lang="hr-HR" dirty="0"/>
          </a:p>
          <a:p>
            <a:pPr lvl="1"/>
            <a:r>
              <a:rPr lang="hr-HR" b="1" dirty="0"/>
              <a:t>autonomija</a:t>
            </a:r>
            <a:r>
              <a:rPr lang="hr-HR" dirty="0"/>
              <a:t> (pojedinac ima kapacitet razumjeti i donositi etične odluke)</a:t>
            </a:r>
          </a:p>
          <a:p>
            <a:pPr lvl="1"/>
            <a:endParaRPr lang="hr-HR" dirty="0"/>
          </a:p>
          <a:p>
            <a:pPr lvl="1"/>
            <a:r>
              <a:rPr lang="hr-HR" dirty="0"/>
              <a:t>činjenje </a:t>
            </a:r>
            <a:r>
              <a:rPr lang="hr-HR" b="1" dirty="0"/>
              <a:t>dobra</a:t>
            </a:r>
          </a:p>
          <a:p>
            <a:pPr lvl="1"/>
            <a:endParaRPr lang="hr-HR" dirty="0"/>
          </a:p>
          <a:p>
            <a:pPr lvl="1"/>
            <a:r>
              <a:rPr lang="hr-HR" dirty="0"/>
              <a:t>izbjegavanje činjenja </a:t>
            </a:r>
            <a:r>
              <a:rPr lang="hr-HR" b="1" dirty="0"/>
              <a:t>štete</a:t>
            </a:r>
          </a:p>
          <a:p>
            <a:pPr lvl="1"/>
            <a:endParaRPr lang="hr-HR" dirty="0"/>
          </a:p>
          <a:p>
            <a:pPr lvl="1"/>
            <a:r>
              <a:rPr lang="hr-HR" b="1" dirty="0"/>
              <a:t>pravednost</a:t>
            </a:r>
            <a:r>
              <a:rPr lang="hr-HR" dirty="0"/>
              <a:t> (svi bi trebali biti tretirani na isti način)</a:t>
            </a:r>
          </a:p>
        </p:txBody>
      </p:sp>
    </p:spTree>
    <p:extLst>
      <p:ext uri="{BB962C8B-B14F-4D97-AF65-F5344CB8AC3E}">
        <p14:creationId xmlns:p14="http://schemas.microsoft.com/office/powerpoint/2010/main" val="32796882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45EF9D6-B247-47C2-AA30-2C3AE38B9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Moralni principi kojima se farmaceutika </a:t>
            </a:r>
            <a:br>
              <a:rPr lang="hr-HR" dirty="0"/>
            </a:br>
            <a:r>
              <a:rPr lang="hr-HR" dirty="0"/>
              <a:t>treba voditi: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325CA9D-546A-4CC1-87A2-8A163C80D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00150"/>
            <a:ext cx="8784976" cy="3747863"/>
          </a:xfrm>
        </p:spPr>
        <p:txBody>
          <a:bodyPr numCol="2">
            <a:normAutofit/>
          </a:bodyPr>
          <a:lstStyle/>
          <a:p>
            <a:r>
              <a:rPr lang="hr-HR" sz="2000" dirty="0"/>
              <a:t>poštivanje autonomije i digniteta</a:t>
            </a:r>
          </a:p>
          <a:p>
            <a:endParaRPr lang="hr-HR" sz="2000" dirty="0"/>
          </a:p>
          <a:p>
            <a:r>
              <a:rPr lang="hr-HR" sz="2000" dirty="0"/>
              <a:t>činjenje dobra</a:t>
            </a:r>
          </a:p>
          <a:p>
            <a:endParaRPr lang="hr-HR" sz="2000" dirty="0"/>
          </a:p>
          <a:p>
            <a:r>
              <a:rPr lang="hr-HR" sz="2000" dirty="0"/>
              <a:t>izbjegavanje činjenja štete</a:t>
            </a:r>
          </a:p>
          <a:p>
            <a:endParaRPr lang="hr-HR" sz="2000" dirty="0"/>
          </a:p>
          <a:p>
            <a:r>
              <a:rPr lang="hr-HR" sz="2000" dirty="0"/>
              <a:t>pravednost</a:t>
            </a:r>
          </a:p>
          <a:p>
            <a:endParaRPr lang="hr-HR" sz="2000" dirty="0"/>
          </a:p>
          <a:p>
            <a:endParaRPr lang="hr-HR" sz="2000" dirty="0"/>
          </a:p>
          <a:p>
            <a:endParaRPr lang="hr-HR" sz="2000" dirty="0"/>
          </a:p>
          <a:p>
            <a:r>
              <a:rPr lang="hr-HR" sz="2000" dirty="0"/>
              <a:t>suosjećanje</a:t>
            </a:r>
          </a:p>
          <a:p>
            <a:endParaRPr lang="hr-HR" sz="2000" dirty="0"/>
          </a:p>
          <a:p>
            <a:r>
              <a:rPr lang="hr-HR" sz="2000" dirty="0"/>
              <a:t>iskrenost</a:t>
            </a:r>
          </a:p>
          <a:p>
            <a:endParaRPr lang="hr-HR" sz="2000" dirty="0"/>
          </a:p>
          <a:p>
            <a:r>
              <a:rPr lang="hr-HR" sz="2000" dirty="0"/>
              <a:t>suradnja</a:t>
            </a:r>
          </a:p>
          <a:p>
            <a:endParaRPr lang="hr-HR" sz="2000" dirty="0"/>
          </a:p>
          <a:p>
            <a:r>
              <a:rPr lang="hr-HR" sz="2000" dirty="0"/>
              <a:t>izvrsnost </a:t>
            </a:r>
          </a:p>
        </p:txBody>
      </p:sp>
    </p:spTree>
    <p:extLst>
      <p:ext uri="{BB962C8B-B14F-4D97-AF65-F5344CB8AC3E}">
        <p14:creationId xmlns:p14="http://schemas.microsoft.com/office/powerpoint/2010/main" val="8860070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BD81796-9264-404A-B0F6-38F42B2CE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Kako još farmaceutske kompanije mogu </a:t>
            </a:r>
            <a:br>
              <a:rPr lang="hr-HR" dirty="0"/>
            </a:br>
            <a:r>
              <a:rPr lang="hr-HR" dirty="0"/>
              <a:t>pridonijeti društvu?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99765A9-EE44-4C2E-9CB0-FA5FF84D8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00150"/>
            <a:ext cx="8784976" cy="3747863"/>
          </a:xfrm>
        </p:spPr>
        <p:txBody>
          <a:bodyPr>
            <a:normAutofit fontScale="85000" lnSpcReduction="10000"/>
          </a:bodyPr>
          <a:lstStyle/>
          <a:p>
            <a:r>
              <a:rPr lang="hr-HR" dirty="0"/>
              <a:t>U Europi je fokus na sponzoriranju humanitarne pomoći za:</a:t>
            </a:r>
          </a:p>
          <a:p>
            <a:endParaRPr lang="hr-HR" dirty="0"/>
          </a:p>
          <a:p>
            <a:pPr lvl="1"/>
            <a:r>
              <a:rPr lang="hr-HR" dirty="0"/>
              <a:t>razne bolesti</a:t>
            </a:r>
          </a:p>
          <a:p>
            <a:pPr lvl="1"/>
            <a:endParaRPr lang="hr-HR" dirty="0"/>
          </a:p>
          <a:p>
            <a:pPr lvl="1"/>
            <a:r>
              <a:rPr lang="hr-HR" dirty="0"/>
              <a:t>javno zdravstvo</a:t>
            </a:r>
          </a:p>
          <a:p>
            <a:pPr lvl="1"/>
            <a:endParaRPr lang="hr-HR" dirty="0"/>
          </a:p>
          <a:p>
            <a:pPr lvl="1"/>
            <a:r>
              <a:rPr lang="hr-HR" dirty="0"/>
              <a:t>ljudska prava</a:t>
            </a:r>
          </a:p>
          <a:p>
            <a:pPr lvl="1"/>
            <a:endParaRPr lang="hr-HR" dirty="0"/>
          </a:p>
          <a:p>
            <a:pPr lvl="1"/>
            <a:r>
              <a:rPr lang="hr-HR" dirty="0"/>
              <a:t>socijalni problemi</a:t>
            </a:r>
          </a:p>
          <a:p>
            <a:pPr lvl="1"/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215456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1F9F97D-EEF0-470B-A094-4A4A52E7F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Pitanja za raspravu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AA1EEB1-2172-4F6C-A3F5-F0D18F56F6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hr-HR" dirty="0"/>
              <a:t>Treba li se od farmaceutskih kompanija </a:t>
            </a:r>
          </a:p>
          <a:p>
            <a:pPr marL="0" indent="0" algn="ctr">
              <a:buNone/>
            </a:pPr>
            <a:r>
              <a:rPr lang="hr-HR" dirty="0"/>
              <a:t>tražiti da ispunjavaju više etičke  standarde </a:t>
            </a:r>
          </a:p>
          <a:p>
            <a:pPr marL="0" indent="0" algn="ctr">
              <a:buNone/>
            </a:pPr>
            <a:r>
              <a:rPr lang="hr-HR" dirty="0"/>
              <a:t>jer služe općem dobru?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530656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1F9F97D-EEF0-470B-A094-4A4A52E7F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Pitanja za raspravu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AA1EEB1-2172-4F6C-A3F5-F0D18F56F6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hr-HR" dirty="0"/>
              <a:t>Kako glavni cilj farmaceutske kompanije</a:t>
            </a:r>
          </a:p>
          <a:p>
            <a:pPr marL="0" indent="0" algn="ctr">
              <a:buNone/>
            </a:pPr>
            <a:r>
              <a:rPr lang="hr-HR" dirty="0"/>
              <a:t>može biti maksimiziranje profita</a:t>
            </a:r>
          </a:p>
          <a:p>
            <a:pPr marL="0" indent="0" algn="ctr">
              <a:buNone/>
            </a:pPr>
            <a:r>
              <a:rPr lang="hr-HR" dirty="0"/>
              <a:t>ako to znači da će korisnici biti spriječeni</a:t>
            </a:r>
          </a:p>
          <a:p>
            <a:pPr marL="0" indent="0" algn="ctr">
              <a:buNone/>
            </a:pPr>
            <a:r>
              <a:rPr lang="hr-HR" dirty="0"/>
              <a:t>u kupovini lijeka koji im može spasiti život?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171911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1F9F97D-EEF0-470B-A094-4A4A52E7F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Pitanja za raspravu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AA1EEB1-2172-4F6C-A3F5-F0D18F56F6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hr-HR" dirty="0"/>
              <a:t>Imaju li farmaceutske kompanije moralnu obvezu</a:t>
            </a:r>
          </a:p>
          <a:p>
            <a:pPr marL="0" indent="0" algn="ctr">
              <a:buNone/>
            </a:pPr>
            <a:r>
              <a:rPr lang="hr-HR" dirty="0"/>
              <a:t>ulagati u istraživanje učinka tretmana i opće dobro,</a:t>
            </a:r>
          </a:p>
          <a:p>
            <a:pPr marL="0" indent="0" algn="ctr">
              <a:buNone/>
            </a:pPr>
            <a:r>
              <a:rPr lang="hr-HR" dirty="0"/>
              <a:t>čak i ako to znači gubitak profita?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013289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00CFF00-45C2-4A6C-BB50-F45315CC2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Zaključak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58CB934-DD13-4361-97A0-5DE45CDF6C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hr-HR" dirty="0"/>
              <a:t>Budući da se radi o ljudskim životima, </a:t>
            </a:r>
          </a:p>
          <a:p>
            <a:pPr marL="0" indent="0" algn="ctr">
              <a:buNone/>
            </a:pPr>
            <a:r>
              <a:rPr lang="hr-HR" dirty="0"/>
              <a:t>farmaceutske kompanije bi se trebale </a:t>
            </a:r>
          </a:p>
          <a:p>
            <a:pPr marL="0" indent="0" algn="ctr">
              <a:buNone/>
            </a:pPr>
            <a:r>
              <a:rPr lang="hr-HR" dirty="0"/>
              <a:t>držati najviših moralnih i etičkih načela </a:t>
            </a:r>
          </a:p>
          <a:p>
            <a:pPr marL="0" indent="0" algn="ctr">
              <a:buNone/>
            </a:pPr>
            <a:r>
              <a:rPr lang="hr-HR" dirty="0"/>
              <a:t>u svome djelovanju i služiti općem dobru.</a:t>
            </a:r>
          </a:p>
        </p:txBody>
      </p:sp>
    </p:spTree>
    <p:extLst>
      <p:ext uri="{BB962C8B-B14F-4D97-AF65-F5344CB8AC3E}">
        <p14:creationId xmlns:p14="http://schemas.microsoft.com/office/powerpoint/2010/main" val="1391060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75A74AA-855D-4495-91D6-823D12281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Uvod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DE3FD8F-462A-42C2-B5EF-C76ECAF28D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kapitalističko slobodno tržište podrazumijeva:</a:t>
            </a:r>
          </a:p>
          <a:p>
            <a:pPr lvl="1"/>
            <a:r>
              <a:rPr lang="hr-HR" dirty="0"/>
              <a:t>prodati proizvod da se zadovolji potreba za njim</a:t>
            </a:r>
          </a:p>
          <a:p>
            <a:pPr lvl="1"/>
            <a:r>
              <a:rPr lang="hr-HR" dirty="0"/>
              <a:t>maksimizirati profit</a:t>
            </a:r>
          </a:p>
          <a:p>
            <a:pPr lvl="1"/>
            <a:r>
              <a:rPr lang="hr-HR" dirty="0"/>
              <a:t>poslovanje u skladu sa zakonodavstvom te zemlje</a:t>
            </a:r>
          </a:p>
          <a:p>
            <a:pPr lvl="1"/>
            <a:endParaRPr lang="hr-HR" dirty="0"/>
          </a:p>
          <a:p>
            <a:pPr marL="0" indent="0" algn="ctr">
              <a:buNone/>
            </a:pPr>
            <a:r>
              <a:rPr lang="hr-HR" dirty="0"/>
              <a:t>Što je s moralom?</a:t>
            </a:r>
          </a:p>
          <a:p>
            <a:pPr lvl="1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427235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id="{2FA44787-61AA-489E-AC87-91603379228E}"/>
              </a:ext>
            </a:extLst>
          </p:cNvPr>
          <p:cNvSpPr txBox="1"/>
          <p:nvPr/>
        </p:nvSpPr>
        <p:spPr>
          <a:xfrm>
            <a:off x="5148064" y="1995686"/>
            <a:ext cx="2880320" cy="1107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hr-HR" sz="6600" dirty="0"/>
              <a:t>Hvala!</a:t>
            </a:r>
          </a:p>
        </p:txBody>
      </p:sp>
    </p:spTree>
    <p:extLst>
      <p:ext uri="{BB962C8B-B14F-4D97-AF65-F5344CB8AC3E}">
        <p14:creationId xmlns:p14="http://schemas.microsoft.com/office/powerpoint/2010/main" val="1736388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E69B5A6-5CC2-48CB-B9E2-8B28FE1FC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Etički problemi u farmaceutskoj industriji</a:t>
            </a:r>
          </a:p>
        </p:txBody>
      </p:sp>
      <p:sp>
        <p:nvSpPr>
          <p:cNvPr id="4" name="Elipsa 3">
            <a:extLst>
              <a:ext uri="{FF2B5EF4-FFF2-40B4-BE49-F238E27FC236}">
                <a16:creationId xmlns:a16="http://schemas.microsoft.com/office/drawing/2014/main" id="{E3A25C61-DFBD-4805-89C5-5D1375A4FDFB}"/>
              </a:ext>
            </a:extLst>
          </p:cNvPr>
          <p:cNvSpPr/>
          <p:nvPr/>
        </p:nvSpPr>
        <p:spPr>
          <a:xfrm>
            <a:off x="426096" y="1131590"/>
            <a:ext cx="576000" cy="57606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id="{28E630A7-9B47-4EAE-AC40-A4C4D8F0D062}"/>
              </a:ext>
            </a:extLst>
          </p:cNvPr>
          <p:cNvSpPr/>
          <p:nvPr/>
        </p:nvSpPr>
        <p:spPr>
          <a:xfrm>
            <a:off x="1115616" y="1131590"/>
            <a:ext cx="3168352" cy="57606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sigurnost lijekova</a:t>
            </a:r>
          </a:p>
        </p:txBody>
      </p:sp>
      <p:sp>
        <p:nvSpPr>
          <p:cNvPr id="22" name="Elipsa 21">
            <a:extLst>
              <a:ext uri="{FF2B5EF4-FFF2-40B4-BE49-F238E27FC236}">
                <a16:creationId xmlns:a16="http://schemas.microsoft.com/office/drawing/2014/main" id="{93807058-F9CF-4AEA-B0C7-2457232F3B38}"/>
              </a:ext>
            </a:extLst>
          </p:cNvPr>
          <p:cNvSpPr/>
          <p:nvPr/>
        </p:nvSpPr>
        <p:spPr>
          <a:xfrm>
            <a:off x="426096" y="1923678"/>
            <a:ext cx="576000" cy="57606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3" name="Pravokutnik 22">
            <a:extLst>
              <a:ext uri="{FF2B5EF4-FFF2-40B4-BE49-F238E27FC236}">
                <a16:creationId xmlns:a16="http://schemas.microsoft.com/office/drawing/2014/main" id="{71FD81C1-D89F-41EA-80AC-1CC22CDFE448}"/>
              </a:ext>
            </a:extLst>
          </p:cNvPr>
          <p:cNvSpPr/>
          <p:nvPr/>
        </p:nvSpPr>
        <p:spPr>
          <a:xfrm>
            <a:off x="1115616" y="1923678"/>
            <a:ext cx="3168352" cy="57606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cijene</a:t>
            </a:r>
          </a:p>
        </p:txBody>
      </p:sp>
      <p:sp>
        <p:nvSpPr>
          <p:cNvPr id="24" name="Elipsa 23">
            <a:extLst>
              <a:ext uri="{FF2B5EF4-FFF2-40B4-BE49-F238E27FC236}">
                <a16:creationId xmlns:a16="http://schemas.microsoft.com/office/drawing/2014/main" id="{19EAE415-C9AB-494E-8F0E-3D19D0459E91}"/>
              </a:ext>
            </a:extLst>
          </p:cNvPr>
          <p:cNvSpPr/>
          <p:nvPr/>
        </p:nvSpPr>
        <p:spPr>
          <a:xfrm>
            <a:off x="426096" y="2715766"/>
            <a:ext cx="576000" cy="57606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5" name="Pravokutnik 24">
            <a:extLst>
              <a:ext uri="{FF2B5EF4-FFF2-40B4-BE49-F238E27FC236}">
                <a16:creationId xmlns:a16="http://schemas.microsoft.com/office/drawing/2014/main" id="{7AC134EF-900C-449C-B01F-E4DF2DB9C2F1}"/>
              </a:ext>
            </a:extLst>
          </p:cNvPr>
          <p:cNvSpPr/>
          <p:nvPr/>
        </p:nvSpPr>
        <p:spPr>
          <a:xfrm>
            <a:off x="1150328" y="2715766"/>
            <a:ext cx="3168352" cy="57606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skrivanje podataka</a:t>
            </a:r>
          </a:p>
        </p:txBody>
      </p:sp>
      <p:sp>
        <p:nvSpPr>
          <p:cNvPr id="26" name="Elipsa 25">
            <a:extLst>
              <a:ext uri="{FF2B5EF4-FFF2-40B4-BE49-F238E27FC236}">
                <a16:creationId xmlns:a16="http://schemas.microsoft.com/office/drawing/2014/main" id="{FE69BD7F-1A2E-46F4-B338-B641C70D2E93}"/>
              </a:ext>
            </a:extLst>
          </p:cNvPr>
          <p:cNvSpPr/>
          <p:nvPr/>
        </p:nvSpPr>
        <p:spPr>
          <a:xfrm>
            <a:off x="460808" y="3545024"/>
            <a:ext cx="576000" cy="57606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7" name="Pravokutnik 26">
            <a:extLst>
              <a:ext uri="{FF2B5EF4-FFF2-40B4-BE49-F238E27FC236}">
                <a16:creationId xmlns:a16="http://schemas.microsoft.com/office/drawing/2014/main" id="{9610BA51-767A-4EA9-8B87-0F004EA41F0B}"/>
              </a:ext>
            </a:extLst>
          </p:cNvPr>
          <p:cNvSpPr/>
          <p:nvPr/>
        </p:nvSpPr>
        <p:spPr>
          <a:xfrm>
            <a:off x="1150328" y="3545024"/>
            <a:ext cx="3168352" cy="57606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klinička istraživanja</a:t>
            </a:r>
          </a:p>
        </p:txBody>
      </p:sp>
      <p:sp>
        <p:nvSpPr>
          <p:cNvPr id="28" name="Elipsa 27">
            <a:extLst>
              <a:ext uri="{FF2B5EF4-FFF2-40B4-BE49-F238E27FC236}">
                <a16:creationId xmlns:a16="http://schemas.microsoft.com/office/drawing/2014/main" id="{C6F56E0A-9251-4B8D-B4C5-40433098CCC8}"/>
              </a:ext>
            </a:extLst>
          </p:cNvPr>
          <p:cNvSpPr/>
          <p:nvPr/>
        </p:nvSpPr>
        <p:spPr>
          <a:xfrm>
            <a:off x="4674568" y="1131590"/>
            <a:ext cx="576000" cy="57606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9" name="Pravokutnik 28">
            <a:extLst>
              <a:ext uri="{FF2B5EF4-FFF2-40B4-BE49-F238E27FC236}">
                <a16:creationId xmlns:a16="http://schemas.microsoft.com/office/drawing/2014/main" id="{FD1909FA-29EB-4467-9A7D-D127AE0E0923}"/>
              </a:ext>
            </a:extLst>
          </p:cNvPr>
          <p:cNvSpPr/>
          <p:nvPr/>
        </p:nvSpPr>
        <p:spPr>
          <a:xfrm>
            <a:off x="5364088" y="1131590"/>
            <a:ext cx="3168352" cy="57606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marketing</a:t>
            </a:r>
          </a:p>
        </p:txBody>
      </p:sp>
      <p:sp>
        <p:nvSpPr>
          <p:cNvPr id="30" name="Elipsa 29">
            <a:extLst>
              <a:ext uri="{FF2B5EF4-FFF2-40B4-BE49-F238E27FC236}">
                <a16:creationId xmlns:a16="http://schemas.microsoft.com/office/drawing/2014/main" id="{49792FFD-4104-4387-AFCC-81DE48E70014}"/>
              </a:ext>
            </a:extLst>
          </p:cNvPr>
          <p:cNvSpPr/>
          <p:nvPr/>
        </p:nvSpPr>
        <p:spPr>
          <a:xfrm>
            <a:off x="4674568" y="1923678"/>
            <a:ext cx="576000" cy="57606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1" name="Pravokutnik 30">
            <a:extLst>
              <a:ext uri="{FF2B5EF4-FFF2-40B4-BE49-F238E27FC236}">
                <a16:creationId xmlns:a16="http://schemas.microsoft.com/office/drawing/2014/main" id="{5AE60A06-FFFD-4D45-89F4-FE287273A8CD}"/>
              </a:ext>
            </a:extLst>
          </p:cNvPr>
          <p:cNvSpPr/>
          <p:nvPr/>
        </p:nvSpPr>
        <p:spPr>
          <a:xfrm>
            <a:off x="5364088" y="1923678"/>
            <a:ext cx="3168352" cy="57606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testiranje na životinjama</a:t>
            </a:r>
          </a:p>
        </p:txBody>
      </p:sp>
      <p:sp>
        <p:nvSpPr>
          <p:cNvPr id="32" name="Elipsa 31">
            <a:extLst>
              <a:ext uri="{FF2B5EF4-FFF2-40B4-BE49-F238E27FC236}">
                <a16:creationId xmlns:a16="http://schemas.microsoft.com/office/drawing/2014/main" id="{50293AAC-F1F7-4D3B-B77A-F0E18CA0B4A5}"/>
              </a:ext>
            </a:extLst>
          </p:cNvPr>
          <p:cNvSpPr/>
          <p:nvPr/>
        </p:nvSpPr>
        <p:spPr>
          <a:xfrm>
            <a:off x="4709280" y="2715766"/>
            <a:ext cx="576000" cy="57606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3" name="Pravokutnik 32">
            <a:extLst>
              <a:ext uri="{FF2B5EF4-FFF2-40B4-BE49-F238E27FC236}">
                <a16:creationId xmlns:a16="http://schemas.microsoft.com/office/drawing/2014/main" id="{F41BD1D9-9FA8-4385-9AB6-736F089FD823}"/>
              </a:ext>
            </a:extLst>
          </p:cNvPr>
          <p:cNvSpPr/>
          <p:nvPr/>
        </p:nvSpPr>
        <p:spPr>
          <a:xfrm>
            <a:off x="5398800" y="2715766"/>
            <a:ext cx="3168352" cy="57606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krivotvorenje lijekova</a:t>
            </a:r>
          </a:p>
        </p:txBody>
      </p:sp>
      <p:sp>
        <p:nvSpPr>
          <p:cNvPr id="34" name="Elipsa 33">
            <a:extLst>
              <a:ext uri="{FF2B5EF4-FFF2-40B4-BE49-F238E27FC236}">
                <a16:creationId xmlns:a16="http://schemas.microsoft.com/office/drawing/2014/main" id="{F5E5AEA3-EC2B-4831-A22B-2DD8252331CA}"/>
              </a:ext>
            </a:extLst>
          </p:cNvPr>
          <p:cNvSpPr/>
          <p:nvPr/>
        </p:nvSpPr>
        <p:spPr>
          <a:xfrm>
            <a:off x="4709280" y="3545024"/>
            <a:ext cx="576000" cy="57606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5" name="Pravokutnik 34">
            <a:extLst>
              <a:ext uri="{FF2B5EF4-FFF2-40B4-BE49-F238E27FC236}">
                <a16:creationId xmlns:a16="http://schemas.microsoft.com/office/drawing/2014/main" id="{47406F07-0BF7-4612-9AF8-1064C534251E}"/>
              </a:ext>
            </a:extLst>
          </p:cNvPr>
          <p:cNvSpPr/>
          <p:nvPr/>
        </p:nvSpPr>
        <p:spPr>
          <a:xfrm>
            <a:off x="5398800" y="3545024"/>
            <a:ext cx="3168352" cy="57606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zemlje u razvoju</a:t>
            </a:r>
          </a:p>
        </p:txBody>
      </p:sp>
      <p:sp>
        <p:nvSpPr>
          <p:cNvPr id="36" name="Elipsa 35">
            <a:extLst>
              <a:ext uri="{FF2B5EF4-FFF2-40B4-BE49-F238E27FC236}">
                <a16:creationId xmlns:a16="http://schemas.microsoft.com/office/drawing/2014/main" id="{B5987517-98F1-4D05-9F91-C70388DF8203}"/>
              </a:ext>
            </a:extLst>
          </p:cNvPr>
          <p:cNvSpPr/>
          <p:nvPr/>
        </p:nvSpPr>
        <p:spPr>
          <a:xfrm>
            <a:off x="495488" y="4388762"/>
            <a:ext cx="576000" cy="57606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7" name="Pravokutnik 36">
            <a:extLst>
              <a:ext uri="{FF2B5EF4-FFF2-40B4-BE49-F238E27FC236}">
                <a16:creationId xmlns:a16="http://schemas.microsoft.com/office/drawing/2014/main" id="{52BD6542-9EC4-41DD-9C36-3B86D6641B51}"/>
              </a:ext>
            </a:extLst>
          </p:cNvPr>
          <p:cNvSpPr/>
          <p:nvPr/>
        </p:nvSpPr>
        <p:spPr>
          <a:xfrm>
            <a:off x="1185008" y="4388762"/>
            <a:ext cx="3168352" cy="57606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uvoz i izvoz lijekova</a:t>
            </a:r>
          </a:p>
        </p:txBody>
      </p:sp>
      <p:sp>
        <p:nvSpPr>
          <p:cNvPr id="38" name="Elipsa 37">
            <a:extLst>
              <a:ext uri="{FF2B5EF4-FFF2-40B4-BE49-F238E27FC236}">
                <a16:creationId xmlns:a16="http://schemas.microsoft.com/office/drawing/2014/main" id="{CF917C65-3113-4274-9BBC-2D2736D0D1C4}"/>
              </a:ext>
            </a:extLst>
          </p:cNvPr>
          <p:cNvSpPr/>
          <p:nvPr/>
        </p:nvSpPr>
        <p:spPr>
          <a:xfrm>
            <a:off x="4743960" y="4388762"/>
            <a:ext cx="576000" cy="57606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9" name="Pravokutnik 38">
            <a:extLst>
              <a:ext uri="{FF2B5EF4-FFF2-40B4-BE49-F238E27FC236}">
                <a16:creationId xmlns:a16="http://schemas.microsoft.com/office/drawing/2014/main" id="{DC0E3219-5C03-4CD8-8FCC-97B03719CF2C}"/>
              </a:ext>
            </a:extLst>
          </p:cNvPr>
          <p:cNvSpPr/>
          <p:nvPr/>
        </p:nvSpPr>
        <p:spPr>
          <a:xfrm>
            <a:off x="5433480" y="4388762"/>
            <a:ext cx="3168352" cy="57606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farmaceutske prijevare</a:t>
            </a:r>
          </a:p>
        </p:txBody>
      </p:sp>
      <p:pic>
        <p:nvPicPr>
          <p:cNvPr id="43" name="Grafika 42" descr="Medicina">
            <a:extLst>
              <a:ext uri="{FF2B5EF4-FFF2-40B4-BE49-F238E27FC236}">
                <a16:creationId xmlns:a16="http://schemas.microsoft.com/office/drawing/2014/main" id="{BBDD5FB7-EEBB-4C66-A693-C95F5C09C0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9328" y="1143238"/>
            <a:ext cx="552768" cy="552768"/>
          </a:xfrm>
          <a:prstGeom prst="rect">
            <a:avLst/>
          </a:prstGeom>
        </p:spPr>
      </p:pic>
      <p:pic>
        <p:nvPicPr>
          <p:cNvPr id="47" name="Grafika 46" descr="Svijet">
            <a:extLst>
              <a:ext uri="{FF2B5EF4-FFF2-40B4-BE49-F238E27FC236}">
                <a16:creationId xmlns:a16="http://schemas.microsoft.com/office/drawing/2014/main" id="{7A9089DD-B7C3-4D13-95E8-EDFA0C33A0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4240" y="4428725"/>
            <a:ext cx="480336" cy="480336"/>
          </a:xfrm>
          <a:prstGeom prst="rect">
            <a:avLst/>
          </a:prstGeom>
        </p:spPr>
      </p:pic>
      <p:pic>
        <p:nvPicPr>
          <p:cNvPr id="49" name="Grafika 48" descr="Afrika">
            <a:extLst>
              <a:ext uri="{FF2B5EF4-FFF2-40B4-BE49-F238E27FC236}">
                <a16:creationId xmlns:a16="http://schemas.microsoft.com/office/drawing/2014/main" id="{C3FE83B9-BA95-4CF8-9479-644F2371FA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43960" y="3598076"/>
            <a:ext cx="480336" cy="480336"/>
          </a:xfrm>
          <a:prstGeom prst="rect">
            <a:avLst/>
          </a:prstGeom>
        </p:spPr>
      </p:pic>
      <p:pic>
        <p:nvPicPr>
          <p:cNvPr id="53" name="Grafika 52" descr="Mikroskop">
            <a:extLst>
              <a:ext uri="{FF2B5EF4-FFF2-40B4-BE49-F238E27FC236}">
                <a16:creationId xmlns:a16="http://schemas.microsoft.com/office/drawing/2014/main" id="{5A156CAD-2AE9-497A-8AC6-5B019655D8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4424" y="3537282"/>
            <a:ext cx="576064" cy="576064"/>
          </a:xfrm>
          <a:prstGeom prst="rect">
            <a:avLst/>
          </a:prstGeom>
        </p:spPr>
      </p:pic>
      <p:pic>
        <p:nvPicPr>
          <p:cNvPr id="57" name="Grafika 56" descr="Ugovor RTL-a">
            <a:extLst>
              <a:ext uri="{FF2B5EF4-FFF2-40B4-BE49-F238E27FC236}">
                <a16:creationId xmlns:a16="http://schemas.microsoft.com/office/drawing/2014/main" id="{A19A2DC0-59EB-434C-A3BE-0B5C7175BC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73928" y="2763630"/>
            <a:ext cx="480336" cy="480336"/>
          </a:xfrm>
          <a:prstGeom prst="rect">
            <a:avLst/>
          </a:prstGeom>
        </p:spPr>
      </p:pic>
      <p:pic>
        <p:nvPicPr>
          <p:cNvPr id="59" name="Grafika 58" descr="Drveni čekić">
            <a:extLst>
              <a:ext uri="{FF2B5EF4-FFF2-40B4-BE49-F238E27FC236}">
                <a16:creationId xmlns:a16="http://schemas.microsoft.com/office/drawing/2014/main" id="{1813F9BA-2EC4-4654-B610-16616B5D21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791792" y="4415392"/>
            <a:ext cx="480336" cy="480336"/>
          </a:xfrm>
          <a:prstGeom prst="rect">
            <a:avLst/>
          </a:prstGeom>
        </p:spPr>
      </p:pic>
      <p:pic>
        <p:nvPicPr>
          <p:cNvPr id="61" name="Grafika 60" descr="Kovanice">
            <a:extLst>
              <a:ext uri="{FF2B5EF4-FFF2-40B4-BE49-F238E27FC236}">
                <a16:creationId xmlns:a16="http://schemas.microsoft.com/office/drawing/2014/main" id="{A1A54D2E-542C-46EA-A394-DCDD794459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60808" y="1977787"/>
            <a:ext cx="480336" cy="480336"/>
          </a:xfrm>
          <a:prstGeom prst="rect">
            <a:avLst/>
          </a:prstGeom>
        </p:spPr>
      </p:pic>
      <p:pic>
        <p:nvPicPr>
          <p:cNvPr id="63" name="Grafika 62" descr="Štakor">
            <a:extLst>
              <a:ext uri="{FF2B5EF4-FFF2-40B4-BE49-F238E27FC236}">
                <a16:creationId xmlns:a16="http://schemas.microsoft.com/office/drawing/2014/main" id="{BFCC8B4B-F692-4E59-8999-AFD5923044C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709280" y="1951816"/>
            <a:ext cx="480336" cy="480336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F496F86-F39D-450F-8486-40ED9C9D1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280" y="2731693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elevision Advertisement Icon of Glyph style - Available in SVG, PNG, EPS,  AI &amp; Icon fonts">
            <a:extLst>
              <a:ext uri="{FF2B5EF4-FFF2-40B4-BE49-F238E27FC236}">
                <a16:creationId xmlns:a16="http://schemas.microsoft.com/office/drawing/2014/main" id="{5ADFF22C-A937-4638-8F92-FFB5C05D9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992" y="1152140"/>
            <a:ext cx="445656" cy="44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378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979A12A-E2CC-491D-8430-4C179891C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Etički problemi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36127DE-C02D-4B8D-8F96-8F656545DF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najvažnije pitanje:</a:t>
            </a:r>
          </a:p>
          <a:p>
            <a:pPr marL="0" indent="0">
              <a:buNone/>
            </a:pPr>
            <a:endParaRPr lang="hr-HR" dirty="0"/>
          </a:p>
          <a:p>
            <a:pPr marL="0" indent="0" algn="ctr">
              <a:buNone/>
            </a:pPr>
            <a:r>
              <a:rPr lang="hr-HR" sz="2800" dirty="0"/>
              <a:t>Trebaju li farmaceutske kompanije, </a:t>
            </a:r>
          </a:p>
          <a:p>
            <a:pPr marL="0" indent="0" algn="ctr">
              <a:buNone/>
            </a:pPr>
            <a:r>
              <a:rPr lang="hr-HR" sz="2800" dirty="0"/>
              <a:t>iz humanitarnih razloga, </a:t>
            </a:r>
          </a:p>
          <a:p>
            <a:pPr marL="0" indent="0" algn="ctr">
              <a:buNone/>
            </a:pPr>
            <a:r>
              <a:rPr lang="hr-HR" sz="2800" dirty="0"/>
              <a:t>imati moralnu odgovornost </a:t>
            </a:r>
          </a:p>
          <a:p>
            <a:pPr marL="0" indent="0" algn="ctr">
              <a:buNone/>
            </a:pPr>
            <a:r>
              <a:rPr lang="hr-HR" sz="2800" dirty="0"/>
              <a:t>ponuditi cijene lijekova da svima budu dostupni i </a:t>
            </a:r>
          </a:p>
          <a:p>
            <a:pPr marL="0" indent="0" algn="ctr">
              <a:buNone/>
            </a:pPr>
            <a:r>
              <a:rPr lang="hr-HR" sz="2800" dirty="0"/>
              <a:t>ulagati u razvoj novih tretmana?</a:t>
            </a:r>
          </a:p>
        </p:txBody>
      </p:sp>
    </p:spTree>
    <p:extLst>
      <p:ext uri="{BB962C8B-B14F-4D97-AF65-F5344CB8AC3E}">
        <p14:creationId xmlns:p14="http://schemas.microsoft.com/office/powerpoint/2010/main" val="225913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F6C71AF-6392-4245-9402-8ED2B847D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Eudaimonističko</a:t>
            </a:r>
            <a:r>
              <a:rPr lang="hr-HR" dirty="0"/>
              <a:t> stajalište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3BD377C-BE9F-4395-B39D-CCE95EC932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hr-HR" b="1" dirty="0" err="1"/>
              <a:t>Eudaimonizam</a:t>
            </a:r>
            <a:r>
              <a:rPr lang="hr-HR" dirty="0"/>
              <a:t>:</a:t>
            </a:r>
          </a:p>
          <a:p>
            <a:pPr lvl="1"/>
            <a:r>
              <a:rPr lang="hr-HR" dirty="0"/>
              <a:t>etika vrlina</a:t>
            </a:r>
          </a:p>
          <a:p>
            <a:pPr lvl="1"/>
            <a:r>
              <a:rPr lang="hr-HR" dirty="0"/>
              <a:t>usredotočuje se na DRUŠTVENU (socijalnu) pravednost</a:t>
            </a:r>
          </a:p>
          <a:p>
            <a:pPr lvl="1"/>
            <a:endParaRPr lang="hr-HR" dirty="0"/>
          </a:p>
          <a:p>
            <a:r>
              <a:rPr lang="hr-HR" dirty="0"/>
              <a:t>Prema Hipokratovoj zakletvi i integralnoj prirodi pravednosti unutar javnog zdravstva:</a:t>
            </a:r>
          </a:p>
          <a:p>
            <a:pPr lvl="1"/>
            <a:r>
              <a:rPr lang="hr-HR" b="1" dirty="0"/>
              <a:t>pristup zdravstvenim uslugama treba biti omogućen svima, bez obzira na materijalni status</a:t>
            </a:r>
          </a:p>
          <a:p>
            <a:pPr lvl="1"/>
            <a:endParaRPr lang="hr-HR" dirty="0"/>
          </a:p>
          <a:p>
            <a:r>
              <a:rPr lang="hr-HR" dirty="0"/>
              <a:t>farmaceutska industrija često:</a:t>
            </a:r>
          </a:p>
          <a:p>
            <a:pPr lvl="1"/>
            <a:r>
              <a:rPr lang="hr-HR" b="1" dirty="0"/>
              <a:t>zanemaruje socijalnu pravednost</a:t>
            </a:r>
          </a:p>
          <a:p>
            <a:pPr lvl="1"/>
            <a:r>
              <a:rPr lang="hr-HR" dirty="0"/>
              <a:t>kapitalizira </a:t>
            </a:r>
            <a:r>
              <a:rPr lang="hr-HR" dirty="0" err="1"/>
              <a:t>pofit</a:t>
            </a:r>
            <a:r>
              <a:rPr lang="hr-HR" dirty="0"/>
              <a:t> na ljudskoj bolesti</a:t>
            </a:r>
          </a:p>
        </p:txBody>
      </p:sp>
    </p:spTree>
    <p:extLst>
      <p:ext uri="{BB962C8B-B14F-4D97-AF65-F5344CB8AC3E}">
        <p14:creationId xmlns:p14="http://schemas.microsoft.com/office/powerpoint/2010/main" val="3208508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979A12A-E2CC-491D-8430-4C179891C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Deontološko stajalište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36127DE-C02D-4B8D-8F96-8F656545DF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hr-HR" sz="2800" b="1" dirty="0"/>
              <a:t>Deontologija</a:t>
            </a:r>
            <a:r>
              <a:rPr lang="hr-HR" sz="2800" dirty="0"/>
              <a:t>:</a:t>
            </a:r>
          </a:p>
          <a:p>
            <a:pPr lvl="1"/>
            <a:r>
              <a:rPr lang="hr-HR" sz="2400" dirty="0" err="1"/>
              <a:t>Kantovska</a:t>
            </a:r>
            <a:r>
              <a:rPr lang="hr-HR" sz="2400" dirty="0"/>
              <a:t> etika</a:t>
            </a:r>
          </a:p>
          <a:p>
            <a:pPr lvl="1"/>
            <a:r>
              <a:rPr lang="hr-HR" sz="2400" dirty="0"/>
              <a:t>univerzalnost u određivanju je li nešto moralno ili nije</a:t>
            </a:r>
          </a:p>
          <a:p>
            <a:endParaRPr lang="hr-HR" sz="2800" dirty="0"/>
          </a:p>
          <a:p>
            <a:r>
              <a:rPr lang="hr-HR" sz="2800" dirty="0"/>
              <a:t>prekomjerno povećanje cijene potrebnih lijekova je neetično</a:t>
            </a:r>
          </a:p>
          <a:p>
            <a:endParaRPr lang="hr-HR" sz="2800" dirty="0"/>
          </a:p>
          <a:p>
            <a:r>
              <a:rPr lang="hr-HR" sz="2800" b="1" dirty="0"/>
              <a:t>Kantov kategorički imperativ:</a:t>
            </a:r>
          </a:p>
          <a:p>
            <a:pPr lvl="1"/>
            <a:r>
              <a:rPr lang="hr-HR" sz="2400" dirty="0"/>
              <a:t>„</a:t>
            </a:r>
            <a:r>
              <a:rPr lang="hr-HR" dirty="0"/>
              <a:t>Djeluj tako da tretiraš ljude, kako sebe tako i druge, uvijek kao cilj, a nikad kao sredstvo!„</a:t>
            </a:r>
          </a:p>
          <a:p>
            <a:pPr lvl="1"/>
            <a:r>
              <a:rPr lang="hr-HR" dirty="0"/>
              <a:t>moralno dobro nekog čina slijedi jedino iz dobre nakane</a:t>
            </a:r>
          </a:p>
          <a:p>
            <a:pPr lvl="1"/>
            <a:r>
              <a:rPr lang="hr-HR" dirty="0"/>
              <a:t>sama nakana je dobra jedino ako se radi iz dužnosti (da bismo poštivali moralni zakon!)</a:t>
            </a:r>
          </a:p>
          <a:p>
            <a:pPr lvl="1"/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2849539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979A12A-E2CC-491D-8430-4C179891C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Deontološko stajalište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36127DE-C02D-4B8D-8F96-8F656545DF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r-HR" sz="2800" dirty="0"/>
              <a:t>povećavajući cijene lijekova, farmaceutske kompanije:</a:t>
            </a:r>
          </a:p>
          <a:p>
            <a:pPr lvl="1"/>
            <a:r>
              <a:rPr lang="hr-HR" sz="2400" dirty="0"/>
              <a:t>tretiraju bolesnike kao sredstvo za postizanje cilja (profita)</a:t>
            </a:r>
          </a:p>
          <a:p>
            <a:pPr lvl="1"/>
            <a:endParaRPr lang="hr-HR" sz="2400" dirty="0"/>
          </a:p>
          <a:p>
            <a:r>
              <a:rPr lang="hr-HR" sz="2800" dirty="0"/>
              <a:t>suprotno principu moralne dužnosti:</a:t>
            </a:r>
          </a:p>
          <a:p>
            <a:pPr lvl="1"/>
            <a:r>
              <a:rPr lang="hr-HR" sz="2400" dirty="0"/>
              <a:t>„traži ishod koji je jednak za sve ljude)</a:t>
            </a:r>
          </a:p>
          <a:p>
            <a:pPr lvl="1"/>
            <a:endParaRPr lang="hr-HR" sz="2400" dirty="0"/>
          </a:p>
          <a:p>
            <a:r>
              <a:rPr lang="hr-HR" sz="2800" dirty="0"/>
              <a:t>farmaceutske kompanije imaju moralnu dužnost držati cijene lijekova dovoljno niskima da budu  dostupni svima</a:t>
            </a:r>
          </a:p>
          <a:p>
            <a:endParaRPr lang="hr-HR" sz="2800" dirty="0"/>
          </a:p>
          <a:p>
            <a:r>
              <a:rPr lang="hr-HR" sz="2800" dirty="0"/>
              <a:t>podizanje cijene je nemoralno i iskorištava pojedince u lošijoj poziciji (bolest) za dobrobit kompanije</a:t>
            </a:r>
          </a:p>
        </p:txBody>
      </p:sp>
    </p:spTree>
    <p:extLst>
      <p:ext uri="{BB962C8B-B14F-4D97-AF65-F5344CB8AC3E}">
        <p14:creationId xmlns:p14="http://schemas.microsoft.com/office/powerpoint/2010/main" val="972105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979A12A-E2CC-491D-8430-4C179891C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Konzekvencijalističko</a:t>
            </a:r>
            <a:r>
              <a:rPr lang="hr-HR" dirty="0"/>
              <a:t> stajalište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36127DE-C02D-4B8D-8F96-8F656545DF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hr-HR" sz="2800" b="1" dirty="0" err="1"/>
              <a:t>Konzekvencijalizam</a:t>
            </a:r>
            <a:r>
              <a:rPr lang="hr-HR" sz="2800" dirty="0"/>
              <a:t>:</a:t>
            </a:r>
          </a:p>
          <a:p>
            <a:pPr lvl="1"/>
            <a:r>
              <a:rPr lang="hr-HR" sz="2400" dirty="0"/>
              <a:t>Utilitaristička etika</a:t>
            </a:r>
          </a:p>
          <a:p>
            <a:pPr lvl="1"/>
            <a:r>
              <a:rPr lang="hr-HR" sz="2400" dirty="0"/>
              <a:t>Je li neka radnja moralna ili ne ovisi o maksimiziranju njene utilitarnosti</a:t>
            </a:r>
          </a:p>
          <a:p>
            <a:endParaRPr lang="hr-HR" sz="2800" dirty="0"/>
          </a:p>
          <a:p>
            <a:r>
              <a:rPr lang="hr-HR" sz="2800" dirty="0"/>
              <a:t>profit je pozitivan ishod,</a:t>
            </a:r>
          </a:p>
          <a:p>
            <a:pPr marL="0" indent="0">
              <a:buNone/>
            </a:pPr>
            <a:r>
              <a:rPr lang="hr-HR" sz="2800" dirty="0"/>
              <a:t>	ali</a:t>
            </a:r>
          </a:p>
          <a:p>
            <a:r>
              <a:rPr lang="hr-HR" sz="2800" b="1" dirty="0"/>
              <a:t>loše posljedice (bolest, smrt) su veće od pozitivnih (profit)</a:t>
            </a:r>
          </a:p>
          <a:p>
            <a:endParaRPr lang="hr-HR" sz="2800" dirty="0"/>
          </a:p>
          <a:p>
            <a:r>
              <a:rPr lang="hr-HR" sz="2800" dirty="0"/>
              <a:t>bolesnici koji si ne mogu priuštiti lijekove:</a:t>
            </a:r>
          </a:p>
          <a:p>
            <a:pPr lvl="1"/>
            <a:r>
              <a:rPr lang="hr-HR" sz="2400" dirty="0"/>
              <a:t>lošija prognoza, bolest, snižena kvaliteta života, smrt</a:t>
            </a:r>
          </a:p>
          <a:p>
            <a:pPr lvl="1"/>
            <a:endParaRPr lang="hr-HR" sz="2400" dirty="0"/>
          </a:p>
          <a:p>
            <a:r>
              <a:rPr lang="hr-HR" sz="2800" dirty="0"/>
              <a:t>unatoč pozitivnim posljedicama profita, konačan rezultat je negativan zbog patnje                                prouzrokovane ljudima</a:t>
            </a:r>
          </a:p>
        </p:txBody>
      </p:sp>
    </p:spTree>
    <p:extLst>
      <p:ext uri="{BB962C8B-B14F-4D97-AF65-F5344CB8AC3E}">
        <p14:creationId xmlns:p14="http://schemas.microsoft.com/office/powerpoint/2010/main" val="2011849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</TotalTime>
  <Words>1131</Words>
  <Application>Microsoft Office PowerPoint</Application>
  <PresentationFormat>Prikaz na zaslonu (16:9)</PresentationFormat>
  <Paragraphs>224</Paragraphs>
  <Slides>30</Slides>
  <Notes>0</Notes>
  <HiddenSlides>0</HiddenSlides>
  <MMClips>2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30</vt:i4>
      </vt:variant>
    </vt:vector>
  </HeadingPairs>
  <TitlesOfParts>
    <vt:vector size="34" baseType="lpstr">
      <vt:lpstr>맑은 고딕</vt:lpstr>
      <vt:lpstr>Arial</vt:lpstr>
      <vt:lpstr>Calibri</vt:lpstr>
      <vt:lpstr>Office Theme</vt:lpstr>
      <vt:lpstr>PowerPoint prezentacija</vt:lpstr>
      <vt:lpstr>Uvod</vt:lpstr>
      <vt:lpstr>Uvod</vt:lpstr>
      <vt:lpstr>Etički problemi u farmaceutskoj industriji</vt:lpstr>
      <vt:lpstr>Etički problemi</vt:lpstr>
      <vt:lpstr>Eudaimonističko stajalište</vt:lpstr>
      <vt:lpstr>Deontološko stajalište</vt:lpstr>
      <vt:lpstr>Deontološko stajalište</vt:lpstr>
      <vt:lpstr>Konzekvencijalističko stajalište</vt:lpstr>
      <vt:lpstr>Farmaceutske kompanije</vt:lpstr>
      <vt:lpstr>Farmaceutske kompanije</vt:lpstr>
      <vt:lpstr>Uloga države i zakonodavstva</vt:lpstr>
      <vt:lpstr>Uloga države i zakonodavstva</vt:lpstr>
      <vt:lpstr>Primjer posljedica monopola</vt:lpstr>
      <vt:lpstr>Primjer prakse upitne moralnosti</vt:lpstr>
      <vt:lpstr>Primjer monopolističkog dizanja cijena</vt:lpstr>
      <vt:lpstr>Pitanja za raspravu</vt:lpstr>
      <vt:lpstr>Loša briga o korisnicima</vt:lpstr>
      <vt:lpstr>Primjeri loše brige o korisnicima</vt:lpstr>
      <vt:lpstr>Primjer nesavjesnog odnosa  prema korisnicima</vt:lpstr>
      <vt:lpstr>Pitanja za raspravu</vt:lpstr>
      <vt:lpstr>Kakva bi trebala biti budućnost?</vt:lpstr>
      <vt:lpstr>Etički principi kojima se farmaceutika  treba voditi:</vt:lpstr>
      <vt:lpstr>Moralni principi kojima se farmaceutika  treba voditi:</vt:lpstr>
      <vt:lpstr>Kako još farmaceutske kompanije mogu  pridonijeti društvu?</vt:lpstr>
      <vt:lpstr>Pitanja za raspravu</vt:lpstr>
      <vt:lpstr>Pitanja za raspravu</vt:lpstr>
      <vt:lpstr>Pitanja za raspravu</vt:lpstr>
      <vt:lpstr>Zaključak</vt:lpstr>
      <vt:lpstr>PowerPoint prezentacija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Stipan Tadić</cp:lastModifiedBy>
  <cp:revision>51</cp:revision>
  <dcterms:created xsi:type="dcterms:W3CDTF">2014-04-01T16:27:38Z</dcterms:created>
  <dcterms:modified xsi:type="dcterms:W3CDTF">2021-12-20T21:34:44Z</dcterms:modified>
</cp:coreProperties>
</file>