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  <p:sldMasterId id="2147483768" r:id="rId5"/>
  </p:sldMasterIdLst>
  <p:notesMasterIdLst>
    <p:notesMasterId r:id="rId45"/>
  </p:notesMasterIdLst>
  <p:handoutMasterIdLst>
    <p:handoutMasterId r:id="rId46"/>
  </p:handoutMasterIdLst>
  <p:sldIdLst>
    <p:sldId id="267" r:id="rId6"/>
    <p:sldId id="273" r:id="rId7"/>
    <p:sldId id="342" r:id="rId8"/>
    <p:sldId id="316" r:id="rId9"/>
    <p:sldId id="343" r:id="rId10"/>
    <p:sldId id="344" r:id="rId11"/>
    <p:sldId id="317" r:id="rId12"/>
    <p:sldId id="345" r:id="rId13"/>
    <p:sldId id="319" r:id="rId14"/>
    <p:sldId id="346" r:id="rId15"/>
    <p:sldId id="318" r:id="rId16"/>
    <p:sldId id="323" r:id="rId17"/>
    <p:sldId id="329" r:id="rId18"/>
    <p:sldId id="320" r:id="rId19"/>
    <p:sldId id="347" r:id="rId20"/>
    <p:sldId id="348" r:id="rId21"/>
    <p:sldId id="349" r:id="rId22"/>
    <p:sldId id="321" r:id="rId23"/>
    <p:sldId id="326" r:id="rId24"/>
    <p:sldId id="350" r:id="rId25"/>
    <p:sldId id="322" r:id="rId26"/>
    <p:sldId id="325" r:id="rId27"/>
    <p:sldId id="324" r:id="rId28"/>
    <p:sldId id="327" r:id="rId29"/>
    <p:sldId id="328" r:id="rId30"/>
    <p:sldId id="352" r:id="rId31"/>
    <p:sldId id="367" r:id="rId32"/>
    <p:sldId id="353" r:id="rId33"/>
    <p:sldId id="354" r:id="rId34"/>
    <p:sldId id="355" r:id="rId35"/>
    <p:sldId id="357" r:id="rId36"/>
    <p:sldId id="358" r:id="rId37"/>
    <p:sldId id="359" r:id="rId38"/>
    <p:sldId id="333" r:id="rId39"/>
    <p:sldId id="360" r:id="rId40"/>
    <p:sldId id="361" r:id="rId41"/>
    <p:sldId id="334" r:id="rId42"/>
    <p:sldId id="364" r:id="rId43"/>
    <p:sldId id="362" r:id="rId44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5" autoAdjust="0"/>
    <p:restoredTop sz="94599" autoAdjust="0"/>
  </p:normalViewPr>
  <p:slideViewPr>
    <p:cSldViewPr>
      <p:cViewPr varScale="1">
        <p:scale>
          <a:sx n="72" d="100"/>
          <a:sy n="72" d="100"/>
        </p:scale>
        <p:origin x="90" y="840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6E22E-288A-414B-A8DE-E4DBD03D5FC0}" type="datetimeFigureOut">
              <a:rPr lang="en-US"/>
              <a:t>5/15/2026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14579-D02A-4B51-B5DF-8EC449F77AC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12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9AE7E-E0F9-4C51-AD9A-F4C3A6E23BBF}" type="datetimeFigureOut">
              <a:rPr lang="en-US"/>
              <a:t>5/15/2026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74690-7256-4BB9-AC0F-97AEAE8CDEC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2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6792" y="1905003"/>
            <a:ext cx="9435241" cy="1625599"/>
          </a:xfrm>
        </p:spPr>
        <p:txBody>
          <a:bodyPr>
            <a:norm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2103" y="3657123"/>
            <a:ext cx="9429931" cy="99107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8881" y="6172200"/>
            <a:ext cx="9593151" cy="281136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hr-HR" dirty="0"/>
              <a:t>XXI. </a:t>
            </a:r>
            <a:r>
              <a:rPr lang="hr-HR" dirty="0" err="1"/>
              <a:t>Dies</a:t>
            </a:r>
            <a:r>
              <a:rPr lang="hr-HR" dirty="0"/>
              <a:t> </a:t>
            </a:r>
            <a:r>
              <a:rPr lang="hr-HR" dirty="0" err="1"/>
              <a:t>historiae</a:t>
            </a:r>
            <a:r>
              <a:rPr lang="hr-HR" dirty="0"/>
              <a:t>: </a:t>
            </a:r>
            <a:r>
              <a:rPr lang="hr-HR" i="1" dirty="0"/>
              <a:t>Kriminalci, otpadnici i </a:t>
            </a:r>
            <a:r>
              <a:rPr lang="hr-HR" i="1" dirty="0" err="1"/>
              <a:t>marginalci</a:t>
            </a:r>
            <a:r>
              <a:rPr lang="hr-HR" i="1" dirty="0"/>
              <a:t> kroz povijest</a:t>
            </a:r>
            <a:r>
              <a:rPr lang="hr-HR" dirty="0"/>
              <a:t>, Zagreb. 20. – 21. 3. 2024.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18882" y="1600200"/>
            <a:ext cx="9739746" cy="73152"/>
            <a:chOff x="914400" y="1200150"/>
            <a:chExt cx="7306712" cy="54864"/>
          </a:xfrm>
        </p:grpSpPr>
        <p:sp>
          <p:nvSpPr>
            <p:cNvPr id="8" name="Oval 7"/>
            <p:cNvSpPr/>
            <p:nvPr/>
          </p:nvSpPr>
          <p:spPr>
            <a:xfrm>
              <a:off x="8166248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Oval 8"/>
            <p:cNvSpPr/>
            <p:nvPr/>
          </p:nvSpPr>
          <p:spPr>
            <a:xfrm>
              <a:off x="914400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036847" y="12076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1218882" y="4851400"/>
            <a:ext cx="9739746" cy="73152"/>
            <a:chOff x="914400" y="3638550"/>
            <a:chExt cx="7306712" cy="54864"/>
          </a:xfrm>
        </p:grpSpPr>
        <p:sp>
          <p:nvSpPr>
            <p:cNvPr id="14" name="Oval 13"/>
            <p:cNvSpPr/>
            <p:nvPr/>
          </p:nvSpPr>
          <p:spPr>
            <a:xfrm>
              <a:off x="8166248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Oval 14"/>
            <p:cNvSpPr/>
            <p:nvPr/>
          </p:nvSpPr>
          <p:spPr>
            <a:xfrm>
              <a:off x="914400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036847" y="36460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43764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5/15/2026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322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34563" y="434975"/>
            <a:ext cx="1168400" cy="56610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434975"/>
            <a:ext cx="8413750" cy="5661025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5/15/2026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570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9"/>
            <a:ext cx="10969943" cy="7064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441" y="1052514"/>
            <a:ext cx="5383398" cy="5545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052514"/>
            <a:ext cx="5383398" cy="5545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80493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4DFE7-2975-E6F1-30EF-920344649B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0825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08A50C-5E19-E6C3-EEE6-CAD6B2E110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082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2D549-E022-C17E-E175-BB3654444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700F-3ACB-4E05-9E3C-6CDBE971784F}" type="datetimeFigureOut">
              <a:rPr lang="en-GB" smtClean="0"/>
              <a:t>15/05/2026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C68D1-1955-BF31-DF97-8ECD5448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988AB-8352-C901-808F-BDE45B514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6897B-1354-4FA8-B77F-4C71C0BFE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896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6238A-81C2-E2F1-DD37-8488035D3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480C5-B753-7CC3-E6B1-59C9B1AD0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083CF-49B9-05BC-4A9F-0BC967B4B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700F-3ACB-4E05-9E3C-6CDBE971784F}" type="datetimeFigureOut">
              <a:rPr lang="en-GB" smtClean="0"/>
              <a:t>15/05/2026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B2E6F-47BD-F2AE-F73C-F9508FBD7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06C8D-1CA9-BDF9-784F-C4C7AE359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6897B-1354-4FA8-B77F-4C71C0BFE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786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E755D-08EA-E1BA-E62C-DC625249B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24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7C560-2022-4A21-7917-C0CE9BA5E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24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D983B-06BE-42B0-36A9-83A455650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700F-3ACB-4E05-9E3C-6CDBE971784F}" type="datetimeFigureOut">
              <a:rPr lang="en-GB" smtClean="0"/>
              <a:t>15/05/2026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D5B5F-5507-BE98-9027-6EA44C2D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C107C-F374-1EA5-8BBA-285F68AC1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6897B-1354-4FA8-B77F-4C71C0BFE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610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A1378-55D8-8CED-27E4-23B4356D1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50AC0-2661-508A-8C52-23B431EB4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001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A932E3-0ADA-3633-C1A0-AC9C6B921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3" y="1825625"/>
            <a:ext cx="51800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F8D819-85E6-17C5-05E1-37A6D2766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700F-3ACB-4E05-9E3C-6CDBE971784F}" type="datetimeFigureOut">
              <a:rPr lang="en-GB" smtClean="0"/>
              <a:t>15/05/2026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92D534-A45E-D932-8F48-23EF9EDAA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36F548-7FE8-F913-6A66-930DE2829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6897B-1354-4FA8-B77F-4C71C0BFE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7150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567AE-D42B-C478-659F-C94ADB1E3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24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B3839-70D8-3539-2FA0-CF1366BD3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62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9E74BF-4BE3-806C-727C-C7519F6A8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62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29EB09-4313-9F14-0555-83F953B7E3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3" y="1681163"/>
            <a:ext cx="51816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4553A5-9EB7-8BA7-88F9-B147B49308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3" y="2505075"/>
            <a:ext cx="51816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423ECB-0D83-D71B-B50E-AD4C252AD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700F-3ACB-4E05-9E3C-6CDBE971784F}" type="datetimeFigureOut">
              <a:rPr lang="en-GB" smtClean="0"/>
              <a:t>15/05/2026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A29B02-73F4-78BD-AE59-A07530D91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68AB48-7CBA-8B9D-D461-E80F71377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6897B-1354-4FA8-B77F-4C71C0BFE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18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85079-9B84-E8F2-DB15-8513369DD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4D6B08-AA39-EE13-2E43-46A0AB1F2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700F-3ACB-4E05-9E3C-6CDBE971784F}" type="datetimeFigureOut">
              <a:rPr lang="en-GB" smtClean="0"/>
              <a:t>15/05/2026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299CD4-BD50-FB39-A634-7D9AC732E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D993B-83C2-226C-A36C-6DD68B161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6897B-1354-4FA8-B77F-4C71C0BFE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732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8DE6ED-85DA-37B0-52DE-97971BDD3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700F-3ACB-4E05-9E3C-6CDBE971784F}" type="datetimeFigureOut">
              <a:rPr lang="en-GB" smtClean="0"/>
              <a:t>15/05/2026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1017C9-5078-CD8F-641B-31A6C1A45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107E3-F075-880E-57EB-779FC0DF4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6897B-1354-4FA8-B77F-4C71C0BFE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07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8882" y="6172200"/>
            <a:ext cx="9751060" cy="254000"/>
          </a:xfrm>
        </p:spPr>
        <p:txBody>
          <a:bodyPr/>
          <a:lstStyle>
            <a:lvl1pPr>
              <a:defRPr b="1"/>
            </a:lvl1pPr>
          </a:lstStyle>
          <a:p>
            <a:pPr algn="ctr"/>
            <a:r>
              <a:rPr lang="hr-HR" dirty="0"/>
              <a:t>XXI. </a:t>
            </a:r>
            <a:r>
              <a:rPr lang="hr-HR" dirty="0" err="1"/>
              <a:t>Dies</a:t>
            </a:r>
            <a:r>
              <a:rPr lang="hr-HR" dirty="0"/>
              <a:t> </a:t>
            </a:r>
            <a:r>
              <a:rPr lang="hr-HR" dirty="0" err="1"/>
              <a:t>historiae</a:t>
            </a:r>
            <a:r>
              <a:rPr lang="hr-HR" dirty="0"/>
              <a:t>: </a:t>
            </a:r>
            <a:r>
              <a:rPr lang="hr-HR" i="1" dirty="0"/>
              <a:t>Kriminalci, otpadnici i </a:t>
            </a:r>
            <a:r>
              <a:rPr lang="hr-HR" i="1" dirty="0" err="1"/>
              <a:t>marginalci</a:t>
            </a:r>
            <a:r>
              <a:rPr lang="hr-HR" i="1" dirty="0"/>
              <a:t> kroz povijest</a:t>
            </a:r>
            <a:r>
              <a:rPr lang="hr-HR" dirty="0"/>
              <a:t>, Zagreb. 20. – 21. 3. 2024.</a:t>
            </a:r>
          </a:p>
        </p:txBody>
      </p:sp>
    </p:spTree>
    <p:extLst>
      <p:ext uri="{BB962C8B-B14F-4D97-AF65-F5344CB8AC3E}">
        <p14:creationId xmlns:p14="http://schemas.microsoft.com/office/powerpoint/2010/main" val="349906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FB902-C89D-8B94-962F-DC6BFD18B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DC506-8BE9-8C0B-4288-E908ED484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987425"/>
            <a:ext cx="61706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049E12-6AA0-E3C3-0E61-564178709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5AD7E5-2187-BFC5-A633-AF96DA6A2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700F-3ACB-4E05-9E3C-6CDBE971784F}" type="datetimeFigureOut">
              <a:rPr lang="en-GB" smtClean="0"/>
              <a:t>15/05/2026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18A858-2A03-BF3D-619C-14F17156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1ECEB3-D3D3-FE65-C32C-787A68C9E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6897B-1354-4FA8-B77F-4C71C0BFE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573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5A872-4FC2-4585-0810-47DA4FF53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065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00E2F0-C468-902E-C51C-6AB51B46A7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600" y="987425"/>
            <a:ext cx="617061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7EE99E-6E17-3F83-DCCD-AAF6A8CCFC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065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6D5D0D-0F33-0627-4A0F-EEEFC5C3F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700F-3ACB-4E05-9E3C-6CDBE971784F}" type="datetimeFigureOut">
              <a:rPr lang="en-GB" smtClean="0"/>
              <a:t>15/05/2026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F619D2-621C-6775-F37D-A94C129DC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6F55F-F11C-4B20-AD43-8AC045E71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6897B-1354-4FA8-B77F-4C71C0BFE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5449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11850-053E-DACD-E82D-CDE8CA4FC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0F7B1F-9D81-C013-8AE2-206C810F44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111EE1-5BA9-A9E3-AFCE-4AF7B94AC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700F-3ACB-4E05-9E3C-6CDBE971784F}" type="datetimeFigureOut">
              <a:rPr lang="en-GB" smtClean="0"/>
              <a:t>15/05/2026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CE500-F9CE-3F83-10F9-FA2C67D1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47533D-4592-6341-D0AB-C213AA894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6897B-1354-4FA8-B77F-4C71C0BFE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25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894F3A-A5E6-1F35-1085-A6547FBE2C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313" y="365125"/>
            <a:ext cx="2627312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6694EC-F204-0066-39E6-086430CBFD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271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8A142-4910-F114-3264-51459BF15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700F-3ACB-4E05-9E3C-6CDBE971784F}" type="datetimeFigureOut">
              <a:rPr lang="en-GB" smtClean="0"/>
              <a:t>15/05/2026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EECAF-AEC0-CF5C-1E19-139FFECBE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ED1FE-D30F-EC3D-544F-BE728293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6897B-1354-4FA8-B77F-4C71C0BFE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791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030" y="990599"/>
            <a:ext cx="9344765" cy="2235203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2030" y="3733800"/>
            <a:ext cx="9344765" cy="12192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5/15/2026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  <p:grpSp>
        <p:nvGrpSpPr>
          <p:cNvPr id="13" name="Group 12"/>
          <p:cNvGrpSpPr/>
          <p:nvPr/>
        </p:nvGrpSpPr>
        <p:grpSpPr>
          <a:xfrm>
            <a:off x="3273781" y="3475736"/>
            <a:ext cx="5641265" cy="54864"/>
            <a:chOff x="2455975" y="2588441"/>
            <a:chExt cx="4232051" cy="41148"/>
          </a:xfrm>
        </p:grpSpPr>
        <p:sp>
          <p:nvSpPr>
            <p:cNvPr id="14" name="Oval 13"/>
            <p:cNvSpPr/>
            <p:nvPr/>
          </p:nvSpPr>
          <p:spPr>
            <a:xfrm>
              <a:off x="6642306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455975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563229" y="2594391"/>
              <a:ext cx="4023360" cy="29249"/>
              <a:chOff x="2550323" y="3458731"/>
              <a:chExt cx="4023360" cy="38998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550323" y="3458731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550323" y="3497729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55262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1803400"/>
            <a:ext cx="4773956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803400"/>
            <a:ext cx="4773956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5/15/2026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077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2945" y="1803400"/>
            <a:ext cx="4769806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3" y="2514600"/>
            <a:ext cx="4773956" cy="3556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0049" y="1803400"/>
            <a:ext cx="4769806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5986" y="2514600"/>
            <a:ext cx="4773956" cy="3556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5/15/2026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258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5/15/2026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593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5/15/2026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28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1803400"/>
            <a:ext cx="6602281" cy="4267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5883" y="1803400"/>
            <a:ext cx="2844060" cy="4267201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5/15/2026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86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218883" y="1803400"/>
            <a:ext cx="6602280" cy="426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338739" y="1925320"/>
            <a:ext cx="6362567" cy="402336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5883" y="1803401"/>
            <a:ext cx="2844060" cy="41656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5/15/2026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50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8" name="Rounded Rectangle 7"/>
          <p:cNvSpPr/>
          <p:nvPr/>
        </p:nvSpPr>
        <p:spPr>
          <a:xfrm>
            <a:off x="304721" y="301752"/>
            <a:ext cx="11579384" cy="6254496"/>
          </a:xfrm>
          <a:prstGeom prst="roundRect">
            <a:avLst>
              <a:gd name="adj" fmla="val 2341"/>
            </a:avLst>
          </a:prstGeom>
          <a:solidFill>
            <a:srgbClr val="FFFFFF"/>
          </a:solidFill>
          <a:ln>
            <a:noFill/>
          </a:ln>
          <a:effectLst>
            <a:innerShdw blurRad="508000">
              <a:srgbClr val="FFD14B">
                <a:alpha val="6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803400"/>
            <a:ext cx="975106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8882" y="6172200"/>
            <a:ext cx="741487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6898" y="6172200"/>
            <a:ext cx="1218883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E36636D-D922-432D-A958-524484B5923D}" type="datetimeFigureOut">
              <a:rPr lang="en-US"/>
              <a:pPr/>
              <a:t>5/15/2026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58928" y="6172200"/>
            <a:ext cx="711015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722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8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4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53896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55648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5915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090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FF9697-3D96-3AB2-D7AF-ADA5DF73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24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263BBE-D96E-7742-D705-56A9D9C8F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24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B4B26-F70C-5FFC-94C6-8BC0FBDF7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1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87700F-3ACB-4E05-9E3C-6CDBE971784F}" type="datetimeFigureOut">
              <a:rPr lang="en-GB" smtClean="0"/>
              <a:t>15/05/2026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62106-BDD0-1D78-DA1C-98603E55D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EA7FE-D62D-E0A0-AF8B-E18733A0B3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013" y="6356350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B6897B-1354-4FA8-B77F-4C71C0BFED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74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3772" y="1628800"/>
            <a:ext cx="11449272" cy="316835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Ancient Egypt in Video Games:</a:t>
            </a:r>
            <a:r>
              <a:rPr lang="en-US" dirty="0"/>
              <a:t> </a:t>
            </a:r>
            <a:r>
              <a:rPr lang="en-US" b="1" dirty="0"/>
              <a:t>Reconstruction and Simulation in Assassin’s Creed: Origins and Total War: Pharaoh</a:t>
            </a:r>
            <a:r>
              <a:rPr lang="hr-HR" b="1" dirty="0"/>
              <a:t>:</a:t>
            </a:r>
            <a:r>
              <a:rPr lang="en-US" dirty="0"/>
              <a:t> </a:t>
            </a:r>
            <a:r>
              <a:rPr lang="en-US" i="1" dirty="0"/>
              <a:t>New Technologies in the Digital Reception of the Past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2102" y="5085184"/>
            <a:ext cx="9429931" cy="504056"/>
          </a:xfrm>
        </p:spPr>
        <p:txBody>
          <a:bodyPr>
            <a:normAutofit/>
          </a:bodyPr>
          <a:lstStyle/>
          <a:p>
            <a:r>
              <a:rPr lang="en-GB" sz="1800" noProof="0" dirty="0"/>
              <a:t>Mladen Tomorad</a:t>
            </a:r>
          </a:p>
          <a:p>
            <a:r>
              <a:rPr lang="en-GB" sz="1200" noProof="0" dirty="0"/>
              <a:t>Department of History, Faculty of Croatian Studies, University of </a:t>
            </a:r>
            <a:r>
              <a:rPr lang="en-GB" sz="1200" noProof="0" dirty="0" err="1"/>
              <a:t>zagreb</a:t>
            </a:r>
            <a:endParaRPr lang="en-GB" sz="1200" noProof="0" dirty="0"/>
          </a:p>
        </p:txBody>
      </p:sp>
    </p:spTree>
    <p:extLst>
      <p:ext uri="{BB962C8B-B14F-4D97-AF65-F5344CB8AC3E}">
        <p14:creationId xmlns:p14="http://schemas.microsoft.com/office/powerpoint/2010/main" val="270754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B74AC-6C63-B78D-20AD-F096AC76B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47440-7BE4-4218-DA2D-CA39C1F2D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764952"/>
          </a:xfrm>
        </p:spPr>
        <p:txBody>
          <a:bodyPr/>
          <a:lstStyle/>
          <a:p>
            <a:pPr algn="ctr"/>
            <a:r>
              <a:rPr lang="en-US" b="1" dirty="0"/>
              <a:t>Interior and Urban Space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D0BE4-5F64-A113-6951-A1A201411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820" y="1484784"/>
            <a:ext cx="10513168" cy="4585816"/>
          </a:xfrm>
        </p:spPr>
        <p:txBody>
          <a:bodyPr>
            <a:normAutofit/>
          </a:bodyPr>
          <a:lstStyle/>
          <a:p>
            <a:r>
              <a:rPr lang="en-US" sz="2000" dirty="0"/>
              <a:t>Detailed reconstruction of interior spaces, including tombs, shrines, and domestic architecture</a:t>
            </a:r>
            <a:endParaRPr lang="hr-HR" sz="2000" dirty="0"/>
          </a:p>
          <a:p>
            <a:r>
              <a:rPr lang="en-US" sz="2000" dirty="0"/>
              <a:t>Fictionalized but archaeologically inspired tomb of Alexander the Great as a major narrative and visual element</a:t>
            </a:r>
            <a:endParaRPr lang="hr-HR" sz="2000" dirty="0"/>
          </a:p>
          <a:p>
            <a:r>
              <a:rPr lang="en-US" sz="2000" dirty="0"/>
              <a:t>Urban houses show multi‑</a:t>
            </a:r>
            <a:r>
              <a:rPr lang="hr-HR" sz="2000" dirty="0" err="1"/>
              <a:t>storey</a:t>
            </a:r>
            <a:r>
              <a:rPr lang="hr-HR" sz="2000" dirty="0"/>
              <a:t> </a:t>
            </a:r>
            <a:r>
              <a:rPr lang="en-US" sz="2000" dirty="0"/>
              <a:t>Hellenistic domestic architecture with workshops, courtyards, and storage areas</a:t>
            </a:r>
            <a:endParaRPr lang="hr-HR" sz="2000" dirty="0"/>
          </a:p>
          <a:p>
            <a:r>
              <a:rPr lang="en-US" sz="2000" dirty="0"/>
              <a:t>Interiors emphasize material culture: furniture, wall decoration, lighting, ritual objects</a:t>
            </a:r>
            <a:endParaRPr lang="hr-HR" sz="2000" dirty="0"/>
          </a:p>
          <a:p>
            <a:r>
              <a:rPr lang="en-US" sz="2000" dirty="0"/>
              <a:t>Enhances immersion by allowing players to explore everyday environments, not only monumental sites</a:t>
            </a:r>
            <a:endParaRPr lang="hr-HR" sz="2000" dirty="0"/>
          </a:p>
          <a:p>
            <a:r>
              <a:rPr lang="en-US" sz="2000" dirty="0"/>
              <a:t>Demonstrates how digital media visualize spaces rarely preserved in the archaeological record</a:t>
            </a:r>
            <a:endParaRPr lang="en-GB" sz="2000" noProof="0" dirty="0"/>
          </a:p>
        </p:txBody>
      </p:sp>
    </p:spTree>
    <p:extLst>
      <p:ext uri="{BB962C8B-B14F-4D97-AF65-F5344CB8AC3E}">
        <p14:creationId xmlns:p14="http://schemas.microsoft.com/office/powerpoint/2010/main" val="323929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46FEE-00DC-AE48-B9A1-E34E9390C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ity with trees and buildings&#10;&#10;AI-generated content may be incorrect.">
            <a:extLst>
              <a:ext uri="{FF2B5EF4-FFF2-40B4-BE49-F238E27FC236}">
                <a16:creationId xmlns:a16="http://schemas.microsoft.com/office/drawing/2014/main" id="{D1135113-BBC2-2446-36C8-37103695D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1998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66759"/>
      </p:ext>
    </p:extLst>
  </p:cSld>
  <p:clrMapOvr>
    <a:masterClrMapping/>
  </p:clrMapOvr>
  <p:transition>
    <p:cover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reet with buildings and trees&#10;&#10;AI-generated content may be incorrect.">
            <a:extLst>
              <a:ext uri="{FF2B5EF4-FFF2-40B4-BE49-F238E27FC236}">
                <a16:creationId xmlns:a16="http://schemas.microsoft.com/office/drawing/2014/main" id="{E0594257-2949-370A-B23A-15D871E8F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569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2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torches in a dark room&#10;&#10;AI-generated content may be incorrect.">
            <a:extLst>
              <a:ext uri="{FF2B5EF4-FFF2-40B4-BE49-F238E27FC236}">
                <a16:creationId xmlns:a16="http://schemas.microsoft.com/office/drawing/2014/main" id="{37EFDBD9-30E6-B178-2C35-CA159C59E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" y="0"/>
            <a:ext cx="12185998" cy="685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6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palm tree in the desert&#10;&#10;AI-generated content may be incorrect.">
            <a:extLst>
              <a:ext uri="{FF2B5EF4-FFF2-40B4-BE49-F238E27FC236}">
                <a16:creationId xmlns:a16="http://schemas.microsoft.com/office/drawing/2014/main" id="{364AC471-997C-5D3F-AAC5-3DF40ACF4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1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F0A95E-DA01-339B-AD02-65D8ACB9C9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1" y="-1"/>
            <a:ext cx="12165083" cy="684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25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7F4B76-4DF1-AAAC-975A-B257ED468C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23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53A174B-4587-FA2B-643C-8FFCB778C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49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palm tree&#10;&#10;AI-generated content may be incorrect.">
            <a:extLst>
              <a:ext uri="{FF2B5EF4-FFF2-40B4-BE49-F238E27FC236}">
                <a16:creationId xmlns:a16="http://schemas.microsoft.com/office/drawing/2014/main" id="{6C907F2D-C60F-2DE5-8DF8-85BECFB75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" y="0"/>
            <a:ext cx="12185452" cy="685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8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in the night&#10;&#10;AI-generated content may be incorrect.">
            <a:extLst>
              <a:ext uri="{FF2B5EF4-FFF2-40B4-BE49-F238E27FC236}">
                <a16:creationId xmlns:a16="http://schemas.microsoft.com/office/drawing/2014/main" id="{F1C6E313-E88D-354F-E325-959E9C53B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9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20ACEE90-5C96-2E83-9389-5569E1BDA0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1250" y="548680"/>
            <a:ext cx="10969943" cy="1008111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/>
              <a:t>Introduction</a:t>
            </a:r>
            <a:r>
              <a:rPr lang="hr-HR" b="1" noProof="0" dirty="0"/>
              <a:t>: </a:t>
            </a:r>
            <a:r>
              <a:rPr lang="en-US" b="1" dirty="0"/>
              <a:t>Archaeogaming and the Digital Reception of Ancient Egypt</a:t>
            </a:r>
            <a:endParaRPr lang="en-GB" b="1" noProof="0" dirty="0"/>
          </a:p>
        </p:txBody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A7B505EC-403F-73F1-81BB-6EB68D3E716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441" y="1556791"/>
            <a:ext cx="10813563" cy="4608513"/>
          </a:xfrm>
        </p:spPr>
        <p:txBody>
          <a:bodyPr>
            <a:normAutofit/>
          </a:bodyPr>
          <a:lstStyle/>
          <a:p>
            <a:r>
              <a:rPr lang="en-US" sz="2000" dirty="0"/>
              <a:t>Video games as a major contemporary medium for the perception and reception of ancient history</a:t>
            </a:r>
            <a:endParaRPr lang="hr-HR" sz="2000" dirty="0"/>
          </a:p>
          <a:p>
            <a:r>
              <a:rPr lang="en-US" sz="2000" i="1" dirty="0"/>
              <a:t>Archaeogaming</a:t>
            </a:r>
            <a:r>
              <a:rPr lang="en-US" sz="2000" dirty="0"/>
              <a:t>: the study of how the past is represented, reconstructed, and simulated in digital interactive environments</a:t>
            </a:r>
            <a:endParaRPr lang="hr-HR" sz="2000" dirty="0"/>
          </a:p>
          <a:p>
            <a:r>
              <a:rPr lang="en-US" sz="2000" dirty="0"/>
              <a:t>Games now shape public understanding of Ancient Egypt more strongly than film, television, or textbooks</a:t>
            </a:r>
            <a:endParaRPr lang="hr-HR" sz="2000" dirty="0"/>
          </a:p>
          <a:p>
            <a:r>
              <a:rPr lang="en-US" sz="2000" dirty="0"/>
              <a:t>Digital reconstructions enable experiential engagement with ancient landscapes, architecture, and daily life</a:t>
            </a:r>
            <a:endParaRPr lang="hr-HR" sz="2000" dirty="0"/>
          </a:p>
          <a:p>
            <a:r>
              <a:rPr lang="en-US" sz="2000" dirty="0"/>
              <a:t>Interactive media provide new ways to visualize urbanism, ritual practice, environmental settings, and social structures</a:t>
            </a:r>
            <a:endParaRPr lang="en-GB" sz="2000" noProof="0" dirty="0"/>
          </a:p>
        </p:txBody>
      </p:sp>
    </p:spTree>
  </p:cSld>
  <p:clrMapOvr>
    <a:masterClrMapping/>
  </p:clrMapOvr>
  <p:transition>
    <p:cover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8ECDA-B37A-2B64-8F43-8B2569AFD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577E0-F45F-FA7A-91BC-D3A1EC8D6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764952"/>
          </a:xfrm>
        </p:spPr>
        <p:txBody>
          <a:bodyPr/>
          <a:lstStyle/>
          <a:p>
            <a:pPr algn="ctr"/>
            <a:r>
              <a:rPr lang="en-US" b="1" dirty="0"/>
              <a:t>Archaeological Monuments and Sacred Spaces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A19B1-72DB-7D9E-C6E0-C199A4692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820" y="1484784"/>
            <a:ext cx="10513168" cy="4585816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Detailed reconstruction of major temple complexes (Karnak, Luxor, Serapeum, Isis temples)</a:t>
            </a:r>
            <a:endParaRPr lang="hr-HR" sz="2000" dirty="0"/>
          </a:p>
          <a:p>
            <a:r>
              <a:rPr lang="en-US" sz="2000" dirty="0"/>
              <a:t>High‑fidelity rendering of necropolis architecture: Saqqara, Giza, Valley of the Kings</a:t>
            </a:r>
            <a:endParaRPr lang="hr-HR" sz="2000" dirty="0"/>
          </a:p>
          <a:p>
            <a:r>
              <a:rPr lang="en-US" sz="2000" dirty="0"/>
              <a:t>Interior spaces inspired by archaeological evidence: </a:t>
            </a:r>
            <a:endParaRPr lang="hr-HR" sz="2000" dirty="0"/>
          </a:p>
          <a:p>
            <a:pPr marL="301752" lvl="1" indent="0">
              <a:buNone/>
            </a:pPr>
            <a:r>
              <a:rPr lang="en-US" dirty="0"/>
              <a:t>– decorated burial chambers</a:t>
            </a:r>
            <a:endParaRPr lang="hr-HR" dirty="0"/>
          </a:p>
          <a:p>
            <a:pPr marL="301752" lvl="1" indent="0">
              <a:buNone/>
            </a:pPr>
            <a:r>
              <a:rPr lang="en-US" dirty="0"/>
              <a:t>– ritual rooms</a:t>
            </a:r>
            <a:endParaRPr lang="hr-HR" dirty="0"/>
          </a:p>
          <a:p>
            <a:pPr marL="301752" lvl="1" indent="0">
              <a:buNone/>
            </a:pPr>
            <a:r>
              <a:rPr lang="en-US" dirty="0"/>
              <a:t>– offering chapels</a:t>
            </a:r>
            <a:endParaRPr lang="hr-HR" dirty="0"/>
          </a:p>
          <a:p>
            <a:r>
              <a:rPr lang="en-US" sz="2000" dirty="0"/>
              <a:t>Thebes DLC expands sacred landscapes with fictionalized but research‑based reconstructions</a:t>
            </a:r>
            <a:endParaRPr lang="hr-HR" sz="2000" dirty="0"/>
          </a:p>
          <a:p>
            <a:r>
              <a:rPr lang="en-US" sz="2000" dirty="0"/>
              <a:t>Emphasis on ritual topography: processional routes, pylons, courtyards, hypostyle halls</a:t>
            </a:r>
            <a:endParaRPr lang="hr-HR" sz="2000" dirty="0"/>
          </a:p>
          <a:p>
            <a:r>
              <a:rPr lang="en-US" sz="2000" dirty="0"/>
              <a:t>Visualizes architectural elements rarely preserved today</a:t>
            </a:r>
            <a:endParaRPr lang="hr-HR" sz="2000" dirty="0"/>
          </a:p>
          <a:p>
            <a:r>
              <a:rPr lang="en-US" sz="2000" dirty="0"/>
              <a:t>Bridges monumental architecture with religious practice and cultural </a:t>
            </a:r>
            <a:r>
              <a:rPr lang="en-GB" sz="2000" noProof="0" dirty="0"/>
              <a:t>memory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342400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ncrete wall with graffiti on it&#10;&#10;AI-generated content may be incorrect.">
            <a:extLst>
              <a:ext uri="{FF2B5EF4-FFF2-40B4-BE49-F238E27FC236}">
                <a16:creationId xmlns:a16="http://schemas.microsoft.com/office/drawing/2014/main" id="{F6DE62BA-7AB0-C110-8FFF-20B10DFB9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palm trees and a stone structure&#10;&#10;AI-generated content may be incorrect.">
            <a:extLst>
              <a:ext uri="{FF2B5EF4-FFF2-40B4-BE49-F238E27FC236}">
                <a16:creationId xmlns:a16="http://schemas.microsoft.com/office/drawing/2014/main" id="{A107EDD5-5A30-9227-025E-B9EB2BA1F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6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body of water with a spear in front of a statue&#10;&#10;AI-generated content may be incorrect.">
            <a:extLst>
              <a:ext uri="{FF2B5EF4-FFF2-40B4-BE49-F238E27FC236}">
                <a16:creationId xmlns:a16="http://schemas.microsoft.com/office/drawing/2014/main" id="{7A2C7093-C046-EBEE-DAD0-DD371CAE5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8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rocky canyon with buildings&#10;&#10;AI-generated content may be incorrect.">
            <a:extLst>
              <a:ext uri="{FF2B5EF4-FFF2-40B4-BE49-F238E27FC236}">
                <a16:creationId xmlns:a16="http://schemas.microsoft.com/office/drawing/2014/main" id="{43E0C612-97B3-C3C6-C562-CA2C7E50F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3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one building with columns and columns&#10;&#10;AI-generated content may be incorrect.">
            <a:extLst>
              <a:ext uri="{FF2B5EF4-FFF2-40B4-BE49-F238E27FC236}">
                <a16:creationId xmlns:a16="http://schemas.microsoft.com/office/drawing/2014/main" id="{84BD3074-E7F2-600E-6266-B05C4CB9D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3" y="0"/>
            <a:ext cx="12167221" cy="684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3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976D4-5816-C37D-49B7-4BD777C9D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124DB-AB32-1549-8B8C-611518D13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764952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noProof="0" dirty="0"/>
              <a:t>Narrative Representations and Historical Deviations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9E66E-4661-55CC-09C0-8E9B8310C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820" y="1484784"/>
            <a:ext cx="10513168" cy="45858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Cleopatra VII portrayed through Roman and modern stereotypes</a:t>
            </a:r>
            <a:endParaRPr lang="hr-HR" sz="2000" b="1" dirty="0"/>
          </a:p>
          <a:p>
            <a:pPr marL="0" indent="0">
              <a:buNone/>
            </a:pPr>
            <a:r>
              <a:rPr lang="en-US" sz="2000" dirty="0"/>
              <a:t>– emphasis on seduction, manipulation, political intrigue</a:t>
            </a:r>
            <a:endParaRPr lang="hr-HR" sz="2000" dirty="0"/>
          </a:p>
          <a:p>
            <a:pPr marL="0" indent="0">
              <a:buNone/>
            </a:pPr>
            <a:r>
              <a:rPr lang="en-US" sz="2000" dirty="0"/>
              <a:t>– reflects long‑standing </a:t>
            </a:r>
            <a:r>
              <a:rPr lang="en-US" sz="2000" i="1" dirty="0"/>
              <a:t>femme fatale</a:t>
            </a:r>
            <a:r>
              <a:rPr lang="en-US" sz="2000" dirty="0"/>
              <a:t> rather than </a:t>
            </a:r>
            <a:r>
              <a:rPr lang="hr-HR" sz="2000" dirty="0"/>
              <a:t>„</a:t>
            </a:r>
            <a:r>
              <a:rPr lang="en-GB" sz="2000" noProof="0" dirty="0"/>
              <a:t>real” historical queen</a:t>
            </a:r>
            <a:endParaRPr lang="hr-HR" sz="2000" dirty="0"/>
          </a:p>
          <a:p>
            <a:pPr marL="0" indent="0">
              <a:buNone/>
            </a:pPr>
            <a:r>
              <a:rPr lang="en-US" sz="2000" b="1" dirty="0"/>
              <a:t>Fictionalized scenes created for dramatic effect</a:t>
            </a:r>
            <a:endParaRPr lang="hr-HR" sz="2000" b="1" dirty="0"/>
          </a:p>
          <a:p>
            <a:pPr marL="0" indent="0">
              <a:buNone/>
            </a:pPr>
            <a:r>
              <a:rPr lang="en-US" sz="2000" dirty="0"/>
              <a:t>– invented assassination/seduction episodes</a:t>
            </a:r>
            <a:endParaRPr lang="hr-HR" sz="2000" dirty="0"/>
          </a:p>
          <a:p>
            <a:pPr marL="0" indent="0">
              <a:buNone/>
            </a:pPr>
            <a:r>
              <a:rPr lang="en-US" sz="2000" dirty="0"/>
              <a:t>– narrative prioritizes emotional impact over historical accuracy</a:t>
            </a:r>
            <a:endParaRPr lang="hr-HR" sz="2000" dirty="0"/>
          </a:p>
          <a:p>
            <a:pPr marL="0" indent="0">
              <a:buNone/>
            </a:pPr>
            <a:r>
              <a:rPr lang="en-US" sz="2000" b="1" dirty="0"/>
              <a:t>Conspiratorial networks (Hidden Ones)</a:t>
            </a:r>
            <a:endParaRPr lang="hr-HR" sz="2000" b="1" dirty="0"/>
          </a:p>
          <a:p>
            <a:pPr marL="0" indent="0">
              <a:buNone/>
            </a:pPr>
            <a:r>
              <a:rPr lang="en-US" sz="2000" dirty="0"/>
              <a:t>– integrated into major political events</a:t>
            </a:r>
            <a:endParaRPr lang="hr-HR" sz="2000" dirty="0"/>
          </a:p>
          <a:p>
            <a:pPr marL="0" indent="0">
              <a:buNone/>
            </a:pPr>
            <a:r>
              <a:rPr lang="en-US" sz="2000" dirty="0"/>
              <a:t>– proto‑Assassin ideology not grounded in ancient sources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109062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28BD6F-84DC-22DA-0325-B58055B42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" y="0"/>
            <a:ext cx="12181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5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3B3F8-FD99-E212-22EA-37E07C5C4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82F62-5827-5017-4E3E-0EA565796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820" y="548680"/>
            <a:ext cx="10513168" cy="5521920"/>
          </a:xfrm>
        </p:spPr>
        <p:txBody>
          <a:bodyPr>
            <a:normAutofit/>
          </a:bodyPr>
          <a:lstStyle/>
          <a:p>
            <a:r>
              <a:rPr lang="en-GB" sz="2000" b="1" noProof="0" dirty="0"/>
              <a:t>Compressed historical timelines</a:t>
            </a:r>
          </a:p>
          <a:p>
            <a:pPr marL="0" indent="0">
              <a:buNone/>
            </a:pPr>
            <a:r>
              <a:rPr lang="en-GB" sz="2000" noProof="0" dirty="0"/>
              <a:t>– events from 49–43 BC merged into a single narrative arc</a:t>
            </a:r>
          </a:p>
          <a:p>
            <a:pPr marL="0" indent="0">
              <a:buNone/>
            </a:pPr>
            <a:r>
              <a:rPr lang="en-GB" sz="2000" noProof="0" dirty="0"/>
              <a:t>– simplifies political complexity of the late Ptolemaic period</a:t>
            </a:r>
          </a:p>
          <a:p>
            <a:r>
              <a:rPr lang="en-GB" sz="2000" b="1" noProof="0" dirty="0"/>
              <a:t>Anachronistic reconstruction of Thebes</a:t>
            </a:r>
          </a:p>
          <a:p>
            <a:pPr marL="0" indent="0">
              <a:buNone/>
            </a:pPr>
            <a:r>
              <a:rPr lang="en-GB" sz="2000" noProof="0" dirty="0"/>
              <a:t>– monumental, fully decorated temples despite diminished Ptolemaic reality</a:t>
            </a:r>
          </a:p>
          <a:p>
            <a:pPr marL="0" indent="0">
              <a:buNone/>
            </a:pPr>
            <a:r>
              <a:rPr lang="en-GB" sz="2000" b="1" noProof="0" dirty="0"/>
              <a:t>DLC “Curse of the Pharaohs”</a:t>
            </a:r>
          </a:p>
          <a:p>
            <a:pPr marL="0" indent="0">
              <a:buNone/>
            </a:pPr>
            <a:r>
              <a:rPr lang="en-GB" sz="2000" noProof="0" dirty="0"/>
              <a:t>– supernatural framing of Akhenaten, Nefertiti, Ramesses II</a:t>
            </a:r>
            <a:r>
              <a:rPr lang="hr-HR" sz="2000" dirty="0"/>
              <a:t> and </a:t>
            </a:r>
            <a:r>
              <a:rPr lang="hr-HR" sz="2000" noProof="0" dirty="0"/>
              <a:t>Tutankhamun</a:t>
            </a:r>
            <a:r>
              <a:rPr lang="en-GB" sz="2000" noProof="0" dirty="0"/>
              <a:t> – explores cultural memory, not historical events</a:t>
            </a:r>
          </a:p>
          <a:p>
            <a:endParaRPr lang="hr-HR" sz="2200" dirty="0"/>
          </a:p>
        </p:txBody>
      </p:sp>
    </p:spTree>
    <p:extLst>
      <p:ext uri="{BB962C8B-B14F-4D97-AF65-F5344CB8AC3E}">
        <p14:creationId xmlns:p14="http://schemas.microsoft.com/office/powerpoint/2010/main" val="1954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9DEAB-077D-C53D-ADC6-2C5210785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7034D-9976-DD43-1EC3-70ACEDE51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764952"/>
          </a:xfrm>
        </p:spPr>
        <p:txBody>
          <a:bodyPr>
            <a:normAutofit/>
          </a:bodyPr>
          <a:lstStyle/>
          <a:p>
            <a:r>
              <a:rPr lang="en-US" b="1" dirty="0"/>
              <a:t>Technology and Visualizing the Pas</a:t>
            </a:r>
            <a:r>
              <a:rPr lang="hr-HR" b="1" dirty="0"/>
              <a:t>t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D56E9-9903-A8E6-8260-23F5BF1A4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820" y="1484784"/>
            <a:ext cx="10513168" cy="4585816"/>
          </a:xfrm>
        </p:spPr>
        <p:txBody>
          <a:bodyPr>
            <a:normAutofit fontScale="92500"/>
          </a:bodyPr>
          <a:lstStyle/>
          <a:p>
            <a:r>
              <a:rPr lang="en-US" sz="2200" dirty="0"/>
              <a:t>Advanced game engine enables large‑scale spatial reconstruction of ancient landscape</a:t>
            </a:r>
            <a:r>
              <a:rPr lang="hr-HR" sz="2200" dirty="0"/>
              <a:t>s</a:t>
            </a:r>
          </a:p>
          <a:p>
            <a:r>
              <a:rPr lang="en-US" sz="2200" dirty="0"/>
              <a:t>Use of photogrammetry and high‑resolution environmental modeling</a:t>
            </a:r>
            <a:endParaRPr lang="hr-HR" sz="2200" dirty="0"/>
          </a:p>
          <a:p>
            <a:r>
              <a:rPr lang="en-US" sz="2200" dirty="0"/>
              <a:t>Dynamic lighting systems simulate ancient </a:t>
            </a:r>
            <a:r>
              <a:rPr lang="en-US" sz="2200" dirty="0" err="1"/>
              <a:t>polychromy</a:t>
            </a:r>
            <a:r>
              <a:rPr lang="en-US" sz="2200" dirty="0"/>
              <a:t>, shadows, and material textures</a:t>
            </a:r>
            <a:endParaRPr lang="hr-HR" sz="2200" dirty="0"/>
          </a:p>
          <a:p>
            <a:r>
              <a:rPr lang="en-US" sz="2200" dirty="0"/>
              <a:t>AI‑driven crowd behavior recreates urban movement, ritual processions, and daily life</a:t>
            </a:r>
            <a:endParaRPr lang="hr-HR" sz="2200" dirty="0"/>
          </a:p>
          <a:p>
            <a:r>
              <a:rPr lang="en-US" sz="2200" dirty="0"/>
              <a:t>Procedural generation of biomes (Delta, </a:t>
            </a:r>
            <a:r>
              <a:rPr lang="en-US" sz="2200" dirty="0" err="1"/>
              <a:t>Faiyum</a:t>
            </a:r>
            <a:r>
              <a:rPr lang="en-US" sz="2200" dirty="0"/>
              <a:t>, Eastern Desert, oases) enhances realism</a:t>
            </a:r>
            <a:endParaRPr lang="hr-HR" sz="2200" dirty="0"/>
          </a:p>
          <a:p>
            <a:r>
              <a:rPr lang="en-US" sz="2200" dirty="0"/>
              <a:t>Reconstruction of lost or poorly preserved sites (e.g., Memphis) based on scholarly models</a:t>
            </a:r>
            <a:endParaRPr lang="hr-HR" sz="2200" dirty="0"/>
          </a:p>
          <a:p>
            <a:r>
              <a:rPr lang="en-US" sz="2200" dirty="0"/>
              <a:t>Digital phenomenology: experiencing ancient spaces through movement, perspective, and immersion</a:t>
            </a:r>
            <a:endParaRPr lang="hr-HR" sz="2200" dirty="0"/>
          </a:p>
          <a:p>
            <a:r>
              <a:rPr lang="en-US" sz="2200" dirty="0"/>
              <a:t>Demonstrates how modern technology can support public understanding of ancient cultures</a:t>
            </a:r>
            <a:endParaRPr lang="hr-HR" sz="2200" dirty="0"/>
          </a:p>
          <a:p>
            <a:endParaRPr lang="hr-HR" sz="2000" b="1" dirty="0"/>
          </a:p>
        </p:txBody>
      </p:sp>
    </p:spTree>
    <p:extLst>
      <p:ext uri="{BB962C8B-B14F-4D97-AF65-F5344CB8AC3E}">
        <p14:creationId xmlns:p14="http://schemas.microsoft.com/office/powerpoint/2010/main" val="215065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CA35B-E50E-5D75-6ACE-3181717D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9796" y="476672"/>
            <a:ext cx="10729191" cy="1584176"/>
          </a:xfrm>
        </p:spPr>
        <p:txBody>
          <a:bodyPr>
            <a:normAutofit/>
          </a:bodyPr>
          <a:lstStyle/>
          <a:p>
            <a:r>
              <a:rPr lang="en-US" sz="2000" dirty="0"/>
              <a:t>Educational potential: from “living museum” models to university‑level teaching and public outreach</a:t>
            </a:r>
            <a:endParaRPr lang="hr-HR" sz="2000" dirty="0"/>
          </a:p>
          <a:p>
            <a:r>
              <a:rPr lang="en-US" sz="2000" dirty="0"/>
              <a:t>The need for critical analysis of digital representations (accuracy, stereotypes, narrative simplifications)</a:t>
            </a:r>
            <a:endParaRPr lang="en-GB" sz="2000" dirty="0"/>
          </a:p>
          <a:p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9615E7D-6F0E-36CC-04F2-F964EC11DA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795" y="2083688"/>
            <a:ext cx="7763234" cy="436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8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C7420-4C3C-EA3E-37AD-4E8D5A4DE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1E34B-F403-149A-7F96-6C4A170A2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1052984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i="1" noProof="0" dirty="0"/>
              <a:t>Discovery Tour: Ancient Egypt </a:t>
            </a:r>
            <a:r>
              <a:rPr lang="en-GB" b="1" noProof="0" dirty="0"/>
              <a:t>(2018): Educational Mode and Public Outreach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2AF5F-F1BF-D827-8B27-21062EA23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820" y="1628800"/>
            <a:ext cx="10513168" cy="4441800"/>
          </a:xfrm>
        </p:spPr>
        <p:txBody>
          <a:bodyPr>
            <a:normAutofit/>
          </a:bodyPr>
          <a:lstStyle/>
          <a:p>
            <a:r>
              <a:rPr lang="en-US" sz="2000" dirty="0"/>
              <a:t>Combat‑free educational mode developed by Ubisoft in collaboration with historians and Egyptologists</a:t>
            </a:r>
            <a:endParaRPr lang="hr-HR" sz="2000" dirty="0"/>
          </a:p>
          <a:p>
            <a:r>
              <a:rPr lang="en-US" sz="2000" dirty="0"/>
              <a:t>Structured as a “living museum” with guided tours across major sites</a:t>
            </a:r>
            <a:endParaRPr lang="hr-HR" sz="2000" dirty="0"/>
          </a:p>
          <a:p>
            <a:r>
              <a:rPr lang="en-US" sz="2000" dirty="0"/>
              <a:t>Covers key topics:</a:t>
            </a:r>
            <a:endParaRPr lang="hr-HR" sz="2000" dirty="0"/>
          </a:p>
          <a:p>
            <a:pPr marL="0" indent="0">
              <a:buNone/>
            </a:pPr>
            <a:r>
              <a:rPr lang="en-US" sz="2000" dirty="0"/>
              <a:t>– mummification and funerary practices</a:t>
            </a:r>
            <a:endParaRPr lang="hr-HR" sz="2000" dirty="0"/>
          </a:p>
          <a:p>
            <a:pPr marL="0" indent="0">
              <a:buNone/>
            </a:pPr>
            <a:r>
              <a:rPr lang="en-US" sz="2000" dirty="0"/>
              <a:t>– agriculture and irrigation</a:t>
            </a:r>
            <a:endParaRPr lang="hr-HR" sz="2000" dirty="0"/>
          </a:p>
          <a:p>
            <a:pPr marL="0" indent="0">
              <a:buNone/>
            </a:pPr>
            <a:r>
              <a:rPr lang="en-US" sz="2000" dirty="0"/>
              <a:t>– architecture and construction</a:t>
            </a:r>
            <a:endParaRPr lang="hr-HR" sz="2000" dirty="0"/>
          </a:p>
          <a:p>
            <a:pPr marL="0" indent="0">
              <a:buNone/>
            </a:pPr>
            <a:r>
              <a:rPr lang="en-US" sz="2000" dirty="0"/>
              <a:t>– daily life, crafts, and social structure</a:t>
            </a:r>
            <a:endParaRPr lang="hr-HR" sz="2000" dirty="0"/>
          </a:p>
          <a:p>
            <a:pPr marL="0" indent="0">
              <a:buNone/>
            </a:pPr>
            <a:r>
              <a:rPr lang="en-US" sz="2000" dirty="0"/>
              <a:t>– religion, temples, and ritual spaces</a:t>
            </a:r>
            <a:endParaRPr lang="hr-HR" sz="2000" b="1" dirty="0"/>
          </a:p>
        </p:txBody>
      </p:sp>
    </p:spTree>
    <p:extLst>
      <p:ext uri="{BB962C8B-B14F-4D97-AF65-F5344CB8AC3E}">
        <p14:creationId xmlns:p14="http://schemas.microsoft.com/office/powerpoint/2010/main" val="88758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5B76C-3DA2-87A5-9372-F021001B2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5ED83-BC55-8DDF-34E7-2425CC3B3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820" y="620688"/>
            <a:ext cx="10513168" cy="5449912"/>
          </a:xfrm>
        </p:spPr>
        <p:txBody>
          <a:bodyPr>
            <a:normAutofit/>
          </a:bodyPr>
          <a:lstStyle/>
          <a:p>
            <a:r>
              <a:rPr lang="en-US" sz="2000" dirty="0"/>
              <a:t>Provides curated, source‑based explanations independent of the game’s narrative</a:t>
            </a:r>
            <a:endParaRPr lang="hr-HR" sz="2000" dirty="0"/>
          </a:p>
          <a:p>
            <a:r>
              <a:rPr lang="en-US" sz="2000" dirty="0"/>
              <a:t>Designed for schools, universities, and museums</a:t>
            </a:r>
          </a:p>
          <a:p>
            <a:r>
              <a:rPr lang="en-US" sz="2000" dirty="0"/>
              <a:t>Makes ancient Egypt accessible to non‑gamers, younger audiences, and the general public</a:t>
            </a:r>
          </a:p>
          <a:p>
            <a:r>
              <a:rPr lang="en-US" sz="2000" dirty="0"/>
              <a:t>Bridges the gap between academic knowledge and popular digital media</a:t>
            </a:r>
            <a:endParaRPr lang="hr-HR" sz="2000" dirty="0"/>
          </a:p>
          <a:p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252002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F0278-DC4B-3564-771D-7AC098421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5494C-6757-FE91-F2A1-0E484F496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20" y="431800"/>
            <a:ext cx="10513168" cy="62093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Pedagogical Applications (University Teaching Experience)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56821-9FA7-FF5F-7F8F-2AE338EAC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820" y="1196752"/>
            <a:ext cx="10513168" cy="4873848"/>
          </a:xfrm>
        </p:spPr>
        <p:txBody>
          <a:bodyPr>
            <a:normAutofit/>
          </a:bodyPr>
          <a:lstStyle/>
          <a:p>
            <a:r>
              <a:rPr lang="en-GB" sz="2000" noProof="0" dirty="0"/>
              <a:t>Integrated into courses on Ancient Egyptian history, Roman Egypt, and material culture</a:t>
            </a:r>
          </a:p>
          <a:p>
            <a:r>
              <a:rPr lang="en-GB" sz="2000" noProof="0" dirty="0"/>
              <a:t>Helps students visualize:</a:t>
            </a:r>
          </a:p>
          <a:p>
            <a:pPr marL="0" indent="0">
              <a:buNone/>
            </a:pPr>
            <a:r>
              <a:rPr lang="en-GB" sz="2000" noProof="0" dirty="0"/>
              <a:t>– urbanism (Alexandria, Memphis, Thebes)</a:t>
            </a:r>
          </a:p>
          <a:p>
            <a:pPr marL="0" indent="0">
              <a:buNone/>
            </a:pPr>
            <a:r>
              <a:rPr lang="en-GB" sz="2000" noProof="0" dirty="0"/>
              <a:t>– temple architecture and ritual topography</a:t>
            </a:r>
            <a:endParaRPr lang="en-GB" sz="2000" dirty="0"/>
          </a:p>
          <a:p>
            <a:pPr marL="0" indent="0">
              <a:buNone/>
            </a:pPr>
            <a:r>
              <a:rPr lang="en-GB" sz="2000" dirty="0"/>
              <a:t>– pyramids  and other type of tombs</a:t>
            </a:r>
            <a:endParaRPr lang="en-GB" sz="2000" noProof="0" dirty="0"/>
          </a:p>
          <a:p>
            <a:pPr marL="0" indent="0">
              <a:buNone/>
            </a:pPr>
            <a:r>
              <a:rPr lang="en-GB" sz="2000" noProof="0" dirty="0"/>
              <a:t>– domestic spaces and everyday life</a:t>
            </a:r>
          </a:p>
          <a:p>
            <a:pPr marL="0" indent="0">
              <a:buNone/>
            </a:pPr>
            <a:r>
              <a:rPr lang="en-GB" sz="2000" noProof="0" dirty="0"/>
              <a:t>– agricultural landscapes and environmental context</a:t>
            </a:r>
          </a:p>
          <a:p>
            <a:r>
              <a:rPr lang="en-GB" sz="2000" noProof="0" dirty="0"/>
              <a:t>Supports experiential learning through spatial exploration</a:t>
            </a:r>
          </a:p>
        </p:txBody>
      </p:sp>
    </p:spTree>
    <p:extLst>
      <p:ext uri="{BB962C8B-B14F-4D97-AF65-F5344CB8AC3E}">
        <p14:creationId xmlns:p14="http://schemas.microsoft.com/office/powerpoint/2010/main" val="228709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EDF49-811F-1AEB-8AF5-335F1F99F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D8F147-7704-D6DC-E552-BF340DD35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820" y="620688"/>
            <a:ext cx="10513168" cy="5449912"/>
          </a:xfrm>
        </p:spPr>
        <p:txBody>
          <a:bodyPr>
            <a:normAutofit/>
          </a:bodyPr>
          <a:lstStyle/>
          <a:p>
            <a:r>
              <a:rPr lang="en-US" sz="2000" dirty="0"/>
              <a:t>Encourages critical thinking about: </a:t>
            </a:r>
            <a:endParaRPr lang="hr-HR" sz="2000" dirty="0"/>
          </a:p>
          <a:p>
            <a:pPr marL="0" indent="0">
              <a:buNone/>
            </a:pPr>
            <a:r>
              <a:rPr lang="en-US" sz="2000" dirty="0"/>
              <a:t>– historical accuracy</a:t>
            </a:r>
            <a:endParaRPr lang="hr-HR" sz="2000" dirty="0"/>
          </a:p>
          <a:p>
            <a:pPr marL="0" indent="0">
              <a:buNone/>
            </a:pPr>
            <a:r>
              <a:rPr lang="en-US" sz="2000" dirty="0"/>
              <a:t>– narrative construction</a:t>
            </a:r>
            <a:endParaRPr lang="hr-HR" sz="2000" dirty="0"/>
          </a:p>
          <a:p>
            <a:pPr marL="0" indent="0">
              <a:buNone/>
            </a:pPr>
            <a:r>
              <a:rPr lang="en-US" sz="2000" dirty="0"/>
              <a:t>– popular perceptions of ancient cultures</a:t>
            </a:r>
            <a:endParaRPr lang="hr-HR" sz="2000" dirty="0"/>
          </a:p>
          <a:p>
            <a:r>
              <a:rPr lang="en-US" sz="2000" dirty="0"/>
              <a:t>Effective for students with limited prior exposure to Egyptology</a:t>
            </a:r>
          </a:p>
          <a:p>
            <a:r>
              <a:rPr lang="en-US" sz="2000" dirty="0"/>
              <a:t>Bridges the gap between textual sources, archaeology, and digital media</a:t>
            </a:r>
            <a:endParaRPr lang="hr-HR" sz="2000" dirty="0"/>
          </a:p>
          <a:p>
            <a:endParaRPr lang="hr-HR" sz="2000" b="1" dirty="0"/>
          </a:p>
        </p:txBody>
      </p:sp>
    </p:spTree>
    <p:extLst>
      <p:ext uri="{BB962C8B-B14F-4D97-AF65-F5344CB8AC3E}">
        <p14:creationId xmlns:p14="http://schemas.microsoft.com/office/powerpoint/2010/main" val="186879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BF4FC-DBEE-E82A-3B5C-FDB24EE53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1711ACAA-4C0B-E368-EEE4-7CC993CE08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8883" y="431800"/>
            <a:ext cx="9751060" cy="620936"/>
          </a:xfrm>
        </p:spPr>
        <p:txBody>
          <a:bodyPr anchor="b">
            <a:normAutofit/>
          </a:bodyPr>
          <a:lstStyle/>
          <a:p>
            <a:pPr algn="ctr" eaLnBrk="1" hangingPunct="1"/>
            <a:r>
              <a:rPr lang="en-GB" b="1" i="1" noProof="0" dirty="0"/>
              <a:t>Total War: Pharaoh </a:t>
            </a:r>
            <a:r>
              <a:rPr lang="en-GB" b="1" noProof="0" dirty="0"/>
              <a:t>(2023)</a:t>
            </a:r>
          </a:p>
        </p:txBody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EB4275E1-13B8-9FB6-FDE1-BD513E1ED7A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93812" y="1268760"/>
            <a:ext cx="10657184" cy="5157440"/>
          </a:xfrm>
        </p:spPr>
        <p:txBody>
          <a:bodyPr>
            <a:noAutofit/>
          </a:bodyPr>
          <a:lstStyle/>
          <a:p>
            <a:pPr marL="342900" indent="-342900">
              <a:buFontTx/>
              <a:buChar char="-"/>
            </a:pPr>
            <a:r>
              <a:rPr lang="en-GB" noProof="0" dirty="0"/>
              <a:t>Turn‑based grand strategy with real‑time tactical battles</a:t>
            </a:r>
          </a:p>
          <a:p>
            <a:pPr marL="342900" indent="-342900">
              <a:buFontTx/>
              <a:buChar char="-"/>
            </a:pPr>
            <a:r>
              <a:rPr lang="en-GB" noProof="0" dirty="0"/>
              <a:t>Published by Creative Assembly Sofia/SEGA (2023)</a:t>
            </a:r>
          </a:p>
          <a:p>
            <a:pPr marL="342900" indent="-342900">
              <a:buFontTx/>
              <a:buChar char="-"/>
            </a:pPr>
            <a:r>
              <a:rPr lang="en-GB" noProof="0" dirty="0"/>
              <a:t>Set during the late 19th and early 20th Dynasties (c. 1180–1150 BC)</a:t>
            </a:r>
          </a:p>
          <a:p>
            <a:pPr marL="342900" indent="-342900">
              <a:buFontTx/>
              <a:buChar char="-"/>
            </a:pPr>
            <a:r>
              <a:rPr lang="en-GB" noProof="0" dirty="0"/>
              <a:t>Focus on the rise of Ramesses III and conflicts with various Sea Peoples</a:t>
            </a:r>
          </a:p>
          <a:p>
            <a:pPr marL="342900" indent="-342900">
              <a:buFontTx/>
              <a:buChar char="-"/>
            </a:pPr>
            <a:r>
              <a:rPr lang="en-GB" noProof="0" dirty="0"/>
              <a:t>Visually appealing but mechanically complex strategy game</a:t>
            </a:r>
          </a:p>
          <a:p>
            <a:pPr marL="342900" indent="-342900">
              <a:buFontTx/>
              <a:buChar char="-"/>
            </a:pPr>
            <a:r>
              <a:rPr lang="en-GB" noProof="0" dirty="0"/>
              <a:t>Not intended as a fully historically accurate reconstruction – prioritizes gameplay balance, faction diversity, and dramatic tension</a:t>
            </a:r>
          </a:p>
          <a:p>
            <a:pPr marL="342900" indent="-342900">
              <a:buFontTx/>
              <a:buChar char="-"/>
            </a:pPr>
            <a:r>
              <a:rPr lang="en-GB" noProof="0" dirty="0"/>
              <a:t>Represents a different approach to digital Egypt: simulation of political, military, and environmental processes rather than historical reconstruction</a:t>
            </a:r>
          </a:p>
          <a:p>
            <a:pPr marL="342900" indent="-342900">
              <a:buFontTx/>
              <a:buChar char="-"/>
            </a:pPr>
            <a:endParaRPr lang="hr-HR" sz="2400" dirty="0"/>
          </a:p>
          <a:p>
            <a:pPr marL="342900" indent="-342900">
              <a:buFontTx/>
              <a:buChar char="-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12215024"/>
      </p:ext>
    </p:extLst>
  </p:cSld>
  <p:clrMapOvr>
    <a:masterClrMapping/>
  </p:clrMapOvr>
  <p:transition>
    <p:cover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9F204-8D0C-CBC1-55DE-E0CBB2319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blue and gold garment&#10;&#10;AI-generated content may be incorrect.">
            <a:extLst>
              <a:ext uri="{FF2B5EF4-FFF2-40B4-BE49-F238E27FC236}">
                <a16:creationId xmlns:a16="http://schemas.microsoft.com/office/drawing/2014/main" id="{0EB9C486-2C4D-2CBF-1231-950E626556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3" y="-7987"/>
            <a:ext cx="12172901" cy="684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03418"/>
      </p:ext>
    </p:extLst>
  </p:cSld>
  <p:clrMapOvr>
    <a:masterClrMapping/>
  </p:clrMapOvr>
  <p:transition>
    <p:cover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59C1C-ECF1-68F6-4FAB-C9CAC6A9F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FC221-5148-1276-19CD-9DA1A4C79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764952"/>
          </a:xfrm>
        </p:spPr>
        <p:txBody>
          <a:bodyPr>
            <a:normAutofit/>
          </a:bodyPr>
          <a:lstStyle/>
          <a:p>
            <a:pPr algn="ctr"/>
            <a:r>
              <a:rPr lang="hr-HR" b="1" dirty="0" err="1"/>
              <a:t>Visual</a:t>
            </a:r>
            <a:r>
              <a:rPr lang="hr-HR" b="1" dirty="0"/>
              <a:t> and </a:t>
            </a:r>
            <a:r>
              <a:rPr lang="hr-HR" b="1" dirty="0" err="1"/>
              <a:t>Gameplay</a:t>
            </a:r>
            <a:r>
              <a:rPr lang="hr-HR" b="1" dirty="0"/>
              <a:t> </a:t>
            </a:r>
            <a:r>
              <a:rPr lang="hr-HR" b="1" dirty="0" err="1"/>
              <a:t>Features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E43E7-159E-EB80-853A-F7F397131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820" y="1412776"/>
            <a:ext cx="10513168" cy="4657824"/>
          </a:xfrm>
        </p:spPr>
        <p:txBody>
          <a:bodyPr>
            <a:normAutofit/>
          </a:bodyPr>
          <a:lstStyle/>
          <a:p>
            <a:r>
              <a:rPr lang="en-US" sz="2000" dirty="0"/>
              <a:t>Attractive visual presentation of Late Bronze Age Egypt</a:t>
            </a:r>
            <a:endParaRPr lang="hr-HR" sz="2000" dirty="0"/>
          </a:p>
          <a:p>
            <a:r>
              <a:rPr lang="hr-HR" sz="2000" dirty="0" err="1"/>
              <a:t>Distinctive</a:t>
            </a:r>
            <a:r>
              <a:rPr lang="hr-HR" sz="2000" dirty="0"/>
              <a:t> </a:t>
            </a:r>
            <a:r>
              <a:rPr lang="hr-HR" sz="2000" dirty="0" err="1"/>
              <a:t>environmental</a:t>
            </a:r>
            <a:r>
              <a:rPr lang="hr-HR" sz="2000" dirty="0"/>
              <a:t> design: Delta, </a:t>
            </a:r>
            <a:r>
              <a:rPr lang="hr-HR" sz="2000" dirty="0" err="1"/>
              <a:t>deserts</a:t>
            </a:r>
            <a:r>
              <a:rPr lang="hr-HR" sz="2000" dirty="0"/>
              <a:t>, </a:t>
            </a:r>
            <a:r>
              <a:rPr lang="hr-HR" sz="2000" dirty="0" err="1"/>
              <a:t>fortified</a:t>
            </a:r>
            <a:r>
              <a:rPr lang="hr-HR" sz="2000" dirty="0"/>
              <a:t> </a:t>
            </a:r>
            <a:r>
              <a:rPr lang="hr-HR" sz="2000" dirty="0" err="1"/>
              <a:t>cities</a:t>
            </a:r>
            <a:endParaRPr lang="hr-HR" sz="2000" dirty="0"/>
          </a:p>
          <a:p>
            <a:r>
              <a:rPr lang="en-US" sz="2000" dirty="0"/>
              <a:t>Campaign focuses on political instability, invasions, and resource scarcity</a:t>
            </a:r>
            <a:endParaRPr lang="hr-HR" sz="2000" dirty="0"/>
          </a:p>
          <a:p>
            <a:r>
              <a:rPr lang="en-US" sz="2000" dirty="0"/>
              <a:t>Real‑time battles emphasize unit morale, terrain, and weather</a:t>
            </a:r>
            <a:endParaRPr lang="hr-HR" sz="2000" dirty="0"/>
          </a:p>
          <a:p>
            <a:r>
              <a:rPr lang="en-US" sz="2000" dirty="0"/>
              <a:t>Represents Egypt through strategic systems, not spatial reconstruction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385654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with a bridge and a river&#10;&#10;AI-generated content may be incorrect.">
            <a:extLst>
              <a:ext uri="{FF2B5EF4-FFF2-40B4-BE49-F238E27FC236}">
                <a16:creationId xmlns:a16="http://schemas.microsoft.com/office/drawing/2014/main" id="{1A14C8E7-8BAB-5904-448B-657D6E977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42" y="398071"/>
            <a:ext cx="10846940" cy="606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2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9096B3-BACF-2BFB-2706-C9A04BCF2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" y="0"/>
            <a:ext cx="12180038" cy="682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8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E663C-8648-83A7-2155-3BCFC6E2D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8DE71-595C-FF20-810F-AA33B3023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764952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Historical Limitations and Representation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71948-6D6E-5FB8-BBEC-7606942D8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820" y="1412776"/>
            <a:ext cx="10513168" cy="5013424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/>
              <a:t>Narrative heavily simplified:</a:t>
            </a:r>
            <a:endParaRPr lang="hr-HR" sz="2200" dirty="0"/>
          </a:p>
          <a:p>
            <a:pPr marL="0" indent="0">
              <a:buNone/>
            </a:pPr>
            <a:r>
              <a:rPr lang="hr-HR" sz="2200" dirty="0"/>
              <a:t>	</a:t>
            </a:r>
            <a:r>
              <a:rPr lang="en-US" sz="2200" dirty="0"/>
              <a:t>– Ramesses III reduced to a “heroic” archetype</a:t>
            </a:r>
            <a:endParaRPr lang="hr-HR" sz="2200" dirty="0"/>
          </a:p>
          <a:p>
            <a:pPr marL="0" indent="0">
              <a:buNone/>
            </a:pPr>
            <a:r>
              <a:rPr lang="hr-HR" sz="2200" dirty="0"/>
              <a:t>	</a:t>
            </a:r>
            <a:r>
              <a:rPr lang="en-US" sz="2200" dirty="0"/>
              <a:t>– Sea Peoples portrayed as a unified invading force</a:t>
            </a:r>
            <a:endParaRPr lang="hr-HR" sz="2200" dirty="0"/>
          </a:p>
          <a:p>
            <a:r>
              <a:rPr lang="en-US" sz="2200" dirty="0"/>
              <a:t>Faction system prioritizes gameplay diversity, not historical accuracy</a:t>
            </a:r>
            <a:endParaRPr lang="hr-HR" sz="2200" dirty="0"/>
          </a:p>
          <a:p>
            <a:r>
              <a:rPr lang="en-US" sz="2200" dirty="0"/>
              <a:t>Cities and monuments lack archaeological grounding</a:t>
            </a:r>
            <a:endParaRPr lang="hr-HR" sz="2200" dirty="0"/>
          </a:p>
          <a:p>
            <a:r>
              <a:rPr lang="en-US" sz="2200" dirty="0"/>
              <a:t>Timeline compressed to fit campaign structure</a:t>
            </a:r>
            <a:endParaRPr lang="hr-HR" sz="2200" dirty="0"/>
          </a:p>
          <a:p>
            <a:r>
              <a:rPr lang="hr-HR" sz="2200" dirty="0"/>
              <a:t>F</a:t>
            </a:r>
            <a:r>
              <a:rPr lang="en-US" sz="2200" dirty="0" err="1"/>
              <a:t>ocus</a:t>
            </a:r>
            <a:r>
              <a:rPr lang="en-US" sz="2200" dirty="0"/>
              <a:t> on military conflict overshadows social, economic, and cultural aspects</a:t>
            </a:r>
            <a:endParaRPr lang="hr-HR" sz="2200" dirty="0"/>
          </a:p>
          <a:p>
            <a:r>
              <a:rPr lang="en-US" sz="2200" dirty="0"/>
              <a:t>Useful as an example of how strategy games reshape history for playability</a:t>
            </a:r>
            <a:endParaRPr lang="hr-HR" sz="2200" dirty="0"/>
          </a:p>
          <a:p>
            <a:r>
              <a:rPr lang="en-US" sz="2200" dirty="0"/>
              <a:t>Shows a different model of digital Egypt: simulation of processes, not reconstruction of spaces</a:t>
            </a:r>
            <a:endParaRPr lang="hr-HR" sz="2200" dirty="0"/>
          </a:p>
          <a:p>
            <a:r>
              <a:rPr lang="en-US" sz="2200" dirty="0"/>
              <a:t>Highlights challenges of balancing history vs. gameplay</a:t>
            </a:r>
            <a:endParaRPr lang="hr-HR" sz="2200" dirty="0"/>
          </a:p>
          <a:p>
            <a:endParaRPr lang="hr-HR" sz="2000" b="1" dirty="0"/>
          </a:p>
        </p:txBody>
      </p:sp>
    </p:spTree>
    <p:extLst>
      <p:ext uri="{BB962C8B-B14F-4D97-AF65-F5344CB8AC3E}">
        <p14:creationId xmlns:p14="http://schemas.microsoft.com/office/powerpoint/2010/main" val="233334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E4152-54F2-9AF7-377D-3D4260537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ED3E1ECA-9192-4AF5-A1CF-854AF5B6D1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18883" y="431800"/>
            <a:ext cx="9751060" cy="1052984"/>
          </a:xfrm>
        </p:spPr>
        <p:txBody>
          <a:bodyPr anchor="b">
            <a:normAutofit fontScale="90000"/>
          </a:bodyPr>
          <a:lstStyle/>
          <a:p>
            <a:pPr algn="ctr" eaLnBrk="1" hangingPunct="1"/>
            <a:r>
              <a:rPr lang="hr-HR" b="1" i="1" noProof="0" dirty="0" err="1"/>
              <a:t>Assassin’s</a:t>
            </a:r>
            <a:r>
              <a:rPr lang="hr-HR" b="1" i="1" noProof="0" dirty="0"/>
              <a:t> </a:t>
            </a:r>
            <a:r>
              <a:rPr lang="hr-HR" b="1" i="1" noProof="0" dirty="0" err="1"/>
              <a:t>Creed</a:t>
            </a:r>
            <a:r>
              <a:rPr lang="hr-HR" b="1" i="1" noProof="0" dirty="0"/>
              <a:t>: </a:t>
            </a:r>
            <a:r>
              <a:rPr lang="hr-HR" b="1" i="1" noProof="0" dirty="0" err="1"/>
              <a:t>Origions</a:t>
            </a:r>
            <a:r>
              <a:rPr lang="hr-HR" b="1" i="1" noProof="0" dirty="0"/>
              <a:t> </a:t>
            </a:r>
            <a:r>
              <a:rPr lang="hr-HR" b="1" noProof="0" dirty="0"/>
              <a:t>(2017) – A Digital „Time </a:t>
            </a:r>
            <a:r>
              <a:rPr lang="hr-HR" b="1" noProof="0" dirty="0" err="1"/>
              <a:t>Machine</a:t>
            </a:r>
            <a:r>
              <a:rPr lang="hr-HR" b="1" noProof="0" dirty="0"/>
              <a:t>”</a:t>
            </a:r>
            <a:endParaRPr lang="en-GB" b="1" noProof="0" dirty="0"/>
          </a:p>
        </p:txBody>
      </p:sp>
      <p:sp>
        <p:nvSpPr>
          <p:cNvPr id="250883" name="Rectangle 3">
            <a:extLst>
              <a:ext uri="{FF2B5EF4-FFF2-40B4-BE49-F238E27FC236}">
                <a16:creationId xmlns:a16="http://schemas.microsoft.com/office/drawing/2014/main" id="{D62FA84E-FAA1-5B85-C009-BB05AA98CC6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93812" y="1700808"/>
            <a:ext cx="10945216" cy="4725392"/>
          </a:xfrm>
        </p:spPr>
        <p:txBody>
          <a:bodyPr>
            <a:noAutofit/>
          </a:bodyPr>
          <a:lstStyle/>
          <a:p>
            <a:pPr marL="342900" indent="-342900">
              <a:buFontTx/>
              <a:buChar char="-"/>
            </a:pPr>
            <a:r>
              <a:rPr lang="en-GB" dirty="0"/>
              <a:t>Action RPG</a:t>
            </a:r>
            <a:r>
              <a:rPr lang="hr-HR" dirty="0"/>
              <a:t> p</a:t>
            </a:r>
            <a:r>
              <a:rPr lang="en-GB" noProof="0" dirty="0" err="1"/>
              <a:t>ublished</a:t>
            </a:r>
            <a:r>
              <a:rPr lang="en-GB" noProof="0" dirty="0"/>
              <a:t> by </a:t>
            </a:r>
            <a:r>
              <a:rPr lang="en-GB" dirty="0"/>
              <a:t>Ubisoft </a:t>
            </a:r>
            <a:r>
              <a:rPr lang="en-GB" noProof="0" dirty="0"/>
              <a:t>(2017)</a:t>
            </a:r>
          </a:p>
          <a:p>
            <a:pPr marL="342900" indent="-342900">
              <a:buFontTx/>
              <a:buChar char="-"/>
            </a:pPr>
            <a:r>
              <a:rPr lang="en-US" dirty="0"/>
              <a:t>Set during the civil war between Cleopatra VII and Ptolemy XIII (49–47 BC)</a:t>
            </a:r>
            <a:endParaRPr lang="hr-HR" dirty="0"/>
          </a:p>
          <a:p>
            <a:pPr marL="342900" indent="-342900">
              <a:buFontTx/>
              <a:buChar char="-"/>
            </a:pPr>
            <a:r>
              <a:rPr lang="en-US" dirty="0"/>
              <a:t>Player controls Bayek, a </a:t>
            </a:r>
            <a:r>
              <a:rPr lang="en-US" dirty="0" err="1"/>
              <a:t>Medjay</a:t>
            </a:r>
            <a:r>
              <a:rPr lang="en-US" dirty="0"/>
              <a:t> protector, and Aya, pre</a:t>
            </a:r>
            <a:r>
              <a:rPr lang="hr-HR" dirty="0" err="1"/>
              <a:t>decessor</a:t>
            </a:r>
            <a:r>
              <a:rPr lang="en-US" dirty="0"/>
              <a:t> of the “Hidden Ones”</a:t>
            </a:r>
            <a:endParaRPr lang="hr-HR" dirty="0"/>
          </a:p>
          <a:p>
            <a:pPr marL="342900" indent="-342900">
              <a:buFontTx/>
              <a:buChar char="-"/>
            </a:pPr>
            <a:r>
              <a:rPr lang="en-US" dirty="0"/>
              <a:t>Narrative integrates major historical events: </a:t>
            </a:r>
            <a:endParaRPr lang="hr-HR" dirty="0"/>
          </a:p>
          <a:p>
            <a:pPr marL="800100" lvl="1" indent="-342900">
              <a:buFontTx/>
              <a:buChar char="-"/>
            </a:pPr>
            <a:r>
              <a:rPr lang="en-US" sz="2000" dirty="0"/>
              <a:t>Caesar–Pompey conflict, </a:t>
            </a:r>
            <a:endParaRPr lang="hr-HR" sz="2000" dirty="0"/>
          </a:p>
          <a:p>
            <a:pPr marL="800100" lvl="1" indent="-342900">
              <a:buFontTx/>
              <a:buChar char="-"/>
            </a:pPr>
            <a:r>
              <a:rPr lang="en-US" sz="2000" dirty="0"/>
              <a:t>Alexandrian War,</a:t>
            </a:r>
            <a:endParaRPr lang="hr-HR" sz="2000" dirty="0"/>
          </a:p>
          <a:p>
            <a:pPr marL="800100" lvl="1" indent="-342900">
              <a:buFontTx/>
              <a:buChar char="-"/>
            </a:pPr>
            <a:r>
              <a:rPr lang="en-US" sz="2000" dirty="0"/>
              <a:t>political crisis of the late Ptolemaic Kingdom</a:t>
            </a:r>
            <a:endParaRPr lang="hr-HR" sz="2000" dirty="0"/>
          </a:p>
          <a:p>
            <a:pPr marL="342900" indent="-342900">
              <a:buFontTx/>
              <a:buChar char="-"/>
            </a:pPr>
            <a:r>
              <a:rPr lang="en-US" dirty="0"/>
              <a:t>Two DLCs (Sinai and Thebes, 40–30 BC) expand the world with fictional but historically inspired storylines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377326309"/>
      </p:ext>
    </p:extLst>
  </p:cSld>
  <p:clrMapOvr>
    <a:masterClrMapping/>
  </p:clrMapOvr>
  <p:transition>
    <p:cover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18020-96E8-88D4-6D05-71B7E0850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812" y="620688"/>
            <a:ext cx="10657183" cy="5449913"/>
          </a:xfrm>
        </p:spPr>
        <p:txBody>
          <a:bodyPr>
            <a:normAutofit/>
          </a:bodyPr>
          <a:lstStyle/>
          <a:p>
            <a:r>
              <a:rPr lang="en-US" sz="2000" dirty="0"/>
              <a:t>High‑quality reconstruction of architecture, landscapes, daily life, and religious practices in late Ptolemaic Egypt</a:t>
            </a:r>
            <a:endParaRPr lang="hr-HR" sz="2000" dirty="0"/>
          </a:p>
          <a:p>
            <a:r>
              <a:rPr lang="en-GB" sz="2000" noProof="0" dirty="0"/>
              <a:t>Combines historical accuracy with creative reinterpretation of history</a:t>
            </a:r>
          </a:p>
          <a:p>
            <a:r>
              <a:rPr lang="en-US" sz="2000" dirty="0"/>
              <a:t>One of the most visually detailed and culturally rich depictions of Ancient Egypt in modern gaming</a:t>
            </a:r>
            <a:endParaRPr lang="hr-HR" sz="2000" dirty="0"/>
          </a:p>
          <a:p>
            <a:r>
              <a:rPr lang="en-US" sz="2000" dirty="0"/>
              <a:t>Immersive experience of ancient landscapes, cities, and architecture</a:t>
            </a:r>
            <a:endParaRPr lang="hr-HR" sz="2000" dirty="0"/>
          </a:p>
          <a:p>
            <a:r>
              <a:rPr lang="en-US" sz="2000" dirty="0"/>
              <a:t>Phenomenological approach: “walking through” ancient spaces</a:t>
            </a:r>
            <a:endParaRPr lang="hr-HR" sz="2000" dirty="0"/>
          </a:p>
          <a:p>
            <a:r>
              <a:rPr lang="en-US" sz="2000" dirty="0"/>
              <a:t>Clear distinction between Egyptian and Hellenistic architectural and cultural spheres</a:t>
            </a:r>
            <a:endParaRPr lang="hr-HR" sz="2000" dirty="0"/>
          </a:p>
          <a:p>
            <a:r>
              <a:rPr lang="en-US" sz="2000" dirty="0"/>
              <a:t>Developed using archaeological models and historical consultancy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48356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5AFB3-DDB4-3673-ED12-D769977BC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764952"/>
          </a:xfrm>
        </p:spPr>
        <p:txBody>
          <a:bodyPr/>
          <a:lstStyle/>
          <a:p>
            <a:pPr algn="ctr"/>
            <a:r>
              <a:rPr lang="en-US" b="1" dirty="0"/>
              <a:t>Visual Reconstruction of Ptolemaic Egypt 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262F9-DB9F-9361-CFA1-B539DD9B97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8883" y="1484784"/>
            <a:ext cx="9751060" cy="4585816"/>
          </a:xfrm>
        </p:spPr>
        <p:txBody>
          <a:bodyPr>
            <a:normAutofit/>
          </a:bodyPr>
          <a:lstStyle/>
          <a:p>
            <a:r>
              <a:rPr lang="en-GB" sz="2000" noProof="0" dirty="0"/>
              <a:t>Large‑scale reconstruction of major Egyptian landscapes and monuments</a:t>
            </a:r>
          </a:p>
          <a:p>
            <a:r>
              <a:rPr lang="en-GB" sz="2000" noProof="0" dirty="0"/>
              <a:t>Pyramids and various necropolis around Memphite region rendered with high archaeological fidelity</a:t>
            </a:r>
          </a:p>
          <a:p>
            <a:r>
              <a:rPr lang="en-GB" sz="2000" noProof="0" dirty="0"/>
              <a:t>Memphis shown as a monumental, densely populated urban centre</a:t>
            </a:r>
          </a:p>
          <a:p>
            <a:r>
              <a:rPr lang="en-GB" sz="2000" noProof="0" dirty="0"/>
              <a:t>Alexandria reconstructed as a Hellenistic metropolis: Library, Serapeum, Pharos</a:t>
            </a:r>
          </a:p>
          <a:p>
            <a:r>
              <a:rPr lang="en-GB" sz="2000" noProof="0" dirty="0"/>
              <a:t>Visual distinction between Egyptian and Greek architectural traditions</a:t>
            </a:r>
          </a:p>
          <a:p>
            <a:r>
              <a:rPr lang="en-GB" sz="2000" noProof="0" dirty="0"/>
              <a:t>Enables experiential engagement with ancient spaces through exploration</a:t>
            </a:r>
          </a:p>
        </p:txBody>
      </p:sp>
    </p:spTree>
    <p:extLst>
      <p:ext uri="{BB962C8B-B14F-4D97-AF65-F5344CB8AC3E}">
        <p14:creationId xmlns:p14="http://schemas.microsoft.com/office/powerpoint/2010/main" val="30368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401E3-E352-8C0D-68D1-75CBF4B7B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yramid in the desert&#10;&#10;AI-generated content may be incorrect.">
            <a:extLst>
              <a:ext uri="{FF2B5EF4-FFF2-40B4-BE49-F238E27FC236}">
                <a16:creationId xmlns:a16="http://schemas.microsoft.com/office/drawing/2014/main" id="{30478F1E-8BF7-583D-350A-50134D301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77516"/>
      </p:ext>
    </p:extLst>
  </p:cSld>
  <p:clrMapOvr>
    <a:masterClrMapping/>
  </p:clrMapOvr>
  <p:transition>
    <p:cover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89E324B6-21C4-976E-116A-C64FD0B115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3" y="0"/>
            <a:ext cx="122036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9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lm trees and a building in the background&#10;&#10;AI-generated content may be incorrect.">
            <a:extLst>
              <a:ext uri="{FF2B5EF4-FFF2-40B4-BE49-F238E27FC236}">
                <a16:creationId xmlns:a16="http://schemas.microsoft.com/office/drawing/2014/main" id="{7141B804-DB85-34C7-03C4-9267AFAA0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864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6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oks Classic 16x9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6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/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01059.potx" id="{C5FD5170-17AC-4815-968A-FDC1AAB6E99D}" vid="{74C691A5-1550-4555-B870-169F3443F41D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1360476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TP102801058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706496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ED80E12-3BE9-4746-820E-FFB249F467F2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3ED4759-CFDD-43F0-817C-11D919719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D003AC8-209A-4321-A17C-1B7A206433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Classic book education presentation (widescreen)</Template>
  <TotalTime>478</TotalTime>
  <Words>1331</Words>
  <Application>Microsoft Office PowerPoint</Application>
  <PresentationFormat>Custom</PresentationFormat>
  <Paragraphs>131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Aptos</vt:lpstr>
      <vt:lpstr>Aptos Display</vt:lpstr>
      <vt:lpstr>Arial</vt:lpstr>
      <vt:lpstr>Constantia</vt:lpstr>
      <vt:lpstr>Books Classic 16x9</vt:lpstr>
      <vt:lpstr>Custom Design</vt:lpstr>
      <vt:lpstr>Ancient Egypt in Video Games: Reconstruction and Simulation in Assassin’s Creed: Origins and Total War: Pharaoh: New Technologies in the Digital Reception of the Past</vt:lpstr>
      <vt:lpstr>Introduction: Archaeogaming and the Digital Reception of Ancient Egypt</vt:lpstr>
      <vt:lpstr>PowerPoint Presentation</vt:lpstr>
      <vt:lpstr>Assassin’s Creed: Origions (2017) – A Digital „Time Machine”</vt:lpstr>
      <vt:lpstr>PowerPoint Presentation</vt:lpstr>
      <vt:lpstr>Visual Reconstruction of Ptolemaic Egypt </vt:lpstr>
      <vt:lpstr>PowerPoint Presentation</vt:lpstr>
      <vt:lpstr>PowerPoint Presentation</vt:lpstr>
      <vt:lpstr>PowerPoint Presentation</vt:lpstr>
      <vt:lpstr>Interior and Urban Space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Archaeological Monuments and Sacred Spaces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Narrative Representations and Historical Deviations</vt:lpstr>
      <vt:lpstr>PowerPoint Presentation</vt:lpstr>
      <vt:lpstr>PowerPoint Presentation</vt:lpstr>
      <vt:lpstr>Technology and Visualizing the Past</vt:lpstr>
      <vt:lpstr>Discovery Tour: Ancient Egypt (2018): Educational Mode and Public Outreach</vt:lpstr>
      <vt:lpstr>PowerPoint Presentation</vt:lpstr>
      <vt:lpstr>Pedagogical Applications (University Teaching Experience)</vt:lpstr>
      <vt:lpstr>PowerPoint Presentation</vt:lpstr>
      <vt:lpstr>Total War: Pharaoh (2023)</vt:lpstr>
      <vt:lpstr>PowerPoint Presentation</vt:lpstr>
      <vt:lpstr>Visual and Gameplay Features</vt:lpstr>
      <vt:lpstr>PowerPoint Presentation</vt:lpstr>
      <vt:lpstr>PowerPoint Presentation</vt:lpstr>
      <vt:lpstr>Historical Limitations and Representation Issues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Otpadnici i kriminalci u američkoj povijesti druge polovice 19. stoljeća</dc:title>
  <dc:creator>Mladen Tomorad</dc:creator>
  <cp:lastModifiedBy>Mladen Tomorad</cp:lastModifiedBy>
  <cp:revision>28</cp:revision>
  <dcterms:created xsi:type="dcterms:W3CDTF">2024-03-19T08:38:31Z</dcterms:created>
  <dcterms:modified xsi:type="dcterms:W3CDTF">2026-05-15T07:36:35Z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