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3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C8A6-F792-43C0-84A5-3595259C7177}" type="datetimeFigureOut">
              <a:rPr lang="hr-HR" smtClean="0"/>
              <a:t>17.11.2015.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C7122-197E-4E15-AADE-1FDAF99C748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9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C8A6-F792-43C0-84A5-3595259C7177}" type="datetimeFigureOut">
              <a:rPr lang="hr-HR" smtClean="0"/>
              <a:t>17.11.2015.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C7122-197E-4E15-AADE-1FDAF99C748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78936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C8A6-F792-43C0-84A5-3595259C7177}" type="datetimeFigureOut">
              <a:rPr lang="hr-HR" smtClean="0"/>
              <a:t>17.11.2015.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C7122-197E-4E15-AADE-1FDAF99C748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49190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C8A6-F792-43C0-84A5-3595259C7177}" type="datetimeFigureOut">
              <a:rPr lang="hr-HR" smtClean="0"/>
              <a:t>17.11.2015.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C7122-197E-4E15-AADE-1FDAF99C748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0093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C8A6-F792-43C0-84A5-3595259C7177}" type="datetimeFigureOut">
              <a:rPr lang="hr-HR" smtClean="0"/>
              <a:t>17.11.2015.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C7122-197E-4E15-AADE-1FDAF99C748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85072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C8A6-F792-43C0-84A5-3595259C7177}" type="datetimeFigureOut">
              <a:rPr lang="hr-HR" smtClean="0"/>
              <a:t>17.11.2015.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C7122-197E-4E15-AADE-1FDAF99C748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8133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C8A6-F792-43C0-84A5-3595259C7177}" type="datetimeFigureOut">
              <a:rPr lang="hr-HR" smtClean="0"/>
              <a:t>17.11.2015.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C7122-197E-4E15-AADE-1FDAF99C748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7824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C8A6-F792-43C0-84A5-3595259C7177}" type="datetimeFigureOut">
              <a:rPr lang="hr-HR" smtClean="0"/>
              <a:t>17.11.2015.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C7122-197E-4E15-AADE-1FDAF99C748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08477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C8A6-F792-43C0-84A5-3595259C7177}" type="datetimeFigureOut">
              <a:rPr lang="hr-HR" smtClean="0"/>
              <a:t>17.11.2015.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C7122-197E-4E15-AADE-1FDAF99C748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30458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C8A6-F792-43C0-84A5-3595259C7177}" type="datetimeFigureOut">
              <a:rPr lang="hr-HR" smtClean="0"/>
              <a:t>17.11.2015.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C7122-197E-4E15-AADE-1FDAF99C748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9361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C8A6-F792-43C0-84A5-3595259C7177}" type="datetimeFigureOut">
              <a:rPr lang="hr-HR" smtClean="0"/>
              <a:t>17.11.2015.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C7122-197E-4E15-AADE-1FDAF99C748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48842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2C8A6-F792-43C0-84A5-3595259C7177}" type="datetimeFigureOut">
              <a:rPr lang="hr-HR" smtClean="0"/>
              <a:t>17.11.2015.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C7122-197E-4E15-AADE-1FDAF99C748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884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Anketa - upute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Kvantitativne metode istraživanja</a:t>
            </a:r>
          </a:p>
          <a:p>
            <a:r>
              <a:rPr lang="hr-HR" dirty="0" smtClean="0"/>
              <a:t>Dr. </a:t>
            </a:r>
            <a:r>
              <a:rPr lang="hr-HR" dirty="0" err="1" smtClean="0"/>
              <a:t>sc</a:t>
            </a:r>
            <a:r>
              <a:rPr lang="hr-HR" dirty="0" smtClean="0"/>
              <a:t>. Dario Pavić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74950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Instruiranje anketara - upute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Informacije o planiranoj dinamici rada i roku završetka anketiranja</a:t>
            </a:r>
          </a:p>
          <a:p>
            <a:r>
              <a:rPr lang="hr-HR" dirty="0" smtClean="0"/>
              <a:t>Informacije o visini honorara i podmirenja eventualnih troškova</a:t>
            </a:r>
          </a:p>
          <a:p>
            <a:r>
              <a:rPr lang="hr-HR" dirty="0" smtClean="0"/>
              <a:t>Informacija o kontroli </a:t>
            </a:r>
            <a:r>
              <a:rPr lang="hr-HR" dirty="0" err="1" smtClean="0"/>
              <a:t>anketarskog</a:t>
            </a:r>
            <a:r>
              <a:rPr lang="hr-HR" dirty="0" smtClean="0"/>
              <a:t> rada te eventualno nagrađivanje iznimnog zalaganja i sankcioniranje nesavjesnog rada.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85969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Redoslijed pitanja	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Logički redoslijed – kontinuitet razmišljanja o određenom problemu – grupirati tematski srodna pitanja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Psihološki redoslijed – osjetljivija pitanja staviti na kraj upitnika – zašto?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Mogućnost </a:t>
            </a:r>
            <a:r>
              <a:rPr lang="hr-HR" dirty="0" err="1" smtClean="0"/>
              <a:t>kontekstualizacije</a:t>
            </a:r>
            <a:r>
              <a:rPr lang="hr-HR" dirty="0" smtClean="0"/>
              <a:t> odgovora – moguća opasnost da će odgovori na neko pitanje „kontaminirati” odgovore na sljedeća pitanja stvaranjem određenog konteksta</a:t>
            </a:r>
          </a:p>
          <a:p>
            <a:r>
              <a:rPr lang="hr-HR" dirty="0" smtClean="0"/>
              <a:t>Redoslijed ponuđenih odgovora 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6029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Dužina anketnog upitnika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Predugi upitnici – pitanje o valjanosti odgovora</a:t>
            </a:r>
          </a:p>
          <a:p>
            <a:r>
              <a:rPr lang="hr-HR" dirty="0" smtClean="0"/>
              <a:t>Popuštanje pažnje</a:t>
            </a:r>
          </a:p>
          <a:p>
            <a:r>
              <a:rPr lang="hr-HR" dirty="0" smtClean="0"/>
              <a:t>Anketa „licem u lice” – najviše četrdesetak minuta</a:t>
            </a:r>
          </a:p>
          <a:p>
            <a:r>
              <a:rPr lang="hr-HR" dirty="0" smtClean="0"/>
              <a:t>Telefonska anketa – 10 do 15 min</a:t>
            </a:r>
          </a:p>
          <a:p>
            <a:r>
              <a:rPr lang="hr-HR" i="1" dirty="0" err="1" smtClean="0"/>
              <a:t>Self-adminstered</a:t>
            </a:r>
            <a:r>
              <a:rPr lang="hr-HR" dirty="0" smtClean="0"/>
              <a:t> upitnik – oko 20 min</a:t>
            </a:r>
            <a:endParaRPr lang="hr-HR" i="1" dirty="0"/>
          </a:p>
        </p:txBody>
      </p:sp>
    </p:spTree>
    <p:extLst>
      <p:ext uri="{BB962C8B-B14F-4D97-AF65-F5344CB8AC3E}">
        <p14:creationId xmlns:p14="http://schemas.microsoft.com/office/powerpoint/2010/main" val="1732411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Uvodni dio upitnika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Uvodne informacije formiraju odluku ispitanika o prihvaćanju ili odbijanju ankete</a:t>
            </a:r>
          </a:p>
          <a:p>
            <a:r>
              <a:rPr lang="hr-HR" dirty="0" smtClean="0"/>
              <a:t>Uvodne informacije utječu na zainteresiranost ispitanika (motivacija)</a:t>
            </a:r>
          </a:p>
          <a:p>
            <a:r>
              <a:rPr lang="hr-HR" dirty="0" smtClean="0"/>
              <a:t>Uvodne informacije trebaju sadržavati sljedeće:</a:t>
            </a:r>
          </a:p>
          <a:p>
            <a:pPr marL="914400" lvl="1" indent="-457200">
              <a:buFont typeface="+mj-lt"/>
              <a:buAutoNum type="arabicPeriod"/>
            </a:pPr>
            <a:r>
              <a:rPr lang="hr-HR" dirty="0" smtClean="0"/>
              <a:t>Tko provodi istraživanje</a:t>
            </a:r>
          </a:p>
          <a:p>
            <a:pPr marL="914400" lvl="1" indent="-457200">
              <a:buFont typeface="+mj-lt"/>
              <a:buAutoNum type="arabicPeriod"/>
            </a:pPr>
            <a:r>
              <a:rPr lang="hr-HR" dirty="0" smtClean="0"/>
              <a:t>Zašto ga provodi (što je svrha i cilj istraživanja)</a:t>
            </a:r>
          </a:p>
          <a:p>
            <a:pPr marL="914400" lvl="1" indent="-457200">
              <a:buFont typeface="+mj-lt"/>
              <a:buAutoNum type="arabicPeriod"/>
            </a:pPr>
            <a:r>
              <a:rPr lang="hr-HR" dirty="0" smtClean="0"/>
              <a:t>Koliko će osoba biti anketirano</a:t>
            </a:r>
          </a:p>
          <a:p>
            <a:pPr marL="914400" lvl="1" indent="-457200">
              <a:buFont typeface="+mj-lt"/>
              <a:buAutoNum type="arabicPeriod"/>
            </a:pPr>
            <a:r>
              <a:rPr lang="hr-HR" dirty="0" smtClean="0"/>
              <a:t>Zašto je upravo određena osoba izabrana kao ispitanik</a:t>
            </a:r>
          </a:p>
          <a:p>
            <a:pPr marL="914400" lvl="1" indent="-457200">
              <a:buFont typeface="+mj-lt"/>
              <a:buAutoNum type="arabicPeriod"/>
            </a:pPr>
            <a:r>
              <a:rPr lang="hr-HR" dirty="0" smtClean="0"/>
              <a:t>Kako će odgovori biti upotrijebljeni</a:t>
            </a:r>
          </a:p>
          <a:p>
            <a:pPr marL="914400" lvl="1" indent="-457200">
              <a:buFont typeface="+mj-lt"/>
              <a:buAutoNum type="arabicPeriod"/>
            </a:pPr>
            <a:r>
              <a:rPr lang="hr-HR" dirty="0" smtClean="0"/>
              <a:t>Jamstvo anonimnosti (povjerljivog odnosa prema odgovorima pojedinaca)</a:t>
            </a:r>
          </a:p>
          <a:p>
            <a:pPr marL="914400" lvl="1" indent="-457200">
              <a:buFont typeface="+mj-lt"/>
              <a:buAutoNum type="arabicPeriod"/>
            </a:pPr>
            <a:r>
              <a:rPr lang="hr-HR" dirty="0" smtClean="0"/>
              <a:t>Zahvala za suradnju-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34672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Uvodni dio upitnika – primjer (licem u lice)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Prema Lamza, 2004.</a:t>
            </a:r>
          </a:p>
          <a:p>
            <a:r>
              <a:rPr lang="hr-HR" dirty="0" smtClean="0"/>
              <a:t>Dobar dan, ja sam…(ime i prezime), suradnik Hrvatskih studija Sveučilišta u Zagrebu. Provodimo anketu o stavovima ljudi prema položaju žena u Hrvatskoj. U anketu je uključeno 1500 osoba, a Vi ste u naš uzorak izabrani slučajno, uz pomoć računala. Anketa je anonimna a to znači da je ne potpisujete i da nitko neće provjeravati Vaše odgovore. Sve što ćete reći ostaje strogo povjerljivo i koristit će se isključivo kao skupina podataka za statističku obradu.</a:t>
            </a:r>
          </a:p>
          <a:p>
            <a:pPr marL="0" indent="0">
              <a:buNone/>
            </a:pPr>
            <a:r>
              <a:rPr lang="hr-HR" dirty="0" smtClean="0"/>
              <a:t>   Molimo Vas da odvojite malo vremena i iskreno odgovorite na pitanja    ankete.</a:t>
            </a:r>
          </a:p>
          <a:p>
            <a:pPr marL="0" indent="0">
              <a:buNone/>
            </a:pPr>
            <a:r>
              <a:rPr lang="hr-HR" dirty="0" smtClean="0"/>
              <a:t>Unaprijed zahvaljujemo i srdačno Vas pozdravljamo!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8202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Upitnik – upute (posebno za upitnik koji ispitanici sami ispunjavaju)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Jasno vidljiv uvodni dio vizualno odvojen od samih pitanja</a:t>
            </a:r>
          </a:p>
          <a:p>
            <a:r>
              <a:rPr lang="hr-HR" dirty="0" smtClean="0"/>
              <a:t>Odrediti format papira ovisno o broju pitanja (izbjegavati „</a:t>
            </a:r>
            <a:r>
              <a:rPr lang="hr-HR" dirty="0" err="1" smtClean="0"/>
              <a:t>klamanje</a:t>
            </a:r>
            <a:r>
              <a:rPr lang="hr-HR" dirty="0" smtClean="0"/>
              <a:t>” više manjih papira</a:t>
            </a:r>
          </a:p>
          <a:p>
            <a:r>
              <a:rPr lang="hr-HR" dirty="0" smtClean="0"/>
              <a:t>Gdje god je potrebno navesti uputu „Okrenite stranicu!”</a:t>
            </a:r>
          </a:p>
          <a:p>
            <a:r>
              <a:rPr lang="hr-HR" dirty="0" smtClean="0"/>
              <a:t>Ne gurati veći broj pitanja na manji prostor samo radi njegove uštede</a:t>
            </a:r>
          </a:p>
          <a:p>
            <a:r>
              <a:rPr lang="hr-HR" dirty="0" smtClean="0"/>
              <a:t>Koristiti dovoljno velika slova i prored – osobe s oštećenjem vida</a:t>
            </a:r>
          </a:p>
          <a:p>
            <a:r>
              <a:rPr lang="hr-HR" dirty="0" smtClean="0"/>
              <a:t>Ne koristiti egzotične fontove slova, slova u boji i sl. – jednostavan, </a:t>
            </a:r>
            <a:r>
              <a:rPr lang="hr-HR" dirty="0" err="1" smtClean="0"/>
              <a:t>serifni</a:t>
            </a:r>
            <a:r>
              <a:rPr lang="hr-HR" dirty="0" smtClean="0"/>
              <a:t> font</a:t>
            </a:r>
          </a:p>
          <a:p>
            <a:r>
              <a:rPr lang="hr-HR" dirty="0" smtClean="0"/>
              <a:t>Ne koristiti papir u boji ako nije nužno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69026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Upitnik – upute (posebno za upitnik koji ispitanici sami ispunjavaju)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Koristiti jednostavan jezik (vidi prezentaciju o postavljanju pitanja)</a:t>
            </a:r>
          </a:p>
          <a:p>
            <a:r>
              <a:rPr lang="hr-HR" dirty="0" smtClean="0"/>
              <a:t>Kod svakog pitanja navesti uputu o mogućem odabiru odgovora (npr. zaokružite samo jedan odgovor, zaokružite sve s čim se slažete i sl.) – po potrebi podebljanim slovima</a:t>
            </a:r>
          </a:p>
          <a:p>
            <a:r>
              <a:rPr lang="hr-HR" dirty="0" smtClean="0"/>
              <a:t>Kod pitanja sa skalom odgovora (npr. 1-5) obavezno objasniti svaku brojčanu vrijednost (npr. 1 – u potpunosti se ne slažem…)</a:t>
            </a:r>
          </a:p>
          <a:p>
            <a:r>
              <a:rPr lang="hr-HR" dirty="0" smtClean="0"/>
              <a:t>Ukoliko odgovorili ili tvrdnje sa skalom prelaze na drugu stranicu, na vrhu stranice ponoviti objašnjenje brojčanih vrijednosti</a:t>
            </a:r>
          </a:p>
          <a:p>
            <a:r>
              <a:rPr lang="hr-HR" dirty="0" smtClean="0"/>
              <a:t>Ne mijenjati redoslijed skale unutar pitanja, a po mogućnosti ni između pitanja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11743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Izbor i raspoređivanje anketara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Sposobnosti i osobine ličnosti anketara</a:t>
            </a:r>
          </a:p>
          <a:p>
            <a:r>
              <a:rPr lang="hr-HR" dirty="0" err="1" smtClean="0"/>
              <a:t>Socio</a:t>
            </a:r>
            <a:r>
              <a:rPr lang="hr-HR" dirty="0" smtClean="0"/>
              <a:t>-demografske osobine</a:t>
            </a:r>
          </a:p>
          <a:p>
            <a:r>
              <a:rPr lang="hr-HR" dirty="0" smtClean="0"/>
              <a:t>Izgled i ponašanje</a:t>
            </a:r>
          </a:p>
          <a:p>
            <a:r>
              <a:rPr lang="hr-HR" dirty="0" smtClean="0"/>
              <a:t>Motiviranost</a:t>
            </a:r>
          </a:p>
          <a:p>
            <a:r>
              <a:rPr lang="hr-HR" dirty="0" smtClean="0"/>
              <a:t>Iskustvo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56471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Instruiranje anketara - upute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Informacije o cilju i svrsi anketiranja</a:t>
            </a:r>
          </a:p>
          <a:p>
            <a:r>
              <a:rPr lang="hr-HR" dirty="0" smtClean="0"/>
              <a:t>Pojedinosti u vezi s načinom odabira ispitanika</a:t>
            </a:r>
          </a:p>
          <a:p>
            <a:r>
              <a:rPr lang="hr-HR" dirty="0" smtClean="0"/>
              <a:t>Podrobna informacija o sadržaju anketnog upitnika i objašnjenje smisla i specifičnosti pojedinih anketnih pitanja</a:t>
            </a:r>
          </a:p>
          <a:p>
            <a:r>
              <a:rPr lang="hr-HR" dirty="0" smtClean="0"/>
              <a:t>Pojedinosti o načinu provedbe ankete, upozorenje na očekivanje teškoće i mogućnosti njihovog rješavanja</a:t>
            </a:r>
          </a:p>
          <a:p>
            <a:r>
              <a:rPr lang="hr-HR" dirty="0" smtClean="0"/>
              <a:t>Opis vođenja evidencije o pojedinostima realizacije ankete: način evidentiranja adresa, evidentiranje odbijanja ankete (učestalost odbijanja, percipirane osobine ljudi koji su odbili, okolnosti i uočeni razlozi odbijanja itd.)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38427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626</Words>
  <Application>Microsoft Office PowerPoint</Application>
  <PresentationFormat>Widescreen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Anketa - upute</vt:lpstr>
      <vt:lpstr>Redoslijed pitanja </vt:lpstr>
      <vt:lpstr>Dužina anketnog upitnika</vt:lpstr>
      <vt:lpstr>Uvodni dio upitnika</vt:lpstr>
      <vt:lpstr>Uvodni dio upitnika – primjer (licem u lice)</vt:lpstr>
      <vt:lpstr>Upitnik – upute (posebno za upitnik koji ispitanici sami ispunjavaju)</vt:lpstr>
      <vt:lpstr>Upitnik – upute (posebno za upitnik koji ispitanici sami ispunjavaju)</vt:lpstr>
      <vt:lpstr>Izbor i raspoređivanje anketara</vt:lpstr>
      <vt:lpstr>Instruiranje anketara - upute</vt:lpstr>
      <vt:lpstr>Instruiranje anketara - upute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Anketa - upute</dc:title>
  <dc:creator>Dario Pavić</dc:creator>
  <cp:lastModifiedBy>Dario Pavić</cp:lastModifiedBy>
  <cp:revision>9</cp:revision>
  <dcterms:created xsi:type="dcterms:W3CDTF">2015-11-17T20:24:21Z</dcterms:created>
  <dcterms:modified xsi:type="dcterms:W3CDTF">2015-11-17T23:23:02Z</dcterms:modified>
</cp:coreProperties>
</file>