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503F8-5D03-42C1-8B7D-4CC41360272C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8253A-3F80-4BD0-BAE1-0F2E03DB83E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9087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503F8-5D03-42C1-8B7D-4CC41360272C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8253A-3F80-4BD0-BAE1-0F2E03DB8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103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503F8-5D03-42C1-8B7D-4CC41360272C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8253A-3F80-4BD0-BAE1-0F2E03DB8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790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503F8-5D03-42C1-8B7D-4CC41360272C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8253A-3F80-4BD0-BAE1-0F2E03DB8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563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503F8-5D03-42C1-8B7D-4CC41360272C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8253A-3F80-4BD0-BAE1-0F2E03DB83E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5965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503F8-5D03-42C1-8B7D-4CC41360272C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8253A-3F80-4BD0-BAE1-0F2E03DB8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795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503F8-5D03-42C1-8B7D-4CC41360272C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8253A-3F80-4BD0-BAE1-0F2E03DB8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709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503F8-5D03-42C1-8B7D-4CC41360272C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8253A-3F80-4BD0-BAE1-0F2E03DB8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009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503F8-5D03-42C1-8B7D-4CC41360272C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8253A-3F80-4BD0-BAE1-0F2E03DB8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293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98503F8-5D03-42C1-8B7D-4CC41360272C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658253A-3F80-4BD0-BAE1-0F2E03DB8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775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503F8-5D03-42C1-8B7D-4CC41360272C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8253A-3F80-4BD0-BAE1-0F2E03DB8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970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98503F8-5D03-42C1-8B7D-4CC41360272C}" type="datetimeFigureOut">
              <a:rPr lang="en-US" smtClean="0"/>
              <a:t>12/18/2017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658253A-3F80-4BD0-BAE1-0F2E03DB83E9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9741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7AF9688-A032-4040-88BB-E923F1328C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Anketni intervju</a:t>
            </a:r>
            <a:endParaRPr lang="en-US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1AE39612-5E9D-4B38-ADD4-C22396D930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Kvantitativne metode istraživanja</a:t>
            </a:r>
          </a:p>
          <a:p>
            <a:r>
              <a:rPr lang="hr-HR" dirty="0"/>
              <a:t>Doc. dr. </a:t>
            </a:r>
            <a:r>
              <a:rPr lang="hr-HR" dirty="0" err="1"/>
              <a:t>sc</a:t>
            </a:r>
            <a:r>
              <a:rPr lang="hr-HR" dirty="0"/>
              <a:t>. Dario </a:t>
            </a:r>
            <a:r>
              <a:rPr lang="hr-HR" dirty="0" err="1"/>
              <a:t>pavić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579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1E41496-D308-4FAE-A60D-8AEA5FDE2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Strategije</a:t>
            </a:r>
            <a:r>
              <a:rPr lang="en-US" dirty="0"/>
              <a:t> za </a:t>
            </a:r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anketarove</a:t>
            </a:r>
            <a:r>
              <a:rPr lang="en-US" dirty="0"/>
              <a:t> </a:t>
            </a:r>
            <a:r>
              <a:rPr lang="en-US" dirty="0" err="1"/>
              <a:t>varijance</a:t>
            </a: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9699332-1F1A-45D1-9B4D-6CED17B089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1. Uspostavljanje odnosa s ispitanikom – dvostruki mač – previše prisno ozračje znači lošiju kvalitetu odgovora, kao i previše profesionalno ponašanje.</a:t>
            </a:r>
          </a:p>
          <a:p>
            <a:r>
              <a:rPr lang="hr-HR" dirty="0"/>
              <a:t>Upute: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 Anketari ne smiju iznositi svoje mišljenje i stavove o temama iz upitnika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 Anketari ne smiju iznositi osobne podatke iz kojih bi se mogla zaključiti njihova preferencija prema odgovorima u upitniku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 Iako je dozvoljeno malo neformalnog čavrljanja (vrijeme, kućni ljubimci), anketari bi trebali bitni fokusirani na zadatak. 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9479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F88B1CB-CF54-4C2F-B160-405F64630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Strategije</a:t>
            </a:r>
            <a:r>
              <a:rPr lang="en-US" dirty="0"/>
              <a:t> za </a:t>
            </a:r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anketarove</a:t>
            </a:r>
            <a:r>
              <a:rPr lang="en-US" dirty="0"/>
              <a:t> </a:t>
            </a:r>
            <a:r>
              <a:rPr lang="en-US" dirty="0" err="1"/>
              <a:t>varijance</a:t>
            </a: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00991BE-A600-491A-A3C5-7998A1BAD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2. Čitanje pitanja točno kako su napisana.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 Ne mijenjati riječi sinonimima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 Primjer: riječi „zabranjeno” i „nedozvoljeno” – u jednom istraživanju u SAD-u 50% ispitanika ne bi dozvolilo komunistima da govore u javnosti, no samo 20% bi im zabranilo.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 Još primjera: „socijalna pomoć – pomoć siromašnima”, „abortus – prekid trudnoće”. Nekada zamjena ovih riječi nema učinka na odgovore, no dobro je držati se pitanja onako kao su ih istraživači sročili.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719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0A2BE59-419C-4895-B08C-08561F662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Strategije</a:t>
            </a:r>
            <a:r>
              <a:rPr lang="en-US" dirty="0"/>
              <a:t> za </a:t>
            </a:r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anketarove</a:t>
            </a:r>
            <a:r>
              <a:rPr lang="en-US" dirty="0"/>
              <a:t> </a:t>
            </a:r>
            <a:r>
              <a:rPr lang="en-US" dirty="0" err="1"/>
              <a:t>varijance</a:t>
            </a: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AA2344E-3752-4A7B-956F-34BC605364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3. Objasniti ispitaniku proceduru ankete i proces postavljanja pitanja i davanja odgovora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 Dolazi do izražaja kod nestandardnih odgovora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Primjer: Pitanje: Općenito, kako biste ocijenili školu koju Vaše dijete pohađa – odlično, vrlo dobro, dobro, zadovoljavajuće, loše? Odgovor: Ne baš dobro.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 ili: Pitanje: Kako biste ocijenili školu koju Vaše dijete pohađa – odlično, vrlo dobro, dobro, zadovoljavajuće, loše? Odgovor: Pa, zavisi što mislite. Sviđa mi se učiteljica, ali mislim da ne rade dovoljno matematike i čitanja...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 U prvom slučaju objasniti ispitanika da mora odgovoriti jednim od standardiziranih odgovora de se može usporediti s drugima itd. U drugom slučaju, informirati ispitanika da se ne koncentrira na pojedine aspekte, nego da ih sve uzme u obzir i donese ocjenu.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1340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82977C1-9301-4D8A-8D58-2192BCAA6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Strategije</a:t>
            </a:r>
            <a:r>
              <a:rPr lang="en-US" dirty="0"/>
              <a:t> za </a:t>
            </a:r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anketarove</a:t>
            </a:r>
            <a:r>
              <a:rPr lang="en-US" dirty="0"/>
              <a:t> </a:t>
            </a:r>
            <a:r>
              <a:rPr lang="en-US" dirty="0" err="1"/>
              <a:t>varijance</a:t>
            </a: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E8F9FD3-2059-41BC-AEA9-00B71A5D55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4. Navoditi neizravno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 Probe, navođenja – Riječi koje anketar koristi da bi dobio odgovarajući odgovor. Koriste se kada ispitanik ne da zadovoljavajući odgovor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 Kod </a:t>
            </a:r>
            <a:r>
              <a:rPr lang="hr-HR" i="1" dirty="0" err="1"/>
              <a:t>fixed-choice</a:t>
            </a:r>
            <a:r>
              <a:rPr lang="hr-HR" i="1" dirty="0"/>
              <a:t> </a:t>
            </a:r>
            <a:r>
              <a:rPr lang="hr-HR" i="1" dirty="0" err="1"/>
              <a:t>questions</a:t>
            </a:r>
            <a:r>
              <a:rPr lang="hr-HR" i="1" dirty="0"/>
              <a:t> </a:t>
            </a:r>
            <a:r>
              <a:rPr lang="hr-HR" dirty="0"/>
              <a:t>se najčešće ponovi samo pitanje i mogući odgovori.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Vidi primjeri iz </a:t>
            </a:r>
            <a:r>
              <a:rPr lang="hr-HR" dirty="0" err="1"/>
              <a:t>Groves</a:t>
            </a:r>
            <a:r>
              <a:rPr lang="hr-HR" dirty="0"/>
              <a:t>, str. 286-288.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i="1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5769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39C3F30-AFD5-4E1C-811F-EA5268DE7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Strategije</a:t>
            </a:r>
            <a:r>
              <a:rPr lang="en-US" dirty="0"/>
              <a:t> za </a:t>
            </a:r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anketarove</a:t>
            </a:r>
            <a:r>
              <a:rPr lang="en-US" dirty="0"/>
              <a:t> </a:t>
            </a:r>
            <a:r>
              <a:rPr lang="en-US" dirty="0" err="1"/>
              <a:t>varijance</a:t>
            </a: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413AC20-4786-4C46-9846-816039258D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5. Bilježiti odgovore bez zaključivanja, parafraze i iskrivljavanja značenja.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  Sličan problem kao i prije.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 Pitanje: Kako biste ocijenili Vaše zdravlje - odlično, vrlo dobro, dobro, zadovoljavajuće, loše? Odgovor: Moje zdravlje je u redu.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 Ne smije se zapisati „dobro” ili „vrlo dobro” – ponoviti pitanje dok se ne dobije odgovor na skali.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44913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C2FF0A8-E9E5-4CA5-AF7B-125A1DBE8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Upravljanje anketarima</a:t>
            </a: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A286003-141A-4484-B301-264AAC2C6A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hr-HR" dirty="0"/>
              <a:t>Odabir anketara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/>
              <a:t>Obuka anketara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/>
              <a:t>Nadgledanje anketara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/>
              <a:t>Anketarovo radno opterećenje</a:t>
            </a:r>
          </a:p>
          <a:p>
            <a:pPr marL="0" indent="0">
              <a:buNone/>
            </a:pPr>
            <a:endParaRPr lang="hr-HR" dirty="0"/>
          </a:p>
          <a:p>
            <a:pPr marL="457200" indent="-457200">
              <a:buAutoNum type="arabicPeriod"/>
            </a:pPr>
            <a:r>
              <a:rPr lang="hr-HR" dirty="0"/>
              <a:t>Nije jednostavno – anketiranje je loše plaćen posao, dostupni su uglavnom nezaposleni i studenti. Prednosti su: vještine čitanja i govora, računalne vještine, motiviranost i sl.</a:t>
            </a:r>
          </a:p>
          <a:p>
            <a:pPr marL="457200" indent="-457200">
              <a:buAutoNum type="arabicPeriod"/>
            </a:pPr>
            <a:r>
              <a:rPr lang="hr-HR" dirty="0"/>
              <a:t>Izuzetno bitno – obuka mora uključivati: obuku o ciljevima ankete, o postavljanju pitanja, o navođenju u slučaju neodgovarajućih odgovora, o bilježenju odgovora i o općim administrativnim poslovima. Poželjno je i praksa vježbanja ankete (pod nadzorom), učinkovito raspoređivanje radnog opterećenja i dr.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7419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A7EC03B-CE66-415D-8ABA-7845B09CA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anketarima</a:t>
            </a: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102026C-2B85-4787-AE42-AE982038B1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3"/>
            </a:pPr>
            <a:r>
              <a:rPr lang="hr-HR" dirty="0"/>
              <a:t>Nadgledanje – snimanje video ili audio, snimanje telefonskih razgovora, nadgledanje računalnih logova.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 Bitno dati povratnu informaciju anketaru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hr-HR"/>
              <a:t>Anketarovo radno opterećenje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038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2DA4B6C-6302-421B-89CE-88CAA3834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Uloge anketara	</a:t>
            </a: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28E39AD-B12F-4F02-B522-7F18FA5FD2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Izrada okvira za izbor uzorka popisujući adrese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Unutar izabranih jedinica, popisuje kvalificirane elemente</a:t>
            </a:r>
          </a:p>
          <a:p>
            <a:pPr marL="251460" indent="-342900">
              <a:buFont typeface="Arial" panose="020B0604020202020204" pitchFamily="34" charset="0"/>
              <a:buChar char="•"/>
            </a:pPr>
            <a:r>
              <a:rPr lang="hr-HR" dirty="0"/>
              <a:t>Pobuđuje suradnju kod ispitanika</a:t>
            </a:r>
          </a:p>
          <a:p>
            <a:pPr marL="251460" indent="-342900">
              <a:buFont typeface="Arial" panose="020B0604020202020204" pitchFamily="34" charset="0"/>
              <a:buChar char="•"/>
            </a:pPr>
            <a:r>
              <a:rPr lang="hr-HR" dirty="0"/>
              <a:t>Pomaže ispitanicima tijekom ankete</a:t>
            </a:r>
          </a:p>
          <a:p>
            <a:pPr marL="251460" indent="-342900">
              <a:buFont typeface="Arial" panose="020B0604020202020204" pitchFamily="34" charset="0"/>
              <a:buChar char="•"/>
            </a:pPr>
            <a:r>
              <a:rPr lang="hr-HR" dirty="0"/>
              <a:t>Vodi proces pitanja i odgovora, pita dodatna pitanja kada ispitanik ne odgovori na postavljeno pitanje</a:t>
            </a:r>
          </a:p>
          <a:p>
            <a:pPr marL="251460" indent="-342900">
              <a:buFont typeface="Arial" panose="020B0604020202020204" pitchFamily="34" charset="0"/>
              <a:buChar char="•"/>
            </a:pPr>
            <a:r>
              <a:rPr lang="hr-HR" dirty="0"/>
              <a:t>Bilježi odgovore</a:t>
            </a:r>
          </a:p>
          <a:p>
            <a:pPr marL="251460" indent="-342900">
              <a:buFont typeface="Arial" panose="020B0604020202020204" pitchFamily="34" charset="0"/>
              <a:buChar char="•"/>
            </a:pPr>
            <a:r>
              <a:rPr lang="hr-HR" dirty="0"/>
              <a:t>Uređuje odgovore i predaje ih središnjoj službi obrade podataka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8788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2543271-BE67-4279-8C09-0A3585C6D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Sustavne pogreške anketara</a:t>
            </a: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F8AF1E2-D58C-4516-8116-17CFA50963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Najčešći problemi:</a:t>
            </a:r>
          </a:p>
          <a:p>
            <a:pPr marL="0" indent="0">
              <a:buNone/>
            </a:pPr>
            <a:r>
              <a:rPr lang="hr-HR" dirty="0"/>
              <a:t>1. Kod ankete koju provodi anketar smanjeno je izjašnjavanje o društveno nepoželjnim svojstvima u usporedbi s upitnikom koji ispunjava sam ispitanik</a:t>
            </a:r>
          </a:p>
          <a:p>
            <a:pPr marL="0" indent="0">
              <a:buNone/>
            </a:pPr>
            <a:r>
              <a:rPr lang="hr-HR" dirty="0"/>
              <a:t>2. Drugačije izjašnjavanje ispitanika kada se svojstva anketara mogu dovesti u vezu s temom pitanja</a:t>
            </a:r>
          </a:p>
          <a:p>
            <a:pPr marL="0" indent="0">
              <a:buNone/>
            </a:pPr>
            <a:r>
              <a:rPr lang="hr-HR" dirty="0"/>
              <a:t>3. Drugačije izjašnjavanje kao funkcija anketarevog iskustva</a:t>
            </a:r>
          </a:p>
          <a:p>
            <a:pPr marL="457200" indent="-457200">
              <a:buAutoNum type="arabicParenR"/>
            </a:pPr>
            <a:r>
              <a:rPr lang="hr-HR" dirty="0"/>
              <a:t>npr. pitanja o korištenju droga – učinak „društvene prisutnosti” – sama prisutnost anketara potiče ispitanike da se drže poželjnih društvenih normi pri odgovoru na pitanja.</a:t>
            </a:r>
          </a:p>
          <a:p>
            <a:pPr marL="457200" indent="-457200">
              <a:buAutoNum type="arabicParenR"/>
            </a:pPr>
            <a:r>
              <a:rPr lang="hr-HR" dirty="0"/>
              <a:t>Npr. manja izraženost rasizma kod ispitanika ako je anketar crnac. No, pokazalo se da drugačije izjašnjavanje postoji samo kod onih tema koja su povezana sa svojstvima anketara, ne i s drugim pitanjima u upitniku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641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17BA4EC-D849-4717-B992-461FD611F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Sustavne</a:t>
            </a:r>
            <a:r>
              <a:rPr lang="en-US" dirty="0"/>
              <a:t> </a:t>
            </a:r>
            <a:r>
              <a:rPr lang="en-US" dirty="0" err="1"/>
              <a:t>pogreške</a:t>
            </a:r>
            <a:r>
              <a:rPr lang="en-US" dirty="0"/>
              <a:t> </a:t>
            </a:r>
            <a:r>
              <a:rPr lang="en-US" dirty="0" err="1"/>
              <a:t>anketara</a:t>
            </a: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6160D04-E6DF-4916-84AE-45FAC943C7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arenR" startAt="3"/>
            </a:pPr>
            <a:r>
              <a:rPr lang="hr-HR" dirty="0"/>
              <a:t>Iskusni anketari imaju manji </a:t>
            </a:r>
            <a:r>
              <a:rPr lang="hr-HR" i="1" dirty="0" err="1"/>
              <a:t>non-response</a:t>
            </a:r>
            <a:r>
              <a:rPr lang="hr-HR" i="1" dirty="0"/>
              <a:t> rate</a:t>
            </a:r>
            <a:r>
              <a:rPr lang="hr-HR" dirty="0"/>
              <a:t>. No, nije sve u iskustvu! Iskusniji anketari brže „prolaze” kroz upitnik, </a:t>
            </a:r>
            <a:r>
              <a:rPr lang="hr-HR" dirty="0" err="1"/>
              <a:t>davajući</a:t>
            </a:r>
            <a:r>
              <a:rPr lang="hr-HR" dirty="0"/>
              <a:t> ispitaniku manje vremena za odgovor. Čini se da to ima veze s sustavom nagrađivanja i davanjem povratnih informacija. Iskusni anketari očito žele „obaviti” što više u što kraćem roku, dobivajući tako veću nagradu (novčanu ili drugu).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733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E1FC0A3-5FF8-4ADA-85AF-82C651B0A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Nesustavna pogreška – anketarova varijanca</a:t>
            </a: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C52C7A6-F2BF-4EC5-8AA9-F3E1B349BA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 Kao što svaki uzorak iz populacije ima svoju </a:t>
            </a:r>
            <a:r>
              <a:rPr lang="hr-HR" i="1" dirty="0" err="1"/>
              <a:t>sampling</a:t>
            </a:r>
            <a:r>
              <a:rPr lang="hr-HR" dirty="0"/>
              <a:t> varijancu, tako i svaki anketar pridonosi ukupnoj varijabilnosti rezultata u upitniku. Usporedba: kao da je svaki anketar realizacija jednog uzorka iz populacije.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 Kako anketari mogu povećati varijabilnost rezultata? Sjetimo se </a:t>
            </a:r>
            <a:r>
              <a:rPr lang="hr-HR" dirty="0" err="1"/>
              <a:t>klasterskog</a:t>
            </a:r>
            <a:r>
              <a:rPr lang="hr-HR" dirty="0"/>
              <a:t> uzorkovanja i jednostavnog nasumičnog uzorkovanja. – Kod JNU svaka nova anketa je novi </a:t>
            </a:r>
            <a:r>
              <a:rPr lang="hr-HR" u="sng" dirty="0"/>
              <a:t>nezavisni</a:t>
            </a:r>
            <a:r>
              <a:rPr lang="hr-HR" dirty="0"/>
              <a:t> pogled na populaciju. No kod </a:t>
            </a:r>
            <a:r>
              <a:rPr lang="hr-HR" dirty="0" err="1"/>
              <a:t>klasterkog</a:t>
            </a:r>
            <a:r>
              <a:rPr lang="hr-HR" dirty="0"/>
              <a:t> to nije slučaj jer su jedinice međusobno slične (nisu nezavisne), stoga je varijanca takvog uzorka veća od JNU – sjetite se ovoga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Isto je i anketarima. Ako su anketari međusobno slični po svojstvima</a:t>
            </a:r>
          </a:p>
          <a:p>
            <a:pPr marL="0" indent="0">
              <a:buNone/>
            </a:pPr>
            <a:r>
              <a:rPr lang="hr-HR" dirty="0"/>
              <a:t>(iz istog su „</a:t>
            </a:r>
            <a:r>
              <a:rPr lang="hr-HR" dirty="0" err="1"/>
              <a:t>klastera</a:t>
            </a:r>
            <a:r>
              <a:rPr lang="hr-HR" dirty="0"/>
              <a:t>”), varijanca rezultata će se povećati. Dodavanje novog, „sličnog” anketara neće dovesti do bolje informacije o pitanjima od interesa.</a:t>
            </a:r>
            <a:endParaRPr lang="en-US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407DB62D-058C-4278-AB72-9DEB97E85F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57420" y="3792100"/>
            <a:ext cx="2219136" cy="560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3084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8260F03-C72A-4EE3-A956-924BA936D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Rješenje problema anketarove varijance</a:t>
            </a: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CEC9AA2-0307-4C85-8D13-B87268E0D4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Dva su razloga zašto možemo dobiti različite prosjeke odgovora kod različitih anketara: ili anketari utječu na ispitanike ili ispitanici dodijeljeni različitim anketarima imaju stvarno različite razine svojstava koje mjerimo.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 Različita rješenja kod različitih tipova uzoraka, no glavna ideja jest da se pojedinom anketaru dodjeljuju nasumični </a:t>
            </a:r>
            <a:r>
              <a:rPr lang="hr-HR" dirty="0" err="1"/>
              <a:t>poduzorci</a:t>
            </a:r>
            <a:r>
              <a:rPr lang="hr-HR" dirty="0"/>
              <a:t> ispitanika. Na taj način svi anketari dobivaju „slične” </a:t>
            </a:r>
            <a:r>
              <a:rPr lang="hr-HR" dirty="0" err="1"/>
              <a:t>poduzorke</a:t>
            </a:r>
            <a:r>
              <a:rPr lang="hr-HR" dirty="0"/>
              <a:t>, i razlika u dobivenim mjerama između anketara je uglavnom mjera razlike između anketar, a ne razlike između </a:t>
            </a:r>
            <a:r>
              <a:rPr lang="hr-HR" dirty="0" err="1"/>
              <a:t>poduzoraka</a:t>
            </a:r>
            <a:r>
              <a:rPr lang="hr-HR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Za one koji žele znati više: kako se izračunava anketarova varijanca – </a:t>
            </a:r>
            <a:r>
              <a:rPr lang="hr-HR" dirty="0" err="1"/>
              <a:t>Groves</a:t>
            </a:r>
            <a:r>
              <a:rPr lang="hr-HR" dirty="0"/>
              <a:t>, str. 275-278. </a:t>
            </a:r>
          </a:p>
          <a:p>
            <a:r>
              <a:rPr lang="hr-HR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7022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3D6E302-293D-4D74-BAE5-2F4C702D8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Strategije za smanjenje sustavnog utjecaja anketara</a:t>
            </a: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268D6BD-8414-4AEC-89E7-6F5D686ADC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 „Motiviranje” ispitanikovog ponašanja – istraživanje: mjerenje hospitalizacije – Nakon ankete, ispitanike se pitalo: Što je anketar od Vas tražio: točne odgovore ili opće ideje. Nakon ankete, anketare se pitalo: Što Vam je prioritet: točnost odgovora ili efikasnost anketiranja?. Ispitanici koje su ispitivali anketari koji su naglašavali točnost odgovora su više odgovarali da ih je anketar tražio točne odgovore, a ne opće ideje.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 Ono što ispitanici misle da se od njih očekuje uvjetuje kvalitetu njihovih odgovora.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Ako anketari loše „pripreme” ili motiviraju ispitanika za anketu – odgovori će biti </a:t>
            </a:r>
            <a:r>
              <a:rPr lang="hr-HR" dirty="0" err="1"/>
              <a:t>nekvalitetniji</a:t>
            </a:r>
            <a:r>
              <a:rPr lang="hr-HR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921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CEEE7AC-C90E-4831-8C0A-BF90B51B0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Strategije za smanjenje sustavnog utjecaja anketara</a:t>
            </a: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CF0316C-7B7E-473C-A291-8E62625E3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 Kako riješiti probleme? Promjena anketarovog ponašanja.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Zanimljivo, prvi pokušaji su bili da anketar govori sporije – pokazalo se da nema utjecaja na kvalitetu.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„Sustavno ojačavanje” (</a:t>
            </a:r>
            <a:r>
              <a:rPr lang="hr-HR" i="1" dirty="0" err="1"/>
              <a:t>Systematic</a:t>
            </a:r>
            <a:r>
              <a:rPr lang="hr-HR" i="1" dirty="0"/>
              <a:t> </a:t>
            </a:r>
            <a:r>
              <a:rPr lang="hr-HR" i="1" dirty="0" err="1"/>
              <a:t>reinforcement</a:t>
            </a:r>
            <a:r>
              <a:rPr lang="hr-HR" dirty="0"/>
              <a:t>) – pozitivni komentari anketara kada se ispitanici drže pravila (pitaju za pojašnjenje, razmišljaju o odgovorima), negativni komentari u suprotnom (npr. kada ispitanici ishitreno odgovaraju, anketar ih poziva da promisle i sl.)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 „Programirane upute” – čitanje standardiziranog uvoda s uputama (dajte točne podatke, razmislite o odgovorima itd.) i ponavljanje uputa tijekom ankete.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 „Obvezivanje ispitanika” – nakon nekoliko pitanja, anketar traži od ispitanika da potpišu obrazac kojim se obvezuju da će točno odgovarati na pitanja.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00953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3791284-BDB6-494C-95C7-BEB40851D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Strategije za smanjenje anketarove varijance</a:t>
            </a: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26B4BA6-B50B-4893-B63D-9BEEF28760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 Postavljanje pitanja tako da se anketarovo ponašanje ne mijenja od ispitanika do ispitanika.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/>
              <a:t>Interakcija s ispitanikom mora biti profesionalna, usmjerena na zadatak, i mora se minimizirati potencijal ispitanika da zaključe koji bi bili preferirani odgovori.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/>
              <a:t>Pitanja čitati točno onako kako su zapisana.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/>
              <a:t>Objasniti ispitaniku proceduru ankete i proces postavljanja pitanja i davanja odgovora.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/>
              <a:t>Navoditi neizravno (vidi objašnjenje!)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/>
              <a:t>Bilježiti odgovore bez zaključivanja, parafraze i iskrivljavanja značenja.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38096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Retrospektiv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287</TotalTime>
  <Words>1407</Words>
  <Application>Microsoft Office PowerPoint</Application>
  <PresentationFormat>Široki zaslon</PresentationFormat>
  <Paragraphs>87</Paragraphs>
  <Slides>16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Retrospektiva</vt:lpstr>
      <vt:lpstr>Anketni intervju</vt:lpstr>
      <vt:lpstr>Uloge anketara </vt:lpstr>
      <vt:lpstr>Sustavne pogreške anketara</vt:lpstr>
      <vt:lpstr>Sustavne pogreške anketara</vt:lpstr>
      <vt:lpstr>Nesustavna pogreška – anketarova varijanca</vt:lpstr>
      <vt:lpstr>Rješenje problema anketarove varijance</vt:lpstr>
      <vt:lpstr>Strategije za smanjenje sustavnog utjecaja anketara</vt:lpstr>
      <vt:lpstr>Strategije za smanjenje sustavnog utjecaja anketara</vt:lpstr>
      <vt:lpstr>Strategije za smanjenje anketarove varijance</vt:lpstr>
      <vt:lpstr>Strategije za smanjenje anketarove varijance</vt:lpstr>
      <vt:lpstr>Strategije za smanjenje anketarove varijance</vt:lpstr>
      <vt:lpstr>Strategije za smanjenje anketarove varijance</vt:lpstr>
      <vt:lpstr>Strategije za smanjenje anketarove varijance</vt:lpstr>
      <vt:lpstr>Strategije za smanjenje anketarove varijance</vt:lpstr>
      <vt:lpstr>Upravljanje anketarima</vt:lpstr>
      <vt:lpstr>Upravljanje anketarima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Anketni intervju</dc:title>
  <dc:creator>Dario Pavic</dc:creator>
  <cp:lastModifiedBy>Dario Pavic</cp:lastModifiedBy>
  <cp:revision>28</cp:revision>
  <dcterms:created xsi:type="dcterms:W3CDTF">2017-12-18T17:09:21Z</dcterms:created>
  <dcterms:modified xsi:type="dcterms:W3CDTF">2017-12-18T22:12:38Z</dcterms:modified>
</cp:coreProperties>
</file>