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334068F7-1B07-47B9-8AD4-2F6871A4BD9F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E3DF5E59-D9DE-492D-889F-90EA23178527}" type="slidenum">
              <a:rPr lang="hr-HR" smtClean="0"/>
              <a:t>‹#›</a:t>
            </a:fld>
            <a:endParaRPr lang="hr-HR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89334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068F7-1B07-47B9-8AD4-2F6871A4BD9F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F5E59-D9DE-492D-889F-90EA231785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027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334068F7-1B07-47B9-8AD4-2F6871A4BD9F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E3DF5E59-D9DE-492D-889F-90EA23178527}" type="slidenum">
              <a:rPr lang="hr-HR" smtClean="0"/>
              <a:t>‹#›</a:t>
            </a:fld>
            <a:endParaRPr lang="hr-HR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028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068F7-1B07-47B9-8AD4-2F6871A4BD9F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F5E59-D9DE-492D-889F-90EA231785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3640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34068F7-1B07-47B9-8AD4-2F6871A4BD9F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3DF5E59-D9DE-492D-889F-90EA23178527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581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068F7-1B07-47B9-8AD4-2F6871A4BD9F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F5E59-D9DE-492D-889F-90EA231785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171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068F7-1B07-47B9-8AD4-2F6871A4BD9F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F5E59-D9DE-492D-889F-90EA231785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0097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068F7-1B07-47B9-8AD4-2F6871A4BD9F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F5E59-D9DE-492D-889F-90EA231785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1367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068F7-1B07-47B9-8AD4-2F6871A4BD9F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F5E59-D9DE-492D-889F-90EA231785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611045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334068F7-1B07-47B9-8AD4-2F6871A4BD9F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E3DF5E59-D9DE-492D-889F-90EA231785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540608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334068F7-1B07-47B9-8AD4-2F6871A4BD9F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E3DF5E59-D9DE-492D-889F-90EA231785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31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334068F7-1B07-47B9-8AD4-2F6871A4BD9F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E3DF5E59-D9DE-492D-889F-90EA23178527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235883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5400" dirty="0" smtClean="0"/>
              <a:t>Nastanak </a:t>
            </a:r>
            <a:br>
              <a:rPr lang="hr-HR" sz="5400" dirty="0" smtClean="0"/>
            </a:br>
            <a:r>
              <a:rPr lang="hr-HR" sz="5400" dirty="0" smtClean="0"/>
              <a:t>bioetike</a:t>
            </a:r>
            <a:endParaRPr lang="hr-HR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Izradila: Arna Tercolo</a:t>
            </a:r>
          </a:p>
          <a:p>
            <a:r>
              <a:rPr lang="hr-HR" dirty="0" smtClean="0"/>
              <a:t>kolegij: Nova etička kultura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5063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Bioetika kao ključni oblik „etike budućnosti”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Utemeljitelji nove epohe : </a:t>
            </a:r>
            <a:r>
              <a:rPr lang="hr-HR" b="1" dirty="0" err="1" smtClean="0"/>
              <a:t>Hans</a:t>
            </a:r>
            <a:r>
              <a:rPr lang="hr-HR" b="1" dirty="0" smtClean="0"/>
              <a:t> </a:t>
            </a:r>
            <a:r>
              <a:rPr lang="hr-HR" b="1" dirty="0" err="1" smtClean="0"/>
              <a:t>Jonas</a:t>
            </a:r>
            <a:r>
              <a:rPr lang="hr-HR" b="1" dirty="0" smtClean="0"/>
              <a:t> i Van </a:t>
            </a:r>
            <a:r>
              <a:rPr lang="hr-HR" b="1" dirty="0" err="1" smtClean="0"/>
              <a:t>Rensslaer</a:t>
            </a:r>
            <a:r>
              <a:rPr lang="hr-HR" b="1" dirty="0" smtClean="0"/>
              <a:t> Potter</a:t>
            </a:r>
          </a:p>
          <a:p>
            <a:r>
              <a:rPr lang="hr-HR" dirty="0" smtClean="0"/>
              <a:t>Oboje u </a:t>
            </a:r>
            <a:r>
              <a:rPr lang="hr-HR" dirty="0"/>
              <a:t>svojem opusu razvili identičnu </a:t>
            </a:r>
            <a:r>
              <a:rPr lang="hr-HR" i="1" dirty="0"/>
              <a:t>pojmovnu </a:t>
            </a:r>
            <a:r>
              <a:rPr lang="hr-HR" i="1" dirty="0" smtClean="0"/>
              <a:t>trijadu</a:t>
            </a:r>
            <a:r>
              <a:rPr lang="hr-HR" dirty="0" smtClean="0"/>
              <a:t>; </a:t>
            </a:r>
            <a:r>
              <a:rPr lang="hr-HR" dirty="0"/>
              <a:t>opasnosti, budućnosti i o</a:t>
            </a:r>
            <a:r>
              <a:rPr lang="hr-HR" dirty="0" smtClean="0"/>
              <a:t>dgovornosti koja čini temelje novog vremena</a:t>
            </a:r>
          </a:p>
          <a:p>
            <a:r>
              <a:rPr lang="hr-HR" i="1" u="sng" dirty="0" smtClean="0"/>
              <a:t>Pojam opasnosti- </a:t>
            </a:r>
            <a:r>
              <a:rPr lang="hr-HR" dirty="0" smtClean="0"/>
              <a:t>stanje svijeta koje trajno i potpuno</a:t>
            </a: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>                              - </a:t>
            </a:r>
            <a:r>
              <a:rPr lang="hr-HR" dirty="0"/>
              <a:t>nastaje u kontekstu osvještavanja krajnjih </a:t>
            </a:r>
            <a:r>
              <a:rPr lang="hr-HR" dirty="0" err="1"/>
              <a:t>konzekvencija</a:t>
            </a:r>
            <a:r>
              <a:rPr lang="hr-HR" dirty="0"/>
              <a:t> novovjeke znanosti </a:t>
            </a:r>
            <a:r>
              <a:rPr lang="hr-HR" dirty="0" smtClean="0"/>
              <a:t>te </a:t>
            </a:r>
            <a:r>
              <a:rPr lang="hr-HR" dirty="0"/>
              <a:t>u kontekstu rasprave o kraju novog </a:t>
            </a:r>
            <a:r>
              <a:rPr lang="hr-HR" dirty="0" smtClean="0"/>
              <a:t>vijeka i početku nove povijesne epohe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1042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Van Rennselaer Potter</a:t>
            </a:r>
            <a:r>
              <a:rPr lang="nb-NO" dirty="0" smtClean="0"/>
              <a:t>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nb-NO" dirty="0" smtClean="0"/>
              <a:t> </a:t>
            </a:r>
            <a:r>
              <a:rPr lang="nb-NO" dirty="0"/>
              <a:t>opasno znanje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438399"/>
            <a:ext cx="8770571" cy="4171407"/>
          </a:xfrm>
        </p:spPr>
        <p:txBody>
          <a:bodyPr/>
          <a:lstStyle/>
          <a:p>
            <a:r>
              <a:rPr lang="hr-HR" dirty="0" smtClean="0"/>
              <a:t>Njegov način razmišljanja bio je vizionarski i proročki</a:t>
            </a:r>
          </a:p>
          <a:p>
            <a:r>
              <a:rPr lang="hr-HR" b="1" dirty="0"/>
              <a:t>opasnost</a:t>
            </a:r>
            <a:r>
              <a:rPr lang="hr-HR" dirty="0"/>
              <a:t> povezuje sa </a:t>
            </a:r>
            <a:r>
              <a:rPr lang="hr-HR" b="1" dirty="0"/>
              <a:t>znanjem</a:t>
            </a:r>
            <a:r>
              <a:rPr lang="hr-HR" dirty="0"/>
              <a:t> kao njenim </a:t>
            </a:r>
            <a:r>
              <a:rPr lang="hr-HR" dirty="0" smtClean="0"/>
              <a:t>izvorištem </a:t>
            </a:r>
          </a:p>
          <a:p>
            <a:r>
              <a:rPr lang="hr-HR" dirty="0"/>
              <a:t>Situiranjem opasnosti u znanje </a:t>
            </a:r>
            <a:r>
              <a:rPr lang="hr-HR" dirty="0" smtClean="0"/>
              <a:t>stavlja fokus </a:t>
            </a:r>
            <a:r>
              <a:rPr lang="hr-HR" dirty="0"/>
              <a:t>na </a:t>
            </a:r>
            <a:r>
              <a:rPr lang="hr-HR" i="1" dirty="0"/>
              <a:t>srž problema suvremene znanstveno-tehničke </a:t>
            </a:r>
            <a:r>
              <a:rPr lang="hr-HR" i="1" dirty="0" smtClean="0"/>
              <a:t>civilizacije</a:t>
            </a:r>
            <a:r>
              <a:rPr lang="hr-HR" dirty="0" smtClean="0"/>
              <a:t> -&gt; nužna </a:t>
            </a:r>
            <a:r>
              <a:rPr lang="hr-HR" dirty="0"/>
              <a:t>pretpostavka za pravilno osvještavanje i moguće razrješavanje </a:t>
            </a:r>
            <a:r>
              <a:rPr lang="hr-HR" dirty="0" smtClean="0"/>
              <a:t>povijesne </a:t>
            </a:r>
            <a:r>
              <a:rPr lang="hr-HR" dirty="0"/>
              <a:t>krize </a:t>
            </a:r>
            <a:r>
              <a:rPr lang="hr-HR" dirty="0" smtClean="0"/>
              <a:t>kojoj se </a:t>
            </a:r>
            <a:r>
              <a:rPr lang="hr-HR" dirty="0"/>
              <a:t>u scenarijima svoga </a:t>
            </a:r>
            <a:r>
              <a:rPr lang="hr-HR" dirty="0" smtClean="0"/>
              <a:t>raspleta nalazi mogućnost </a:t>
            </a:r>
            <a:r>
              <a:rPr lang="hr-HR" dirty="0"/>
              <a:t>samouništenja </a:t>
            </a:r>
            <a:r>
              <a:rPr lang="hr-HR" dirty="0" smtClean="0"/>
              <a:t>čovječanstva</a:t>
            </a:r>
          </a:p>
          <a:p>
            <a:r>
              <a:rPr lang="hr-HR" dirty="0" smtClean="0"/>
              <a:t>Daje primjere fenomenologije opasnog znanja: razvijanje ratnih sredstava ( bojni plinovi, tenkovi, atomske bombe..) , sredstva za kontrolu životnih procesa, štetne nuspojave( insekticidi i sredstva za uništenje korova..)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7893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6706" y="507385"/>
            <a:ext cx="8897565" cy="1560716"/>
          </a:xfrm>
        </p:spPr>
        <p:txBody>
          <a:bodyPr/>
          <a:lstStyle/>
          <a:p>
            <a:r>
              <a:rPr lang="hr-HR" dirty="0" smtClean="0"/>
              <a:t>Opasno znanje = nedovoljno znanje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206" y="2577736"/>
            <a:ext cx="8752065" cy="3512167"/>
          </a:xfrm>
        </p:spPr>
        <p:txBody>
          <a:bodyPr>
            <a:normAutofit lnSpcReduction="10000"/>
          </a:bodyPr>
          <a:lstStyle/>
          <a:p>
            <a:r>
              <a:rPr lang="hr-HR" b="1" dirty="0"/>
              <a:t>opasno znanje </a:t>
            </a:r>
            <a:r>
              <a:rPr lang="hr-HR" dirty="0" smtClean="0"/>
              <a:t>-&gt; konstitucijski </a:t>
            </a:r>
            <a:r>
              <a:rPr lang="hr-HR" dirty="0"/>
              <a:t>nepotpuno znanje </a:t>
            </a:r>
            <a:r>
              <a:rPr lang="hr-HR" dirty="0" smtClean="0"/>
              <a:t>te mu </a:t>
            </a:r>
            <a:r>
              <a:rPr lang="hr-HR" dirty="0"/>
              <a:t>nedostaje strukturni ili konstitutivni moment koji može biti samo neka druga vrsta </a:t>
            </a:r>
            <a:r>
              <a:rPr lang="hr-HR" dirty="0" smtClean="0"/>
              <a:t>znanja</a:t>
            </a:r>
          </a:p>
          <a:p>
            <a:r>
              <a:rPr lang="hr-HR" dirty="0" smtClean="0"/>
              <a:t>-Tu </a:t>
            </a:r>
            <a:r>
              <a:rPr lang="hr-HR" dirty="0"/>
              <a:t>drugu vrstu znanja Potter naziva </a:t>
            </a:r>
            <a:r>
              <a:rPr lang="hr-HR" b="1" dirty="0"/>
              <a:t>mudrošću</a:t>
            </a:r>
            <a:r>
              <a:rPr lang="hr-HR" dirty="0"/>
              <a:t> i definira je kao </a:t>
            </a:r>
            <a:r>
              <a:rPr lang="hr-HR" sz="1600" dirty="0"/>
              <a:t>»znanje kako upotrijebiti znanje za društvenu dobrobit«. </a:t>
            </a:r>
            <a:endParaRPr lang="hr-HR" sz="1600" dirty="0" smtClean="0"/>
          </a:p>
          <a:p>
            <a:r>
              <a:rPr lang="hr-HR" sz="1600" dirty="0"/>
              <a:t>»Opasno znanje definirano je kao znanje koje se nakupilo brže nego ga je mudrost mogla svladati</a:t>
            </a:r>
            <a:r>
              <a:rPr lang="hr-HR" sz="1600" dirty="0" smtClean="0"/>
              <a:t>.«</a:t>
            </a:r>
          </a:p>
          <a:p>
            <a:r>
              <a:rPr lang="hr-HR" dirty="0"/>
              <a:t>znanje svoju konstitucionalnu potpunost mora postići u procesu nastanka, a ne u fazi </a:t>
            </a:r>
            <a:r>
              <a:rPr lang="hr-HR" dirty="0" smtClean="0"/>
              <a:t>primjene</a:t>
            </a:r>
          </a:p>
          <a:p>
            <a:r>
              <a:rPr lang="hr-HR" dirty="0" smtClean="0"/>
              <a:t>Opasno znanje nastaje </a:t>
            </a:r>
            <a:r>
              <a:rPr lang="hr-HR" b="1" dirty="0" smtClean="0"/>
              <a:t>metodološkim redukcionizmom </a:t>
            </a:r>
            <a:r>
              <a:rPr lang="hr-HR" dirty="0"/>
              <a:t>koji znanstveno znanje svodi </a:t>
            </a:r>
            <a:r>
              <a:rPr lang="hr-HR" dirty="0" smtClean="0"/>
              <a:t>na </a:t>
            </a:r>
            <a:r>
              <a:rPr lang="hr-HR" dirty="0"/>
              <a:t>njegovu uporabnu </a:t>
            </a:r>
            <a:r>
              <a:rPr lang="hr-HR" dirty="0" smtClean="0"/>
              <a:t>dimenziju, takvo </a:t>
            </a:r>
            <a:r>
              <a:rPr lang="hr-HR" dirty="0"/>
              <a:t>znanje, bez orijentacijske dimenzije, kao nepotpuno i nedovršeno postaje – </a:t>
            </a:r>
            <a:r>
              <a:rPr lang="hr-HR" u="sng" dirty="0"/>
              <a:t>opasno znanje.</a:t>
            </a:r>
          </a:p>
        </p:txBody>
      </p:sp>
    </p:spTree>
    <p:extLst>
      <p:ext uri="{BB962C8B-B14F-4D97-AF65-F5344CB8AC3E}">
        <p14:creationId xmlns:p14="http://schemas.microsoft.com/office/powerpoint/2010/main" val="273198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Bioetika- most prema budućnosti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6080" y="2656114"/>
            <a:ext cx="8778191" cy="3433790"/>
          </a:xfrm>
        </p:spPr>
        <p:txBody>
          <a:bodyPr/>
          <a:lstStyle/>
          <a:p>
            <a:r>
              <a:rPr lang="hr-HR" dirty="0" smtClean="0"/>
              <a:t>„mostovna bioetika”- </a:t>
            </a:r>
            <a:r>
              <a:rPr lang="hr-HR" dirty="0" err="1" smtClean="0"/>
              <a:t>Potterov</a:t>
            </a:r>
            <a:r>
              <a:rPr lang="hr-HR" dirty="0" smtClean="0"/>
              <a:t> </a:t>
            </a:r>
            <a:r>
              <a:rPr lang="hr-HR" dirty="0"/>
              <a:t>bioetički </a:t>
            </a:r>
            <a:r>
              <a:rPr lang="hr-HR" dirty="0" smtClean="0"/>
              <a:t>projekt</a:t>
            </a:r>
          </a:p>
          <a:p>
            <a:r>
              <a:rPr lang="hr-HR" dirty="0" smtClean="0"/>
              <a:t> </a:t>
            </a:r>
            <a:r>
              <a:rPr lang="hr-HR" dirty="0"/>
              <a:t>Metafora mosta </a:t>
            </a:r>
            <a:r>
              <a:rPr lang="hr-HR" dirty="0" smtClean="0"/>
              <a:t>odnosi se na povijesnu </a:t>
            </a:r>
            <a:r>
              <a:rPr lang="hr-HR" dirty="0"/>
              <a:t>misiju </a:t>
            </a:r>
            <a:r>
              <a:rPr lang="hr-HR" dirty="0" smtClean="0"/>
              <a:t>bioetike. Riječ </a:t>
            </a:r>
            <a:r>
              <a:rPr lang="hr-HR" dirty="0"/>
              <a:t>je, s jedne strane, o mostu između prirodnih i humanističkih </a:t>
            </a:r>
            <a:r>
              <a:rPr lang="hr-HR" dirty="0" smtClean="0"/>
              <a:t>znanosti, među kojima je komunikacija prekinuta, te</a:t>
            </a:r>
            <a:r>
              <a:rPr lang="hr-HR" dirty="0"/>
              <a:t>, s druge strane, o mostu prema </a:t>
            </a:r>
            <a:r>
              <a:rPr lang="hr-HR" dirty="0" smtClean="0"/>
              <a:t>budućnosti</a:t>
            </a:r>
          </a:p>
          <a:p>
            <a:r>
              <a:rPr lang="hr-HR" dirty="0" smtClean="0"/>
              <a:t> </a:t>
            </a:r>
            <a:r>
              <a:rPr lang="hr-HR" dirty="0"/>
              <a:t>Most prema budućnosti </a:t>
            </a:r>
            <a:r>
              <a:rPr lang="hr-HR" dirty="0" smtClean="0"/>
              <a:t>jest metafora za </a:t>
            </a:r>
            <a:r>
              <a:rPr lang="hr-HR" b="1" dirty="0"/>
              <a:t>omogućavanje </a:t>
            </a:r>
            <a:r>
              <a:rPr lang="hr-HR" b="1" dirty="0" smtClean="0"/>
              <a:t>opstanaka čovjeka</a:t>
            </a:r>
          </a:p>
          <a:p>
            <a:r>
              <a:rPr lang="hr-HR" dirty="0" smtClean="0"/>
              <a:t>Potter </a:t>
            </a:r>
            <a:r>
              <a:rPr lang="hr-HR" i="1" dirty="0" smtClean="0"/>
              <a:t>bioetiku</a:t>
            </a:r>
            <a:r>
              <a:rPr lang="hr-HR" dirty="0" smtClean="0"/>
              <a:t> određuje </a:t>
            </a:r>
            <a:r>
              <a:rPr lang="hr-HR" dirty="0"/>
              <a:t>kao </a:t>
            </a:r>
            <a:r>
              <a:rPr lang="hr-HR" u="sng" dirty="0"/>
              <a:t>»znanost opstanka« </a:t>
            </a:r>
            <a:r>
              <a:rPr lang="hr-HR" dirty="0"/>
              <a:t>i </a:t>
            </a:r>
            <a:r>
              <a:rPr lang="hr-HR" dirty="0" smtClean="0"/>
              <a:t>dodjeljuje </a:t>
            </a:r>
            <a:r>
              <a:rPr lang="hr-HR" dirty="0"/>
              <a:t>joj </a:t>
            </a:r>
            <a:r>
              <a:rPr lang="hr-HR" b="1" dirty="0"/>
              <a:t>zadaću razvijanja </a:t>
            </a:r>
            <a:r>
              <a:rPr lang="hr-HR" b="1" dirty="0" smtClean="0"/>
              <a:t>mudrosti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145235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Globalna bioetika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6706" y="2508069"/>
            <a:ext cx="8897565" cy="3581834"/>
          </a:xfrm>
        </p:spPr>
        <p:txBody>
          <a:bodyPr/>
          <a:lstStyle/>
          <a:p>
            <a:r>
              <a:rPr lang="hr-HR" dirty="0" smtClean="0"/>
              <a:t> prema Potteru </a:t>
            </a:r>
            <a:r>
              <a:rPr lang="hr-HR" u="sng" dirty="0" smtClean="0"/>
              <a:t>globalna </a:t>
            </a:r>
            <a:r>
              <a:rPr lang="hr-HR" u="sng" dirty="0"/>
              <a:t>bioetika </a:t>
            </a:r>
            <a:r>
              <a:rPr lang="hr-HR" dirty="0"/>
              <a:t>bi trebala ujediniti </a:t>
            </a:r>
            <a:r>
              <a:rPr lang="hr-HR" b="1" dirty="0"/>
              <a:t>medicinsku </a:t>
            </a:r>
            <a:r>
              <a:rPr lang="hr-HR" b="1" dirty="0" smtClean="0"/>
              <a:t>bioetiku </a:t>
            </a:r>
            <a:r>
              <a:rPr lang="hr-HR" dirty="0" smtClean="0"/>
              <a:t>(sa </a:t>
            </a:r>
            <a:r>
              <a:rPr lang="hr-HR" dirty="0"/>
              <a:t>svojom kratkoročnom perspektivom) i </a:t>
            </a:r>
            <a:r>
              <a:rPr lang="hr-HR" b="1" dirty="0"/>
              <a:t>ekološku etiku </a:t>
            </a:r>
            <a:r>
              <a:rPr lang="hr-HR" dirty="0"/>
              <a:t>(</a:t>
            </a:r>
            <a:r>
              <a:rPr lang="hr-HR" dirty="0" err="1" smtClean="0"/>
              <a:t>sasvojom</a:t>
            </a:r>
            <a:r>
              <a:rPr lang="hr-HR" dirty="0" smtClean="0"/>
              <a:t> </a:t>
            </a:r>
            <a:r>
              <a:rPr lang="hr-HR" dirty="0"/>
              <a:t>dugoročnom perspektivom</a:t>
            </a:r>
            <a:r>
              <a:rPr lang="hr-HR" dirty="0" smtClean="0"/>
              <a:t>), i pokušati</a:t>
            </a:r>
          </a:p>
          <a:p>
            <a:r>
              <a:rPr lang="hr-HR" dirty="0" smtClean="0"/>
              <a:t> </a:t>
            </a:r>
            <a:r>
              <a:rPr lang="hr-HR" sz="1600" dirty="0"/>
              <a:t>»</a:t>
            </a:r>
            <a:r>
              <a:rPr lang="hr-HR" sz="1600" dirty="0" smtClean="0"/>
              <a:t>uravnote­žiti </a:t>
            </a:r>
            <a:r>
              <a:rPr lang="hr-HR" sz="1600" dirty="0"/>
              <a:t>moralnost odlučivanja u zdravstvenoj skrbi s odlučivanjem koje uključuje okoliš</a:t>
            </a:r>
            <a:r>
              <a:rPr lang="hr-HR" sz="1600" dirty="0" smtClean="0"/>
              <a:t>«</a:t>
            </a:r>
          </a:p>
          <a:p>
            <a:r>
              <a:rPr lang="hr-HR" i="1" dirty="0"/>
              <a:t>Globalna </a:t>
            </a:r>
            <a:r>
              <a:rPr lang="hr-HR" i="1" dirty="0" smtClean="0"/>
              <a:t>bioetika teži </a:t>
            </a:r>
            <a:r>
              <a:rPr lang="hr-HR" i="1" dirty="0"/>
              <a:t>k paktu </a:t>
            </a:r>
            <a:r>
              <a:rPr lang="hr-HR" i="1" dirty="0" smtClean="0"/>
              <a:t>izme­đu </a:t>
            </a:r>
            <a:r>
              <a:rPr lang="hr-HR" i="1" dirty="0"/>
              <a:t>Čovječanstva i Prirode, kako bi se osigurao ljudski opstanak na </a:t>
            </a:r>
            <a:r>
              <a:rPr lang="hr-HR" i="1" dirty="0" smtClean="0"/>
              <a:t>Zemlji</a:t>
            </a:r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769" y="4508394"/>
            <a:ext cx="1648231" cy="234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46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       Bioetika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7372" y="2438400"/>
            <a:ext cx="8786900" cy="3988526"/>
          </a:xfrm>
        </p:spPr>
        <p:txBody>
          <a:bodyPr>
            <a:normAutofit/>
          </a:bodyPr>
          <a:lstStyle/>
          <a:p>
            <a:r>
              <a:rPr lang="hr-HR" dirty="0"/>
              <a:t>Potter </a:t>
            </a:r>
            <a:r>
              <a:rPr lang="hr-HR" dirty="0" smtClean="0"/>
              <a:t>je zbog dehumanizacije znanosti </a:t>
            </a:r>
            <a:r>
              <a:rPr lang="hr-HR" dirty="0"/>
              <a:t>i </a:t>
            </a:r>
            <a:r>
              <a:rPr lang="hr-HR" dirty="0" smtClean="0"/>
              <a:t>činjenice </a:t>
            </a:r>
            <a:r>
              <a:rPr lang="hr-HR" dirty="0"/>
              <a:t>da </a:t>
            </a:r>
            <a:r>
              <a:rPr lang="hr-HR" dirty="0" smtClean="0"/>
              <a:t>nagli </a:t>
            </a:r>
            <a:r>
              <a:rPr lang="hr-HR" dirty="0"/>
              <a:t>tehnološki i medicinski napredak donosi znanje, ali ne i mudrost kako to </a:t>
            </a:r>
            <a:r>
              <a:rPr lang="hr-HR" dirty="0" smtClean="0"/>
              <a:t>znanje ispravno upotrebljavati imao potrebu razviti nove, bolje aspekte života i znanosti</a:t>
            </a:r>
          </a:p>
          <a:p>
            <a:r>
              <a:rPr lang="hr-HR" dirty="0" smtClean="0"/>
              <a:t> </a:t>
            </a:r>
            <a:r>
              <a:rPr lang="hr-HR" dirty="0"/>
              <a:t>Prema Potteru, ponovnu </a:t>
            </a:r>
            <a:r>
              <a:rPr lang="hr-HR" dirty="0" smtClean="0"/>
              <a:t>uspostavu ekološke ravnoteže i </a:t>
            </a:r>
            <a:r>
              <a:rPr lang="hr-HR" dirty="0"/>
              <a:t>zaštitu prirodnih resursa može </a:t>
            </a:r>
            <a:r>
              <a:rPr lang="hr-HR" dirty="0" smtClean="0"/>
              <a:t>jamčiti samo </a:t>
            </a:r>
            <a:r>
              <a:rPr lang="hr-HR" dirty="0"/>
              <a:t>nova znanost koju on naziva </a:t>
            </a:r>
            <a:r>
              <a:rPr lang="hr-HR" b="1" dirty="0"/>
              <a:t>»bioetikom</a:t>
            </a:r>
            <a:r>
              <a:rPr lang="hr-HR" b="1" dirty="0" smtClean="0"/>
              <a:t>«</a:t>
            </a:r>
          </a:p>
          <a:p>
            <a:r>
              <a:rPr lang="hr-HR" b="1" dirty="0" smtClean="0"/>
              <a:t>razvojne faze bioetike </a:t>
            </a:r>
            <a:r>
              <a:rPr lang="hr-HR" dirty="0" smtClean="0"/>
              <a:t>: između </a:t>
            </a:r>
            <a:r>
              <a:rPr lang="hr-HR" dirty="0"/>
              <a:t>filozofije, znanosti i </a:t>
            </a:r>
            <a:r>
              <a:rPr lang="hr-HR" dirty="0" smtClean="0"/>
              <a:t>religije</a:t>
            </a:r>
          </a:p>
          <a:p>
            <a:r>
              <a:rPr lang="hr-HR" dirty="0" smtClean="0"/>
              <a:t>zagovara </a:t>
            </a:r>
            <a:r>
              <a:rPr lang="hr-HR" dirty="0"/>
              <a:t>stav da su i Crkva </a:t>
            </a:r>
            <a:r>
              <a:rPr lang="hr-HR" dirty="0" smtClean="0"/>
              <a:t>i znanost zakazale </a:t>
            </a:r>
            <a:r>
              <a:rPr lang="hr-HR" dirty="0"/>
              <a:t>u razvijanju etičkih </a:t>
            </a:r>
            <a:r>
              <a:rPr lang="hr-HR" dirty="0" smtClean="0"/>
              <a:t>smjernica koje </a:t>
            </a:r>
            <a:r>
              <a:rPr lang="hr-HR" dirty="0"/>
              <a:t>bi se mogle nositi s izazovima modernog društva </a:t>
            </a:r>
            <a:r>
              <a:rPr lang="hr-HR" dirty="0" smtClean="0"/>
              <a:t>te da bi znanstvenici trebali </a:t>
            </a:r>
            <a:r>
              <a:rPr lang="hr-HR" dirty="0"/>
              <a:t>ustrojiti sustav koji bi </a:t>
            </a:r>
            <a:r>
              <a:rPr lang="hr-HR" dirty="0" smtClean="0"/>
              <a:t>upozoravao </a:t>
            </a:r>
            <a:r>
              <a:rPr lang="hr-HR" dirty="0"/>
              <a:t>na opasnosti koje prijete iz laboratorija</a:t>
            </a:r>
          </a:p>
        </p:txBody>
      </p:sp>
    </p:spTree>
    <p:extLst>
      <p:ext uri="{BB962C8B-B14F-4D97-AF65-F5344CB8AC3E}">
        <p14:creationId xmlns:p14="http://schemas.microsoft.com/office/powerpoint/2010/main" val="337531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79</TotalTime>
  <Words>497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Century Schoolbook</vt:lpstr>
      <vt:lpstr>Corbel</vt:lpstr>
      <vt:lpstr>Feathered</vt:lpstr>
      <vt:lpstr>Nastanak  bioetike</vt:lpstr>
      <vt:lpstr>Bioetika kao ključni oblik „etike budućnosti”</vt:lpstr>
      <vt:lpstr>Van Rennselaer Potter:  opasno znanje</vt:lpstr>
      <vt:lpstr>Opasno znanje = nedovoljno znanje</vt:lpstr>
      <vt:lpstr>Bioetika- most prema budućnosti</vt:lpstr>
      <vt:lpstr>            Globalna bioetika</vt:lpstr>
      <vt:lpstr>                   Bioetika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Nastanak  bioetike</dc:title>
  <dc:creator>Arna Tercolo</dc:creator>
  <cp:lastModifiedBy>Arna Tercolo</cp:lastModifiedBy>
  <cp:revision>8</cp:revision>
  <dcterms:created xsi:type="dcterms:W3CDTF">2020-03-29T13:23:04Z</dcterms:created>
  <dcterms:modified xsi:type="dcterms:W3CDTF">2020-03-29T14:42:52Z</dcterms:modified>
</cp:coreProperties>
</file>