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4032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86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7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0326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67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2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88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13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66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06B5D15-E39A-4283-B923-D64CC60CF109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85EAD40-55AE-45D7-B8FA-35DEED4C66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8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0120-5BBC-5868-8128-246B25150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Bleiburg i Križni put 1945.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35AF6-EE1F-37FC-E904-A12DFEF76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789185"/>
            <a:ext cx="9440034" cy="151592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Kolegij: Hrvatska politička povijest</a:t>
            </a:r>
          </a:p>
          <a:p>
            <a:r>
              <a:rPr lang="hr-HR" dirty="0"/>
              <a:t>Nositelj: doc. dr. sc. Danijel Jurković</a:t>
            </a:r>
          </a:p>
          <a:p>
            <a:r>
              <a:rPr lang="hr-HR" dirty="0"/>
              <a:t>Studenti: Matija Krklec i Kristina Komljenović</a:t>
            </a:r>
          </a:p>
          <a:p>
            <a:r>
              <a:rPr lang="hr-HR" dirty="0"/>
              <a:t>Fakultet hrvatskih studija</a:t>
            </a:r>
          </a:p>
        </p:txBody>
      </p:sp>
    </p:spTree>
    <p:extLst>
      <p:ext uri="{BB962C8B-B14F-4D97-AF65-F5344CB8AC3E}">
        <p14:creationId xmlns:p14="http://schemas.microsoft.com/office/powerpoint/2010/main" val="268816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8724-6F20-91E8-7311-4C25A351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0559B-13AD-330B-0B17-B9B753C96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1. Politički i vojni kontekst</a:t>
            </a:r>
          </a:p>
          <a:p>
            <a:r>
              <a:rPr lang="hr-HR" dirty="0">
                <a:solidFill>
                  <a:schemeClr val="bg1"/>
                </a:solidFill>
              </a:rPr>
              <a:t>2. Izručenje kod Bleiburga</a:t>
            </a:r>
          </a:p>
          <a:p>
            <a:r>
              <a:rPr lang="hr-HR" dirty="0">
                <a:solidFill>
                  <a:schemeClr val="bg1"/>
                </a:solidFill>
              </a:rPr>
              <a:t>3. Križni put – likvidacije i masovne grobnice</a:t>
            </a:r>
          </a:p>
          <a:p>
            <a:r>
              <a:rPr lang="hr-HR" dirty="0">
                <a:solidFill>
                  <a:schemeClr val="bg1"/>
                </a:solidFill>
              </a:rPr>
              <a:t>4. Zaključak – moralni i pravni aspekti posljedica Bleiburga</a:t>
            </a:r>
          </a:p>
          <a:p>
            <a:r>
              <a:rPr lang="hr-HR" dirty="0">
                <a:solidFill>
                  <a:schemeClr val="bg1"/>
                </a:solidFill>
              </a:rPr>
              <a:t>5. Literatura</a:t>
            </a:r>
          </a:p>
        </p:txBody>
      </p:sp>
    </p:spTree>
    <p:extLst>
      <p:ext uri="{BB962C8B-B14F-4D97-AF65-F5344CB8AC3E}">
        <p14:creationId xmlns:p14="http://schemas.microsoft.com/office/powerpoint/2010/main" val="53854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FC64-7B79-C211-9CD1-AD92C753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6077"/>
            <a:ext cx="7729728" cy="1188720"/>
          </a:xfrm>
        </p:spPr>
        <p:txBody>
          <a:bodyPr/>
          <a:lstStyle/>
          <a:p>
            <a:r>
              <a:rPr lang="hr-HR" dirty="0"/>
              <a:t>politički i vojni kontekst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C30F-08CA-ADB2-C2C3-8E3FD2346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758" y="1989775"/>
            <a:ext cx="9880980" cy="4581622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kraj 1944. g. – prodiranje Saveznika i povlačenje Nijemaca iz okupiranih područja</a:t>
            </a:r>
          </a:p>
          <a:p>
            <a:r>
              <a:rPr lang="hr-HR" b="1" dirty="0">
                <a:solidFill>
                  <a:schemeClr val="bg1"/>
                </a:solidFill>
              </a:rPr>
              <a:t>konferencija u Jalti</a:t>
            </a:r>
            <a:r>
              <a:rPr lang="hr-HR" dirty="0">
                <a:solidFill>
                  <a:schemeClr val="bg1"/>
                </a:solidFill>
              </a:rPr>
              <a:t> 4. veljače 1945. – priznavanje NOVJ-a kao saveznika, izručenje zarobljenika neprijateljskoj državi</a:t>
            </a:r>
          </a:p>
          <a:p>
            <a:r>
              <a:rPr lang="hr-HR" dirty="0">
                <a:solidFill>
                  <a:schemeClr val="bg1"/>
                </a:solidFill>
              </a:rPr>
              <a:t>NOVJ osvaja veći dio Srbije, Hrvatske i dijelove BiH</a:t>
            </a:r>
          </a:p>
          <a:p>
            <a:r>
              <a:rPr lang="hr-HR" dirty="0">
                <a:solidFill>
                  <a:schemeClr val="bg1"/>
                </a:solidFill>
              </a:rPr>
              <a:t>Oružane snage NDH – 90-100 tisuća vojnika</a:t>
            </a:r>
          </a:p>
          <a:p>
            <a:r>
              <a:rPr lang="hr-HR" dirty="0">
                <a:solidFill>
                  <a:schemeClr val="bg1"/>
                </a:solidFill>
              </a:rPr>
              <a:t>partizanske snage – oko 700 tisuća vojnika</a:t>
            </a:r>
          </a:p>
          <a:p>
            <a:r>
              <a:rPr lang="hr-HR" dirty="0">
                <a:solidFill>
                  <a:schemeClr val="bg1"/>
                </a:solidFill>
              </a:rPr>
              <a:t>preustroj NOVJ-a u Jugoslavensku armiju 1. ožujka 1945.</a:t>
            </a:r>
          </a:p>
          <a:p>
            <a:r>
              <a:rPr lang="hr-HR" dirty="0">
                <a:solidFill>
                  <a:schemeClr val="bg1"/>
                </a:solidFill>
              </a:rPr>
              <a:t>JA provodi završne vojne operacije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I. armija – Peko Dapčević; prema Zagrebu i Klagenfurtu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II. armija – Koča Popović; preko Une i Kupe prema Zagrebu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III. armija – Kosta Nađ; prema Zagrebu i Klagenfurtu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IV. armija – Petar Drapšin; od Istre prema Austriji</a:t>
            </a:r>
          </a:p>
          <a:p>
            <a:pPr lvl="1"/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1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6624-FC03-22E6-CD74-06F1D486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34" y="900752"/>
            <a:ext cx="7375122" cy="565699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Oružane snage NDH – nedostatak streljiva i naoružanja – počinje povlačenje vojnika i civilnog stanovništva prema zapadu</a:t>
            </a:r>
          </a:p>
          <a:p>
            <a:r>
              <a:rPr lang="hr-HR" dirty="0">
                <a:solidFill>
                  <a:schemeClr val="bg1"/>
                </a:solidFill>
              </a:rPr>
              <a:t>partizanske jedinice kod Dubrovnika počele s uhićenjem i likvidacijom neprijatelja režima</a:t>
            </a:r>
          </a:p>
          <a:p>
            <a:r>
              <a:rPr lang="hr-HR" b="1" dirty="0">
                <a:solidFill>
                  <a:schemeClr val="bg1"/>
                </a:solidFill>
              </a:rPr>
              <a:t>Memorandum Saveznicima </a:t>
            </a:r>
            <a:r>
              <a:rPr lang="hr-HR" dirty="0">
                <a:solidFill>
                  <a:schemeClr val="bg1"/>
                </a:solidFill>
              </a:rPr>
              <a:t>– poziv da saveznička vojska uđe u NDH; odbijen</a:t>
            </a:r>
          </a:p>
          <a:p>
            <a:r>
              <a:rPr lang="hr-HR" dirty="0">
                <a:solidFill>
                  <a:schemeClr val="bg1"/>
                </a:solidFill>
              </a:rPr>
              <a:t>general-pukovnik Alexander Lohr započinje povlačenje armije E – vodstvo NDH se odlučuje za povlačenje 5. svibnja 1945. prema Koruškoj</a:t>
            </a:r>
          </a:p>
          <a:p>
            <a:r>
              <a:rPr lang="hr-HR" b="1" dirty="0">
                <a:solidFill>
                  <a:schemeClr val="bg1"/>
                </a:solidFill>
              </a:rPr>
              <a:t>ulazak jugoslavenske vojske u Zagreb 8. svibnja 1945.</a:t>
            </a:r>
            <a:r>
              <a:rPr lang="hr-HR" dirty="0">
                <a:solidFill>
                  <a:schemeClr val="bg1"/>
                </a:solidFill>
              </a:rPr>
              <a:t> – likvidacije i masovne grobnice u Gračanima, Tuškancu i kraj Žumberka</a:t>
            </a:r>
          </a:p>
          <a:p>
            <a:r>
              <a:rPr lang="hr-HR" dirty="0">
                <a:solidFill>
                  <a:schemeClr val="bg1"/>
                </a:solidFill>
              </a:rPr>
              <a:t>kolona ratnih izbjeglica – od Zidanog Mosta, </a:t>
            </a:r>
            <a:r>
              <a:rPr lang="pt-BR" dirty="0">
                <a:solidFill>
                  <a:schemeClr val="bg1"/>
                </a:solidFill>
              </a:rPr>
              <a:t>preko Celja, Slovenj Gradeca, Dravograda pa do Bleiburga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9. svibnja 1945. – njemačke jedinice pod A. Lohrom potpisuju kapitulaciju JA</a:t>
            </a:r>
          </a:p>
          <a:p>
            <a:r>
              <a:rPr lang="hr-HR" dirty="0">
                <a:solidFill>
                  <a:schemeClr val="bg1"/>
                </a:solidFill>
              </a:rPr>
              <a:t>bitke oko Celja i Dravograda – odluka o </a:t>
            </a:r>
            <a:r>
              <a:rPr lang="hr-HR" b="1" dirty="0">
                <a:solidFill>
                  <a:schemeClr val="bg1"/>
                </a:solidFill>
              </a:rPr>
              <a:t>sporednom putu prema Bleiburgu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E0CE0-AC13-3AAE-62CC-688BA787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949" y="325736"/>
            <a:ext cx="3669949" cy="2449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4E811F-A608-AF50-2FD3-7BF1AC5D92A2}"/>
              </a:ext>
            </a:extLst>
          </p:cNvPr>
          <p:cNvSpPr txBox="1"/>
          <p:nvPr/>
        </p:nvSpPr>
        <p:spPr>
          <a:xfrm>
            <a:off x="8344953" y="2857520"/>
            <a:ext cx="341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</a:rPr>
              <a:t>Zarobljenici na raskrižju Völkermarkt–Dravograd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</a:rPr>
              <a:t>Izvor:  Wikipedia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286B6-0B9E-8F29-3E12-3AE187138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655" y="3429000"/>
            <a:ext cx="2854535" cy="2661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42407C-2CD4-9779-46F6-8C72FC72A4F2}"/>
              </a:ext>
            </a:extLst>
          </p:cNvPr>
          <p:cNvSpPr txBox="1"/>
          <p:nvPr/>
        </p:nvSpPr>
        <p:spPr>
          <a:xfrm>
            <a:off x="8509379" y="6199953"/>
            <a:ext cx="312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</a:rPr>
              <a:t>Ulazak partizanske vojske u Zagreb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</a:rPr>
              <a:t>Izvor: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49578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BBAA-D1A3-0A87-24D9-F2F96CD3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03" y="590842"/>
            <a:ext cx="7729728" cy="1188720"/>
          </a:xfrm>
        </p:spPr>
        <p:txBody>
          <a:bodyPr/>
          <a:lstStyle/>
          <a:p>
            <a:r>
              <a:rPr lang="hr-HR" dirty="0"/>
              <a:t>izručenje kod bleiburga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22C46-1754-DDAD-DEC3-F7D4241E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03" y="2306472"/>
            <a:ext cx="7629099" cy="4264925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bg1"/>
                </a:solidFill>
              </a:rPr>
              <a:t>podatci o tijeku pregovora – svjedočanstva </a:t>
            </a:r>
            <a:r>
              <a:rPr lang="hr-HR" b="1" dirty="0">
                <a:solidFill>
                  <a:schemeClr val="bg1"/>
                </a:solidFill>
              </a:rPr>
              <a:t>Patricka Scotta </a:t>
            </a:r>
            <a:r>
              <a:rPr lang="hr-HR" dirty="0">
                <a:solidFill>
                  <a:schemeClr val="bg1"/>
                </a:solidFill>
              </a:rPr>
              <a:t>(zapovjednik 38. irske pješačke brigade), </a:t>
            </a:r>
            <a:r>
              <a:rPr lang="hr-HR" b="1" dirty="0">
                <a:solidFill>
                  <a:schemeClr val="bg1"/>
                </a:solidFill>
              </a:rPr>
              <a:t>Danijela Crljena </a:t>
            </a:r>
            <a:r>
              <a:rPr lang="hr-HR" dirty="0">
                <a:solidFill>
                  <a:schemeClr val="bg1"/>
                </a:solidFill>
              </a:rPr>
              <a:t>i </a:t>
            </a:r>
            <a:r>
              <a:rPr lang="hr-HR" b="1" dirty="0">
                <a:solidFill>
                  <a:schemeClr val="bg1"/>
                </a:solidFill>
              </a:rPr>
              <a:t>Ivana Herenčića </a:t>
            </a:r>
            <a:r>
              <a:rPr lang="hr-HR" dirty="0">
                <a:solidFill>
                  <a:schemeClr val="bg1"/>
                </a:solidFill>
              </a:rPr>
              <a:t>(izaslanici NDH) te </a:t>
            </a:r>
            <a:r>
              <a:rPr lang="hr-HR" b="1" dirty="0">
                <a:solidFill>
                  <a:schemeClr val="bg1"/>
                </a:solidFill>
              </a:rPr>
              <a:t>Milana Baste </a:t>
            </a:r>
            <a:r>
              <a:rPr lang="hr-HR" dirty="0">
                <a:solidFill>
                  <a:schemeClr val="bg1"/>
                </a:solidFill>
              </a:rPr>
              <a:t>i </a:t>
            </a:r>
            <a:r>
              <a:rPr lang="hr-HR" b="1" dirty="0">
                <a:solidFill>
                  <a:schemeClr val="bg1"/>
                </a:solidFill>
              </a:rPr>
              <a:t>Ivana Kovačića Efenke </a:t>
            </a:r>
            <a:r>
              <a:rPr lang="hr-HR" dirty="0">
                <a:solidFill>
                  <a:schemeClr val="bg1"/>
                </a:solidFill>
              </a:rPr>
              <a:t>(partizanski izaslanici)</a:t>
            </a:r>
          </a:p>
          <a:p>
            <a:r>
              <a:rPr lang="hr-HR" dirty="0">
                <a:solidFill>
                  <a:schemeClr val="bg1"/>
                </a:solidFill>
              </a:rPr>
              <a:t>15. svibnja u jutarnjim satima na bleiburškom polju bilo oko 30 tisuća izbjeglica</a:t>
            </a:r>
          </a:p>
          <a:p>
            <a:r>
              <a:rPr lang="hr-HR" b="1" dirty="0">
                <a:solidFill>
                  <a:schemeClr val="bg1"/>
                </a:solidFill>
              </a:rPr>
              <a:t>prvi pregovori </a:t>
            </a:r>
            <a:r>
              <a:rPr lang="hr-HR" dirty="0">
                <a:solidFill>
                  <a:schemeClr val="bg1"/>
                </a:solidFill>
              </a:rPr>
              <a:t>– Britanci i partizani – o predaji ustaško-domobranske vojske</a:t>
            </a:r>
          </a:p>
          <a:p>
            <a:r>
              <a:rPr lang="hr-HR" b="1" dirty="0">
                <a:solidFill>
                  <a:schemeClr val="bg1"/>
                </a:solidFill>
              </a:rPr>
              <a:t>drugi pregovori </a:t>
            </a:r>
            <a:r>
              <a:rPr lang="hr-HR" dirty="0">
                <a:solidFill>
                  <a:schemeClr val="bg1"/>
                </a:solidFill>
              </a:rPr>
              <a:t>– Britanci i izaslanici NDH – ustaše traže zaštitu od partizana, a Britanci ih uvjeravaju da će se prema njima nositi u skladu s međunarodnim pravom</a:t>
            </a:r>
          </a:p>
          <a:p>
            <a:r>
              <a:rPr lang="hr-HR" b="1" dirty="0">
                <a:solidFill>
                  <a:schemeClr val="bg1"/>
                </a:solidFill>
              </a:rPr>
              <a:t>treći pregovori </a:t>
            </a:r>
            <a:r>
              <a:rPr lang="hr-HR" dirty="0">
                <a:solidFill>
                  <a:schemeClr val="bg1"/>
                </a:solidFill>
              </a:rPr>
              <a:t>– Britanci, partizani i ustaše – partizani traže NDH vojsku da se preda, uvjeravaju da će civile pustiti kući, a prema ostalima se odnositi pravedno</a:t>
            </a:r>
          </a:p>
          <a:p>
            <a:r>
              <a:rPr lang="hr-HR" dirty="0">
                <a:solidFill>
                  <a:schemeClr val="bg1"/>
                </a:solidFill>
              </a:rPr>
              <a:t>brojčano slaba pozicija partizanske i britanske vojske na bleiburškom polju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A8902-434F-ED8B-768A-1E559E605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85" y="764275"/>
            <a:ext cx="3364669" cy="5031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85A59-410C-88BB-0DDA-389AFDE579EE}"/>
              </a:ext>
            </a:extLst>
          </p:cNvPr>
          <p:cNvSpPr txBox="1"/>
          <p:nvPr/>
        </p:nvSpPr>
        <p:spPr>
          <a:xfrm>
            <a:off x="8683635" y="5909480"/>
            <a:ext cx="324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Britanski položaji – A/B tenkovi, C/D ostala vojna vozila</a:t>
            </a:r>
          </a:p>
          <a:p>
            <a:pPr algn="ctr"/>
            <a:r>
              <a:rPr lang="hr-HR" sz="1600" dirty="0">
                <a:solidFill>
                  <a:schemeClr val="bg1"/>
                </a:solidFill>
              </a:rPr>
              <a:t>Izvor: Goran Hutinec</a:t>
            </a:r>
          </a:p>
        </p:txBody>
      </p:sp>
    </p:spTree>
    <p:extLst>
      <p:ext uri="{BB962C8B-B14F-4D97-AF65-F5344CB8AC3E}">
        <p14:creationId xmlns:p14="http://schemas.microsoft.com/office/powerpoint/2010/main" val="183959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F878-0DB6-A430-30EB-DDB5B597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hr-HR" sz="2200"/>
              <a:t>križni put – likvidacije i masovne grobnice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76BB-286B-9EB3-472E-BAB0D5A86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442949"/>
            <a:ext cx="4492932" cy="345830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povratak izbjegličke kolone od Bleiburga prema Jugoslaviji u više pravaca – prema Hrvatskoj, Srbiji, BiH i Makedoniji</a:t>
            </a:r>
          </a:p>
          <a:p>
            <a:r>
              <a:rPr lang="hr-HR" dirty="0">
                <a:solidFill>
                  <a:schemeClr val="bg1"/>
                </a:solidFill>
              </a:rPr>
              <a:t>marševi smrti – mučenja i likvidacije izbjeglica na putu prema domovini</a:t>
            </a:r>
          </a:p>
          <a:p>
            <a:r>
              <a:rPr lang="hr-HR" dirty="0">
                <a:solidFill>
                  <a:schemeClr val="bg1"/>
                </a:solidFill>
              </a:rPr>
              <a:t>izgladnjavanje, oduzimanje imovine, batinjanje</a:t>
            </a:r>
          </a:p>
          <a:p>
            <a:r>
              <a:rPr lang="hr-HR" dirty="0">
                <a:solidFill>
                  <a:schemeClr val="bg1"/>
                </a:solidFill>
              </a:rPr>
              <a:t>određivane grupe za likvidaciju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C93B2-978F-AE54-5095-14FE4030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23" y="1293275"/>
            <a:ext cx="4781443" cy="4279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65118-4A7F-9857-5E31-C69473EB89F1}"/>
              </a:ext>
            </a:extLst>
          </p:cNvPr>
          <p:cNvSpPr txBox="1"/>
          <p:nvPr/>
        </p:nvSpPr>
        <p:spPr>
          <a:xfrm>
            <a:off x="6273223" y="6073254"/>
            <a:ext cx="489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Pravci Križnog puta</a:t>
            </a:r>
          </a:p>
          <a:p>
            <a:pPr algn="ctr"/>
            <a:r>
              <a:rPr lang="hr-HR" sz="1600" dirty="0">
                <a:solidFill>
                  <a:schemeClr val="bg1"/>
                </a:solidFill>
              </a:rPr>
              <a:t>Izvor: Miki Bratanić</a:t>
            </a:r>
          </a:p>
        </p:txBody>
      </p:sp>
    </p:spTree>
    <p:extLst>
      <p:ext uri="{BB962C8B-B14F-4D97-AF65-F5344CB8AC3E}">
        <p14:creationId xmlns:p14="http://schemas.microsoft.com/office/powerpoint/2010/main" val="323298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EEE69-B008-5BB6-FF5B-C44D2D117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63" y="1477108"/>
            <a:ext cx="5636525" cy="4705328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protutenkovski rov Tezno (Maribor) - leševi 1179 ljudi (uglavnom Hrvati); ukupan broj procijenjen na oko 15 000 – zločin počinila III. jugoslavenska armija</a:t>
            </a:r>
          </a:p>
          <a:p>
            <a:r>
              <a:rPr lang="hr-HR" dirty="0">
                <a:solidFill>
                  <a:schemeClr val="bg1"/>
                </a:solidFill>
              </a:rPr>
              <a:t>Huda jama i rudarski rov sv. Barbare – žrtve ubijene tupim predmetom pa zalivene vapnom – pronađeno 1425 osoba; ukupna procjena oko 2500</a:t>
            </a:r>
          </a:p>
          <a:p>
            <a:r>
              <a:rPr lang="hr-HR" dirty="0">
                <a:solidFill>
                  <a:schemeClr val="bg1"/>
                </a:solidFill>
              </a:rPr>
              <a:t>Kočevski Rog – dvije masovne grobnice s 3200 žrtava (slovenski domobrani i Hrvati) </a:t>
            </a:r>
          </a:p>
          <a:p>
            <a:r>
              <a:rPr lang="hr-HR" dirty="0">
                <a:solidFill>
                  <a:schemeClr val="bg1"/>
                </a:solidFill>
              </a:rPr>
              <a:t>Virovitica – sela Suhopolje i Stari Gradac – 307 žrtava kod Starog Gradca, kod Suhopolja nije utvrđeno – naredba 28. slavonske divizije 17. slavonskoj brigadi</a:t>
            </a:r>
          </a:p>
          <a:p>
            <a:r>
              <a:rPr lang="hr-HR" dirty="0">
                <a:solidFill>
                  <a:schemeClr val="bg1"/>
                </a:solidFill>
              </a:rPr>
              <a:t>Požega – smaknuto 3000 zatočenika logora na području Nove Gradiške – o zločinu upućen MUP FDH i OZN-a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7332E-F4F7-2C7C-3C9D-A42F8D3DF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905" y="3429000"/>
            <a:ext cx="2136995" cy="3192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68739-7B25-F3D3-F66F-375D3ACE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73" y="284489"/>
            <a:ext cx="3239469" cy="3029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9FC71-7D68-6231-FAC2-78F61CE49DC6}"/>
              </a:ext>
            </a:extLst>
          </p:cNvPr>
          <p:cNvSpPr txBox="1"/>
          <p:nvPr/>
        </p:nvSpPr>
        <p:spPr>
          <a:xfrm>
            <a:off x="9874155" y="743803"/>
            <a:ext cx="2136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Masovne grobnice na području poratne Jugoslavije</a:t>
            </a:r>
          </a:p>
          <a:p>
            <a:pPr algn="ctr"/>
            <a:r>
              <a:rPr lang="hr-HR" sz="1600" dirty="0">
                <a:solidFill>
                  <a:schemeClr val="bg1"/>
                </a:solidFill>
              </a:rPr>
              <a:t>Izvor: Miki Bratanić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6044C-64AC-BFC8-B6F7-C26FABAB8F97}"/>
              </a:ext>
            </a:extLst>
          </p:cNvPr>
          <p:cNvSpPr txBox="1"/>
          <p:nvPr/>
        </p:nvSpPr>
        <p:spPr>
          <a:xfrm>
            <a:off x="7410734" y="4374107"/>
            <a:ext cx="203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Leševi u rudarskom rovu sv. Barbare</a:t>
            </a:r>
          </a:p>
          <a:p>
            <a:pPr algn="ctr"/>
            <a:r>
              <a:rPr lang="hr-HR" sz="1600" dirty="0">
                <a:solidFill>
                  <a:schemeClr val="bg1"/>
                </a:solidFill>
              </a:rPr>
              <a:t>Izvor: Wikipedia</a:t>
            </a:r>
          </a:p>
        </p:txBody>
      </p:sp>
    </p:spTree>
    <p:extLst>
      <p:ext uri="{BB962C8B-B14F-4D97-AF65-F5344CB8AC3E}">
        <p14:creationId xmlns:p14="http://schemas.microsoft.com/office/powerpoint/2010/main" val="9076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7172-977E-8247-0BB7-55E8033B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F18AA-4EC7-1E52-D692-73865439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065" y="2638044"/>
            <a:ext cx="9648967" cy="3755932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žrtve Križnog puta – 80-90 tisuća Hrvata, 13-15 tisuća Slovenaca i 2-3 tisuće četnika</a:t>
            </a:r>
          </a:p>
          <a:p>
            <a:r>
              <a:rPr lang="hr-HR" dirty="0">
                <a:solidFill>
                  <a:schemeClr val="bg1"/>
                </a:solidFill>
              </a:rPr>
              <a:t>Britanci bili svjesni kako će partizani postupati s izbjeglicama – kršenje Ženevske konvencije</a:t>
            </a:r>
          </a:p>
          <a:p>
            <a:r>
              <a:rPr lang="hr-HR" dirty="0">
                <a:solidFill>
                  <a:schemeClr val="bg1"/>
                </a:solidFill>
              </a:rPr>
              <a:t>Jugoslavija napravila obračun prema ideološkoj osnovi i počinila ratne zločine – kršenje međunarodnog ratnog prava </a:t>
            </a:r>
          </a:p>
        </p:txBody>
      </p:sp>
    </p:spTree>
    <p:extLst>
      <p:ext uri="{BB962C8B-B14F-4D97-AF65-F5344CB8AC3E}">
        <p14:creationId xmlns:p14="http://schemas.microsoft.com/office/powerpoint/2010/main" val="224228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658A-EC26-4761-5D78-1D5AB9D5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9031-ACE5-0B01-1AAA-522AFCF1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839" y="2638044"/>
            <a:ext cx="9369188" cy="3674046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Ferenc, Mitja i Košir, Uroš (2025.). </a:t>
            </a:r>
            <a:r>
              <a:rPr lang="hr-HR" i="1" dirty="0">
                <a:solidFill>
                  <a:schemeClr val="bg1"/>
                </a:solidFill>
              </a:rPr>
              <a:t>Prikrivena grobišta Hrvata u Sloveniji</a:t>
            </a:r>
            <a:r>
              <a:rPr lang="hr-HR" dirty="0">
                <a:solidFill>
                  <a:schemeClr val="bg1"/>
                </a:solidFill>
              </a:rPr>
              <a:t>. Zagreb: Školska knjiga.</a:t>
            </a:r>
          </a:p>
          <a:p>
            <a:r>
              <a:rPr lang="hr-HR" dirty="0">
                <a:solidFill>
                  <a:schemeClr val="bg1"/>
                </a:solidFill>
              </a:rPr>
              <a:t>Grahek Ravančić, Martina (2015.). </a:t>
            </a:r>
            <a:r>
              <a:rPr lang="hr-HR" i="1" dirty="0">
                <a:solidFill>
                  <a:schemeClr val="bg1"/>
                </a:solidFill>
              </a:rPr>
              <a:t>Bleiburg i Križni put 1945</a:t>
            </a:r>
            <a:r>
              <a:rPr lang="hr-HR" dirty="0">
                <a:solidFill>
                  <a:schemeClr val="bg1"/>
                </a:solidFill>
              </a:rPr>
              <a:t>. Zagreb: Hrvatski institut za povijest.</a:t>
            </a:r>
          </a:p>
          <a:p>
            <a:r>
              <a:rPr lang="hr-HR" dirty="0">
                <a:solidFill>
                  <a:schemeClr val="bg1"/>
                </a:solidFill>
              </a:rPr>
              <a:t>Hutinec, Goran (2023.). "Savezničke kopnene i zračne snage na Bleiburgu 15. svibnja 1945.". </a:t>
            </a:r>
            <a:r>
              <a:rPr lang="hr-HR" i="1" dirty="0">
                <a:solidFill>
                  <a:schemeClr val="bg1"/>
                </a:solidFill>
              </a:rPr>
              <a:t>Historijski zbornik</a:t>
            </a:r>
            <a:r>
              <a:rPr lang="hr-HR" dirty="0">
                <a:solidFill>
                  <a:schemeClr val="bg1"/>
                </a:solidFill>
              </a:rPr>
              <a:t>, vol. 76, br. 2, 75-110.</a:t>
            </a:r>
          </a:p>
          <a:p>
            <a:r>
              <a:rPr lang="hr-HR" dirty="0">
                <a:solidFill>
                  <a:schemeClr val="bg1"/>
                </a:solidFill>
              </a:rPr>
              <a:t>Šumanović, V., Vukelić, V. i Jurković, D. (2023.). </a:t>
            </a:r>
            <a:r>
              <a:rPr lang="hr-HR" i="1" dirty="0">
                <a:solidFill>
                  <a:schemeClr val="bg1"/>
                </a:solidFill>
              </a:rPr>
              <a:t>Komunistički zločini I: Zbornik radova</a:t>
            </a:r>
            <a:r>
              <a:rPr lang="hr-HR" dirty="0">
                <a:solidFill>
                  <a:schemeClr val="bg1"/>
                </a:solidFill>
              </a:rPr>
              <a:t>. Fakultet hrvatskih studija Sveučilišta u Zagrebu.</a:t>
            </a:r>
          </a:p>
        </p:txBody>
      </p:sp>
    </p:spTree>
    <p:extLst>
      <p:ext uri="{BB962C8B-B14F-4D97-AF65-F5344CB8AC3E}">
        <p14:creationId xmlns:p14="http://schemas.microsoft.com/office/powerpoint/2010/main" val="50413129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207</TotalTime>
  <Words>819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Bleiburg i Križni put 1945.</vt:lpstr>
      <vt:lpstr>Sadržaj</vt:lpstr>
      <vt:lpstr>politički i vojni kontekst</vt:lpstr>
      <vt:lpstr>PowerPoint Presentation</vt:lpstr>
      <vt:lpstr>izručenje kod bleiburga</vt:lpstr>
      <vt:lpstr>križni put – likvidacije i masovne grobnice</vt:lpstr>
      <vt:lpstr>PowerPoint Presentation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Kristina Komljenović</dc:creator>
  <cp:lastModifiedBy>Kristina Komljenović</cp:lastModifiedBy>
  <cp:revision>26</cp:revision>
  <dcterms:created xsi:type="dcterms:W3CDTF">2026-05-11T21:28:18Z</dcterms:created>
  <dcterms:modified xsi:type="dcterms:W3CDTF">2026-05-12T08:48:00Z</dcterms:modified>
</cp:coreProperties>
</file>