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4" autoAdjust="0"/>
    <p:restoredTop sz="86398" autoAdjust="0"/>
  </p:normalViewPr>
  <p:slideViewPr>
    <p:cSldViewPr>
      <p:cViewPr varScale="1">
        <p:scale>
          <a:sx n="90" d="100"/>
          <a:sy n="90" d="100"/>
        </p:scale>
        <p:origin x="2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79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noProof="0"/>
              <a:t>Click to edit Master text styles</a:t>
            </a:r>
          </a:p>
          <a:p>
            <a:pPr lvl="1"/>
            <a:r>
              <a:rPr lang="hr-HR" noProof="0"/>
              <a:t>Second level</a:t>
            </a:r>
          </a:p>
          <a:p>
            <a:pPr lvl="2"/>
            <a:r>
              <a:rPr lang="hr-HR" noProof="0"/>
              <a:t>Third level</a:t>
            </a:r>
          </a:p>
          <a:p>
            <a:pPr lvl="3"/>
            <a:r>
              <a:rPr lang="hr-HR" noProof="0"/>
              <a:t>Fourth level</a:t>
            </a:r>
          </a:p>
          <a:p>
            <a:pPr lvl="4"/>
            <a:r>
              <a:rPr lang="hr-HR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928BFE-2CD7-4218-8C0C-4333CECAB3B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FD9D9B40-A15A-4A23-BD23-7135F2EC81AF}" type="slidenum">
              <a:rPr lang="hr-HR" altLang="sr-Latn-RS" sz="1200"/>
              <a:pPr eaLnBrk="1" hangingPunct="1"/>
              <a:t>1</a:t>
            </a:fld>
            <a:endParaRPr lang="hr-HR" altLang="sr-Latn-RS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r-HR" altLang="sr-Latn-R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8FB921C-3EF0-4E9A-9A72-BFBE63423318}" type="slidenum">
              <a:rPr lang="hr-HR" altLang="sr-Latn-RS" sz="1200"/>
              <a:pPr eaLnBrk="1" hangingPunct="1"/>
              <a:t>2</a:t>
            </a:fld>
            <a:endParaRPr lang="hr-HR" altLang="sr-Latn-RS" sz="12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hr-HR" altLang="sr-Latn-RS" i="1" dirty="0"/>
              <a:t>Cae</a:t>
            </a:r>
            <a:r>
              <a:rPr lang="hr-HR" altLang="sr-Latn-RS" i="1" baseline="0" dirty="0"/>
              <a:t>cilius</a:t>
            </a:r>
            <a:r>
              <a:rPr lang="hr-HR" altLang="sr-Latn-RS" baseline="0" dirty="0"/>
              <a:t> je ime koje je </a:t>
            </a:r>
            <a:r>
              <a:rPr lang="hr-HR" altLang="sr-Latn-RS" baseline="0"/>
              <a:t>vjerojatno pri oslobađanju dobio </a:t>
            </a:r>
            <a:r>
              <a:rPr lang="hr-HR" altLang="sr-Latn-RS" baseline="0" dirty="0"/>
              <a:t>od Metela, svojih zaštitnika (inače obitelji koja se svađala s komediografom Nevijem)</a:t>
            </a:r>
            <a:endParaRPr lang="hr-HR" altLang="sr-Latn-R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C8711A3D-6A21-4ED2-B0A0-E40D2D38246C}" type="slidenum">
              <a:rPr lang="hr-HR" altLang="sr-Latn-RS" sz="1200"/>
              <a:pPr eaLnBrk="1" hangingPunct="1"/>
              <a:t>3</a:t>
            </a:fld>
            <a:endParaRPr lang="hr-HR" altLang="sr-Latn-RS" sz="120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r-HR" altLang="sr-Latn-R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6E05D6BE-0AB1-40E3-B3C8-91ADCF699AED}" type="slidenum">
              <a:rPr lang="hr-HR" altLang="sr-Latn-RS" sz="1200"/>
              <a:pPr eaLnBrk="1" hangingPunct="1"/>
              <a:t>4</a:t>
            </a:fld>
            <a:endParaRPr lang="hr-HR" altLang="sr-Latn-RS" sz="12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r-HR" altLang="sr-Latn-R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9EB9EC08-A453-4359-82ED-A6758A0C0794}" type="slidenum">
              <a:rPr lang="hr-HR" altLang="sr-Latn-RS" sz="1200"/>
              <a:pPr eaLnBrk="1" hangingPunct="1"/>
              <a:t>5</a:t>
            </a:fld>
            <a:endParaRPr lang="hr-HR" altLang="sr-Latn-RS" sz="120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r-HR" altLang="sr-Latn-R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r-HR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T0" fmla="*/ 780 w 21600"/>
                <a:gd name="T1" fmla="*/ 0 h 21231"/>
                <a:gd name="T2" fmla="*/ 4237 w 21600"/>
                <a:gd name="T3" fmla="*/ 3342 h 21231"/>
                <a:gd name="T4" fmla="*/ 0 w 21600"/>
                <a:gd name="T5" fmla="*/ 3342 h 2123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lnTo>
                    <a:pt x="3976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r-HR"/>
            </a:p>
          </p:txBody>
        </p:sp>
      </p:grpSp>
      <p:sp>
        <p:nvSpPr>
          <p:cNvPr id="819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3BCE18-DA0B-43A2-B823-00294909A4D5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7201283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465FD-F7E8-43D1-BB95-A4425886B4EB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5361223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E9529C-4608-413C-8AFD-0536F39F6739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2150573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45EDDC-0708-4C33-BBBF-D5A3FD920D49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023253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12529-3A8F-4000-8474-98555F9D8E1C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7353265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191A2C-3D19-4FDA-A38D-809E7103612C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9308477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9F990E-F3B0-4647-A3C3-E86213B963C9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0406426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C1D155-1DFA-422D-BC2B-CE58AB3ADFA5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9182895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E4D638-8144-44E1-8D1D-5D0D5F6F1E4F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6379031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A1D4B0-700B-48CE-8B81-3E70EFEA4813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1905341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AA2259-1519-4833-BAF9-248AD95471F4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2734462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7171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>
                <a:gd name="T0" fmla="*/ 1905 w 2359"/>
                <a:gd name="T1" fmla="*/ 3312 h 3314"/>
                <a:gd name="T2" fmla="*/ 2358 w 2359"/>
                <a:gd name="T3" fmla="*/ 3313 h 3314"/>
                <a:gd name="T4" fmla="*/ 2358 w 2359"/>
                <a:gd name="T5" fmla="*/ 1437 h 3314"/>
                <a:gd name="T6" fmla="*/ 0 w 2359"/>
                <a:gd name="T7" fmla="*/ 0 h 3314"/>
                <a:gd name="T8" fmla="*/ 201 w 2359"/>
                <a:gd name="T9" fmla="*/ 150 h 3314"/>
                <a:gd name="T10" fmla="*/ 366 w 2359"/>
                <a:gd name="T11" fmla="*/ 279 h 3314"/>
                <a:gd name="T12" fmla="*/ 552 w 2359"/>
                <a:gd name="T13" fmla="*/ 441 h 3314"/>
                <a:gd name="T14" fmla="*/ 732 w 2359"/>
                <a:gd name="T15" fmla="*/ 612 h 3314"/>
                <a:gd name="T16" fmla="*/ 996 w 2359"/>
                <a:gd name="T17" fmla="*/ 903 h 3314"/>
                <a:gd name="T18" fmla="*/ 1230 w 2359"/>
                <a:gd name="T19" fmla="*/ 1212 h 3314"/>
                <a:gd name="T20" fmla="*/ 1400 w 2359"/>
                <a:gd name="T21" fmla="*/ 1482 h 3314"/>
                <a:gd name="T22" fmla="*/ 1548 w 2359"/>
                <a:gd name="T23" fmla="*/ 1761 h 3314"/>
                <a:gd name="T24" fmla="*/ 1665 w 2359"/>
                <a:gd name="T25" fmla="*/ 2040 h 3314"/>
                <a:gd name="T26" fmla="*/ 1751 w 2359"/>
                <a:gd name="T27" fmla="*/ 2295 h 3314"/>
                <a:gd name="T28" fmla="*/ 1809 w 2359"/>
                <a:gd name="T29" fmla="*/ 2511 h 3314"/>
                <a:gd name="T30" fmla="*/ 1863 w 2359"/>
                <a:gd name="T31" fmla="*/ 2778 h 3314"/>
                <a:gd name="T32" fmla="*/ 1890 w 2359"/>
                <a:gd name="T33" fmla="*/ 3012 h 3314"/>
                <a:gd name="T34" fmla="*/ 1905 w 2359"/>
                <a:gd name="T35" fmla="*/ 3312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r-HR"/>
            </a:p>
          </p:txBody>
        </p:sp>
        <p:sp>
          <p:nvSpPr>
            <p:cNvPr id="1033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5298 w 21600"/>
                <a:gd name="T3" fmla="*/ 4312 h 21600"/>
                <a:gd name="T4" fmla="*/ 0 w 21600"/>
                <a:gd name="T5" fmla="*/ 4312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r-HR"/>
            </a:p>
          </p:txBody>
        </p:sp>
      </p:grpSp>
      <p:sp>
        <p:nvSpPr>
          <p:cNvPr id="71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F4D9574-8782-4D2A-BD75-A92C481A67E9}" type="slidenum">
              <a:rPr lang="en-US" altLang="sr-Latn-RS"/>
              <a:pPr/>
              <a:t>‹#›</a:t>
            </a:fld>
            <a:endParaRPr lang="en-US" altLang="sr-Latn-RS"/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b="1" i="1" dirty="0" err="1">
                <a:latin typeface="Times New Roman" pitchFamily="18" charset="0"/>
              </a:rPr>
              <a:t>Caecilius</a:t>
            </a:r>
            <a:r>
              <a:rPr lang="hr-HR" b="1" i="1" dirty="0">
                <a:latin typeface="Times New Roman" pitchFamily="18" charset="0"/>
              </a:rPr>
              <a:t> </a:t>
            </a:r>
            <a:r>
              <a:rPr lang="hr-HR" b="1" i="1" dirty="0" err="1">
                <a:latin typeface="Times New Roman" pitchFamily="18" charset="0"/>
              </a:rPr>
              <a:t>Statius</a:t>
            </a:r>
            <a:endParaRPr lang="en-GB" b="1" i="1" dirty="0">
              <a:latin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292600"/>
            <a:ext cx="4678363" cy="1752600"/>
          </a:xfrm>
        </p:spPr>
        <p:txBody>
          <a:bodyPr/>
          <a:lstStyle/>
          <a:p>
            <a:pPr eaLnBrk="1" hangingPunct="1">
              <a:defRPr/>
            </a:pPr>
            <a:r>
              <a:rPr lang="hr-HR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Cecilije Stacije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8153400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r-HR" altLang="sr-Latn-RS" dirty="0" err="1"/>
              <a:t>Insumbrijski</a:t>
            </a:r>
            <a:r>
              <a:rPr lang="hr-HR" altLang="sr-Latn-RS" dirty="0"/>
              <a:t> Gal,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r-HR" altLang="sr-Latn-RS" dirty="0"/>
              <a:t>	oslobođenik iz Milana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dirty="0"/>
              <a:t>Pretpostavlja se da je rođen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hr-HR" altLang="sr-Latn-RS" dirty="0"/>
              <a:t>   između 230. i 220. </a:t>
            </a:r>
            <a:r>
              <a:rPr lang="hr-HR" altLang="sr-Latn-RS" dirty="0" err="1"/>
              <a:t>g.pr.Kr</a:t>
            </a:r>
            <a:r>
              <a:rPr lang="hr-HR" altLang="sr-Latn-RS" dirty="0"/>
              <a:t>. 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dirty="0"/>
              <a:t>oko 200. g. doveden u Rim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dirty="0"/>
              <a:t>Umro 168.g.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dirty="0" err="1"/>
              <a:t>Enijev</a:t>
            </a:r>
            <a:r>
              <a:rPr lang="hr-HR" altLang="sr-Latn-RS" dirty="0"/>
              <a:t> prijatelj i </a:t>
            </a:r>
            <a:r>
              <a:rPr lang="hr-HR" altLang="sr-Latn-RS" dirty="0" err="1"/>
              <a:t>Terencijev</a:t>
            </a:r>
            <a:r>
              <a:rPr lang="hr-HR" altLang="sr-Latn-RS" dirty="0"/>
              <a:t> mentor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dirty="0"/>
              <a:t>navodno mu je </a:t>
            </a:r>
            <a:r>
              <a:rPr lang="hr-HR" altLang="sr-Latn-RS" dirty="0" err="1"/>
              <a:t>Terencije</a:t>
            </a:r>
            <a:r>
              <a:rPr lang="hr-HR" altLang="sr-Latn-RS" dirty="0"/>
              <a:t> čitao svoju </a:t>
            </a:r>
            <a:r>
              <a:rPr lang="hr-HR" altLang="sr-Latn-RS" i="1" dirty="0"/>
              <a:t>Djevojku s otoka Andra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dirty="0"/>
              <a:t>surađivao također s </a:t>
            </a:r>
            <a:r>
              <a:rPr lang="hr-HR" altLang="sr-Latn-RS" dirty="0" err="1"/>
              <a:t>Lucijem</a:t>
            </a:r>
            <a:r>
              <a:rPr lang="hr-HR" altLang="sr-Latn-RS" dirty="0"/>
              <a:t> </a:t>
            </a:r>
            <a:r>
              <a:rPr lang="hr-HR" altLang="sr-Latn-RS" dirty="0" err="1"/>
              <a:t>Ambivijem</a:t>
            </a:r>
            <a:r>
              <a:rPr lang="hr-HR" altLang="sr-Latn-RS" dirty="0"/>
              <a:t> </a:t>
            </a:r>
            <a:r>
              <a:rPr lang="hr-HR" altLang="sr-Latn-RS" dirty="0" err="1"/>
              <a:t>Turpionom</a:t>
            </a:r>
            <a:endParaRPr lang="hr-HR" altLang="sr-Latn-R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>
          <a:xfrm>
            <a:off x="5642451" y="404664"/>
            <a:ext cx="3276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r-HR" sz="4800" dirty="0">
                <a:latin typeface="Times New Roman" pitchFamily="18" charset="0"/>
              </a:rPr>
              <a:t>Djela</a:t>
            </a:r>
            <a:endParaRPr lang="en-GB" dirty="0">
              <a:latin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20688"/>
            <a:ext cx="8159824" cy="6237312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GB" altLang="sr-Latn-RS" sz="2800" dirty="0" err="1">
                <a:solidFill>
                  <a:srgbClr val="000000"/>
                </a:solidFill>
              </a:rPr>
              <a:t>Oko</a:t>
            </a:r>
            <a:r>
              <a:rPr lang="hr-HR" altLang="sr-Latn-RS" sz="2800" dirty="0">
                <a:solidFill>
                  <a:srgbClr val="000000"/>
                </a:solidFill>
              </a:rPr>
              <a:t> 40</a:t>
            </a:r>
            <a:r>
              <a:rPr lang="en-GB" altLang="sr-Latn-RS" sz="2800" dirty="0">
                <a:solidFill>
                  <a:srgbClr val="000000"/>
                </a:solidFill>
              </a:rPr>
              <a:t> </a:t>
            </a:r>
            <a:r>
              <a:rPr lang="en-GB" altLang="sr-Latn-RS" sz="2800" dirty="0" err="1">
                <a:solidFill>
                  <a:srgbClr val="000000"/>
                </a:solidFill>
              </a:rPr>
              <a:t>naslova</a:t>
            </a:r>
            <a:r>
              <a:rPr lang="hr-HR" altLang="sr-Latn-RS" sz="2800" dirty="0">
                <a:solidFill>
                  <a:srgbClr val="000000"/>
                </a:solidFill>
              </a:rPr>
              <a:t> </a:t>
            </a:r>
            <a:r>
              <a:rPr lang="en-GB" altLang="sr-Latn-RS" sz="2800" dirty="0" err="1">
                <a:solidFill>
                  <a:srgbClr val="000000"/>
                </a:solidFill>
              </a:rPr>
              <a:t>palijat</a:t>
            </a:r>
            <a:r>
              <a:rPr lang="hr-HR" altLang="sr-Latn-RS" sz="2800" dirty="0">
                <a:solidFill>
                  <a:srgbClr val="000000"/>
                </a:solidFill>
              </a:rPr>
              <a:t>a</a:t>
            </a:r>
            <a:r>
              <a:rPr lang="en-GB" altLang="sr-Latn-RS" sz="2800" dirty="0">
                <a:solidFill>
                  <a:srgbClr val="000000"/>
                </a:solidFill>
              </a:rPr>
              <a:t>, </a:t>
            </a:r>
            <a:endParaRPr lang="hr-HR" altLang="sr-Latn-RS" sz="2800" dirty="0">
              <a:solidFill>
                <a:srgbClr val="000000"/>
              </a:solidFill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hr-HR" altLang="sr-Latn-RS" sz="2800" dirty="0">
                <a:solidFill>
                  <a:srgbClr val="000000"/>
                </a:solidFill>
              </a:rPr>
              <a:t>    </a:t>
            </a:r>
            <a:r>
              <a:rPr lang="en-GB" altLang="sr-Latn-RS" sz="2800" dirty="0" err="1">
                <a:solidFill>
                  <a:srgbClr val="000000"/>
                </a:solidFill>
              </a:rPr>
              <a:t>te</a:t>
            </a:r>
            <a:r>
              <a:rPr lang="en-GB" altLang="sr-Latn-RS" sz="2800" dirty="0">
                <a:solidFill>
                  <a:srgbClr val="000000"/>
                </a:solidFill>
              </a:rPr>
              <a:t> </a:t>
            </a:r>
            <a:r>
              <a:rPr lang="en-GB" altLang="sr-Latn-RS" sz="2800" dirty="0" err="1">
                <a:solidFill>
                  <a:srgbClr val="000000"/>
                </a:solidFill>
              </a:rPr>
              <a:t>oko</a:t>
            </a:r>
            <a:r>
              <a:rPr lang="en-GB" altLang="sr-Latn-RS" sz="2800" dirty="0">
                <a:solidFill>
                  <a:srgbClr val="000000"/>
                </a:solidFill>
              </a:rPr>
              <a:t> </a:t>
            </a:r>
            <a:r>
              <a:rPr lang="hr-HR" altLang="sr-Latn-RS" sz="2800" dirty="0">
                <a:solidFill>
                  <a:srgbClr val="000000"/>
                </a:solidFill>
              </a:rPr>
              <a:t>300</a:t>
            </a:r>
            <a:r>
              <a:rPr lang="en-GB" altLang="sr-Latn-RS" sz="2800" dirty="0">
                <a:solidFill>
                  <a:srgbClr val="000000"/>
                </a:solidFill>
              </a:rPr>
              <a:t> </a:t>
            </a:r>
            <a:r>
              <a:rPr lang="en-GB" altLang="sr-Latn-RS" sz="2800" dirty="0" err="1">
                <a:solidFill>
                  <a:srgbClr val="000000"/>
                </a:solidFill>
              </a:rPr>
              <a:t>stihova</a:t>
            </a:r>
            <a:r>
              <a:rPr lang="en-GB" altLang="sr-Latn-RS" sz="2800" dirty="0">
                <a:solidFill>
                  <a:srgbClr val="000000"/>
                </a:solidFill>
              </a:rPr>
              <a:t> </a:t>
            </a:r>
            <a:r>
              <a:rPr lang="en-GB" altLang="sr-Latn-RS" sz="2800" dirty="0" err="1">
                <a:solidFill>
                  <a:srgbClr val="000000"/>
                </a:solidFill>
              </a:rPr>
              <a:t>fragmenata</a:t>
            </a:r>
            <a:r>
              <a:rPr lang="en-GB" altLang="sr-Latn-RS" sz="2800" dirty="0">
                <a:solidFill>
                  <a:srgbClr val="000000"/>
                </a:solidFill>
              </a:rPr>
              <a:t> </a:t>
            </a:r>
            <a:endParaRPr lang="hr-HR" altLang="sr-Latn-RS" sz="2800" dirty="0">
              <a:solidFill>
                <a:srgbClr val="000000"/>
              </a:solidFill>
            </a:endParaRPr>
          </a:p>
          <a:p>
            <a:pPr lvl="1" eaLnBrk="1" hangingPunct="1">
              <a:spcBef>
                <a:spcPts val="0"/>
              </a:spcBef>
            </a:pPr>
            <a:r>
              <a:rPr lang="hr-HR" altLang="sr-Latn-RS" sz="2400" dirty="0">
                <a:solidFill>
                  <a:srgbClr val="000000"/>
                </a:solidFill>
              </a:rPr>
              <a:t>oko pola </a:t>
            </a:r>
            <a:r>
              <a:rPr lang="hr-HR" altLang="sr-Latn-RS" sz="2400" dirty="0" err="1">
                <a:solidFill>
                  <a:srgbClr val="000000"/>
                </a:solidFill>
              </a:rPr>
              <a:t>Menandrovih</a:t>
            </a:r>
            <a:endParaRPr lang="hr-HR" altLang="sr-Latn-RS" sz="2400" dirty="0">
              <a:solidFill>
                <a:srgbClr val="000000"/>
              </a:solidFill>
            </a:endParaRPr>
          </a:p>
          <a:p>
            <a:pPr eaLnBrk="1" hangingPunct="1">
              <a:spcBef>
                <a:spcPts val="0"/>
              </a:spcBef>
            </a:pPr>
            <a:r>
              <a:rPr lang="en-GB" altLang="sr-Latn-RS" sz="2800" dirty="0" err="1">
                <a:solidFill>
                  <a:srgbClr val="000000"/>
                </a:solidFill>
              </a:rPr>
              <a:t>Najpoznatija</a:t>
            </a:r>
            <a:r>
              <a:rPr lang="hr-HR" altLang="sr-Latn-RS" sz="2800" dirty="0">
                <a:solidFill>
                  <a:srgbClr val="000000"/>
                </a:solidFill>
              </a:rPr>
              <a:t> </a:t>
            </a:r>
            <a:r>
              <a:rPr lang="en-GB" altLang="sr-Latn-RS" sz="2800" dirty="0" err="1">
                <a:solidFill>
                  <a:srgbClr val="000000"/>
                </a:solidFill>
              </a:rPr>
              <a:t>komedija</a:t>
            </a:r>
            <a:r>
              <a:rPr lang="en-GB" altLang="sr-Latn-RS" sz="2800" dirty="0">
                <a:solidFill>
                  <a:srgbClr val="000000"/>
                </a:solidFill>
              </a:rPr>
              <a:t> </a:t>
            </a:r>
            <a:r>
              <a:rPr lang="en-GB" altLang="sr-Latn-RS" sz="2800" i="1" dirty="0" err="1">
                <a:solidFill>
                  <a:srgbClr val="000000"/>
                </a:solidFill>
              </a:rPr>
              <a:t>Plocium</a:t>
            </a:r>
            <a:r>
              <a:rPr lang="en-GB" altLang="sr-Latn-RS" sz="2800" dirty="0">
                <a:solidFill>
                  <a:srgbClr val="000000"/>
                </a:solidFill>
              </a:rPr>
              <a:t> </a:t>
            </a:r>
            <a:endParaRPr lang="hr-HR" altLang="sr-Latn-RS" sz="2800" dirty="0">
              <a:solidFill>
                <a:srgbClr val="000000"/>
              </a:solidFill>
            </a:endParaRPr>
          </a:p>
          <a:p>
            <a:pPr eaLnBrk="1" hangingPunct="1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hr-HR" altLang="sr-Latn-RS" sz="2800" dirty="0">
                <a:solidFill>
                  <a:srgbClr val="000000"/>
                </a:solidFill>
              </a:rPr>
              <a:t>    </a:t>
            </a:r>
            <a:r>
              <a:rPr lang="en-GB" altLang="sr-Latn-RS" sz="2800" dirty="0">
                <a:solidFill>
                  <a:srgbClr val="000000"/>
                </a:solidFill>
              </a:rPr>
              <a:t>("</a:t>
            </a:r>
            <a:r>
              <a:rPr lang="en-GB" altLang="sr-Latn-RS" sz="2800" dirty="0" err="1">
                <a:solidFill>
                  <a:srgbClr val="000000"/>
                </a:solidFill>
              </a:rPr>
              <a:t>Ogrlica</a:t>
            </a:r>
            <a:r>
              <a:rPr lang="en-GB" altLang="sr-Latn-RS" sz="2800" dirty="0">
                <a:solidFill>
                  <a:srgbClr val="000000"/>
                </a:solidFill>
              </a:rPr>
              <a:t>")</a:t>
            </a:r>
            <a:endParaRPr lang="hr-HR" altLang="sr-Latn-RS" sz="2800" dirty="0">
              <a:solidFill>
                <a:srgbClr val="000000"/>
              </a:solidFill>
            </a:endParaRPr>
          </a:p>
          <a:p>
            <a:pPr lvl="1" eaLnBrk="1" hangingPunct="1">
              <a:spcBef>
                <a:spcPts val="0"/>
              </a:spcBef>
            </a:pPr>
            <a:r>
              <a:rPr lang="hr-HR" altLang="sr-Latn-RS" sz="2400" dirty="0">
                <a:solidFill>
                  <a:srgbClr val="000000"/>
                </a:solidFill>
              </a:rPr>
              <a:t>Aulo Gelije uspoređivao s Menandrovim </a:t>
            </a:r>
          </a:p>
          <a:p>
            <a:pPr marL="457200" lvl="1" indent="0" eaLnBrk="1" hangingPunct="1">
              <a:spcBef>
                <a:spcPts val="0"/>
              </a:spcBef>
              <a:buNone/>
            </a:pPr>
            <a:r>
              <a:rPr lang="hr-HR" altLang="sr-Latn-RS" sz="2400" dirty="0">
                <a:solidFill>
                  <a:srgbClr val="000000"/>
                </a:solidFill>
              </a:rPr>
              <a:t>originalom</a:t>
            </a:r>
          </a:p>
          <a:p>
            <a:pPr eaLnBrk="1" hangingPunct="1">
              <a:spcBef>
                <a:spcPts val="0"/>
              </a:spcBef>
            </a:pPr>
            <a:r>
              <a:rPr lang="hr-HR" altLang="sr-Latn-RS" sz="2800" u="sng" dirty="0">
                <a:solidFill>
                  <a:srgbClr val="000000"/>
                </a:solidFill>
              </a:rPr>
              <a:t>G</a:t>
            </a:r>
            <a:r>
              <a:rPr lang="en-GB" altLang="sr-Latn-RS" sz="2800" u="sng" dirty="0" err="1">
                <a:solidFill>
                  <a:srgbClr val="000000"/>
                </a:solidFill>
              </a:rPr>
              <a:t>rčk</a:t>
            </a:r>
            <a:r>
              <a:rPr lang="hr-HR" altLang="sr-Latn-RS" sz="2800" u="sng" dirty="0">
                <a:solidFill>
                  <a:srgbClr val="000000"/>
                </a:solidFill>
              </a:rPr>
              <a:t>i</a:t>
            </a:r>
            <a:r>
              <a:rPr lang="hr-HR" altLang="sr-Latn-RS" sz="2800" dirty="0">
                <a:solidFill>
                  <a:srgbClr val="000000"/>
                </a:solidFill>
              </a:rPr>
              <a:t> naslovi:</a:t>
            </a:r>
            <a:r>
              <a:rPr lang="en-GB" altLang="sr-Latn-RS" sz="2800" dirty="0">
                <a:solidFill>
                  <a:srgbClr val="000000"/>
                </a:solidFill>
              </a:rPr>
              <a:t> </a:t>
            </a:r>
            <a:endParaRPr lang="hr-HR" altLang="sr-Latn-RS" sz="2800" dirty="0">
              <a:solidFill>
                <a:srgbClr val="000000"/>
              </a:solidFill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hr-HR" altLang="sr-Latn-RS" sz="2800" i="1" dirty="0">
                <a:solidFill>
                  <a:srgbClr val="000000"/>
                </a:solidFill>
              </a:rPr>
              <a:t>    </a:t>
            </a:r>
            <a:r>
              <a:rPr lang="en-GB" altLang="sr-Latn-RS" sz="2800" i="1" dirty="0">
                <a:solidFill>
                  <a:srgbClr val="000000"/>
                </a:solidFill>
              </a:rPr>
              <a:t>Ex </a:t>
            </a:r>
            <a:r>
              <a:rPr lang="en-GB" altLang="sr-Latn-RS" sz="2800" i="1" dirty="0" err="1">
                <a:solidFill>
                  <a:srgbClr val="000000"/>
                </a:solidFill>
              </a:rPr>
              <a:t>hautou</a:t>
            </a:r>
            <a:r>
              <a:rPr lang="en-GB" altLang="sr-Latn-RS" sz="2800" i="1" dirty="0">
                <a:solidFill>
                  <a:srgbClr val="000000"/>
                </a:solidFill>
              </a:rPr>
              <a:t> </a:t>
            </a:r>
            <a:r>
              <a:rPr lang="en-GB" altLang="sr-Latn-RS" sz="2800" i="1" dirty="0" err="1">
                <a:solidFill>
                  <a:srgbClr val="000000"/>
                </a:solidFill>
              </a:rPr>
              <a:t>hestos</a:t>
            </a:r>
            <a:r>
              <a:rPr lang="en-GB" altLang="sr-Latn-RS" sz="2800" dirty="0">
                <a:solidFill>
                  <a:srgbClr val="000000"/>
                </a:solidFill>
              </a:rPr>
              <a:t> ("Na </a:t>
            </a:r>
            <a:r>
              <a:rPr lang="hr-HR" altLang="sr-Latn-RS" sz="2800" dirty="0">
                <a:solidFill>
                  <a:srgbClr val="000000"/>
                </a:solidFill>
              </a:rPr>
              <a:t>	</a:t>
            </a:r>
            <a:r>
              <a:rPr lang="en-GB" altLang="sr-Latn-RS" sz="2800" dirty="0" err="1">
                <a:solidFill>
                  <a:srgbClr val="000000"/>
                </a:solidFill>
              </a:rPr>
              <a:t>vlastitim</a:t>
            </a:r>
            <a:r>
              <a:rPr lang="en-GB" altLang="sr-Latn-RS" sz="2800" dirty="0">
                <a:solidFill>
                  <a:srgbClr val="000000"/>
                </a:solidFill>
              </a:rPr>
              <a:t> </a:t>
            </a:r>
            <a:r>
              <a:rPr lang="en-GB" altLang="sr-Latn-RS" sz="2800" dirty="0" err="1">
                <a:solidFill>
                  <a:srgbClr val="000000"/>
                </a:solidFill>
              </a:rPr>
              <a:t>nogama</a:t>
            </a:r>
            <a:r>
              <a:rPr lang="en-GB" altLang="sr-Latn-RS" sz="2800" dirty="0">
                <a:solidFill>
                  <a:srgbClr val="000000"/>
                </a:solidFill>
              </a:rPr>
              <a:t>"), </a:t>
            </a:r>
            <a:endParaRPr lang="hr-HR" altLang="sr-Latn-RS" sz="2800" dirty="0">
              <a:solidFill>
                <a:srgbClr val="000000"/>
              </a:solidFill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hr-HR" altLang="sr-Latn-RS" sz="2800" i="1" dirty="0">
                <a:solidFill>
                  <a:srgbClr val="000000"/>
                </a:solidFill>
              </a:rPr>
              <a:t>    </a:t>
            </a:r>
            <a:r>
              <a:rPr lang="en-GB" altLang="sr-Latn-RS" sz="2800" i="1" dirty="0" err="1">
                <a:solidFill>
                  <a:srgbClr val="000000"/>
                </a:solidFill>
              </a:rPr>
              <a:t>Gamos</a:t>
            </a:r>
            <a:r>
              <a:rPr lang="en-GB" altLang="sr-Latn-RS" sz="2800" dirty="0">
                <a:solidFill>
                  <a:srgbClr val="000000"/>
                </a:solidFill>
              </a:rPr>
              <a:t> ("</a:t>
            </a:r>
            <a:r>
              <a:rPr lang="en-GB" altLang="sr-Latn-RS" sz="2800" dirty="0" err="1">
                <a:solidFill>
                  <a:srgbClr val="000000"/>
                </a:solidFill>
              </a:rPr>
              <a:t>Brak</a:t>
            </a:r>
            <a:r>
              <a:rPr lang="en-GB" altLang="sr-Latn-RS" sz="2800" dirty="0">
                <a:solidFill>
                  <a:srgbClr val="000000"/>
                </a:solidFill>
              </a:rPr>
              <a:t>"), </a:t>
            </a:r>
            <a:r>
              <a:rPr lang="en-GB" altLang="sr-Latn-RS" sz="2800" i="1" dirty="0" err="1">
                <a:solidFill>
                  <a:srgbClr val="000000"/>
                </a:solidFill>
              </a:rPr>
              <a:t>Epicleros</a:t>
            </a:r>
            <a:r>
              <a:rPr lang="en-GB" altLang="sr-Latn-RS" sz="2800" dirty="0">
                <a:solidFill>
                  <a:srgbClr val="000000"/>
                </a:solidFill>
              </a:rPr>
              <a:t> </a:t>
            </a:r>
            <a:r>
              <a:rPr lang="hr-HR" altLang="sr-Latn-RS" sz="2800" dirty="0">
                <a:solidFill>
                  <a:srgbClr val="000000"/>
                </a:solidFill>
              </a:rPr>
              <a:t>(</a:t>
            </a:r>
            <a:r>
              <a:rPr lang="en-GB" altLang="sr-Latn-RS" sz="2800" dirty="0">
                <a:solidFill>
                  <a:srgbClr val="000000"/>
                </a:solidFill>
              </a:rPr>
              <a:t>"</a:t>
            </a:r>
            <a:r>
              <a:rPr lang="en-GB" altLang="sr-Latn-RS" sz="2800" dirty="0" err="1">
                <a:solidFill>
                  <a:srgbClr val="000000"/>
                </a:solidFill>
              </a:rPr>
              <a:t>Baštinica</a:t>
            </a:r>
            <a:r>
              <a:rPr lang="en-GB" altLang="sr-Latn-RS" sz="2800" dirty="0">
                <a:solidFill>
                  <a:srgbClr val="000000"/>
                </a:solidFill>
              </a:rPr>
              <a:t>"), </a:t>
            </a:r>
            <a:r>
              <a:rPr lang="hr-HR" altLang="sr-Latn-RS" sz="2800" dirty="0">
                <a:solidFill>
                  <a:srgbClr val="000000"/>
                </a:solidFill>
              </a:rPr>
              <a:t>   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hr-HR" altLang="sr-Latn-RS" sz="2800" i="1" dirty="0">
                <a:solidFill>
                  <a:srgbClr val="000000"/>
                </a:solidFill>
              </a:rPr>
              <a:t>    </a:t>
            </a:r>
            <a:r>
              <a:rPr lang="en-GB" altLang="sr-Latn-RS" sz="2800" i="1" dirty="0" err="1">
                <a:solidFill>
                  <a:srgbClr val="000000"/>
                </a:solidFill>
              </a:rPr>
              <a:t>Synaristosae</a:t>
            </a:r>
            <a:r>
              <a:rPr lang="en-GB" altLang="sr-Latn-RS" sz="2800" dirty="0">
                <a:solidFill>
                  <a:srgbClr val="000000"/>
                </a:solidFill>
              </a:rPr>
              <a:t> ("</a:t>
            </a:r>
            <a:r>
              <a:rPr lang="en-GB" altLang="sr-Latn-RS" sz="2800" dirty="0" err="1">
                <a:solidFill>
                  <a:srgbClr val="000000"/>
                </a:solidFill>
              </a:rPr>
              <a:t>Uzvanice</a:t>
            </a:r>
            <a:r>
              <a:rPr lang="en-GB" altLang="sr-Latn-RS" sz="2800" dirty="0">
                <a:solidFill>
                  <a:srgbClr val="000000"/>
                </a:solidFill>
              </a:rPr>
              <a:t>"), </a:t>
            </a:r>
            <a:r>
              <a:rPr lang="en-GB" altLang="sr-Latn-RS" sz="2800" i="1" dirty="0" err="1">
                <a:solidFill>
                  <a:srgbClr val="000000"/>
                </a:solidFill>
              </a:rPr>
              <a:t>Synephebi</a:t>
            </a:r>
            <a:r>
              <a:rPr lang="en-GB" altLang="sr-Latn-RS" sz="2800" dirty="0">
                <a:solidFill>
                  <a:srgbClr val="000000"/>
                </a:solidFill>
              </a:rPr>
              <a:t> ("</a:t>
            </a:r>
            <a:r>
              <a:rPr lang="en-GB" altLang="sr-Latn-RS" sz="2800" dirty="0" err="1">
                <a:solidFill>
                  <a:srgbClr val="000000"/>
                </a:solidFill>
              </a:rPr>
              <a:t>Vršnjaci</a:t>
            </a:r>
            <a:r>
              <a:rPr lang="en-GB" altLang="sr-Latn-RS" sz="2800" dirty="0">
                <a:solidFill>
                  <a:srgbClr val="000000"/>
                </a:solidFill>
              </a:rPr>
              <a:t>") </a:t>
            </a:r>
            <a:endParaRPr lang="hr-HR" altLang="sr-Latn-RS" sz="2800" dirty="0">
              <a:solidFill>
                <a:srgbClr val="000000"/>
              </a:solidFill>
            </a:endParaRPr>
          </a:p>
          <a:p>
            <a:pPr eaLnBrk="1" hangingPunct="1">
              <a:spcBef>
                <a:spcPts val="0"/>
              </a:spcBef>
            </a:pPr>
            <a:r>
              <a:rPr lang="en-GB" altLang="sr-Latn-RS" sz="2800" u="sng" dirty="0" err="1">
                <a:solidFill>
                  <a:srgbClr val="000000"/>
                </a:solidFill>
              </a:rPr>
              <a:t>Latinsk</a:t>
            </a:r>
            <a:r>
              <a:rPr lang="hr-HR" altLang="sr-Latn-RS" sz="2800" u="sng" dirty="0">
                <a:solidFill>
                  <a:srgbClr val="000000"/>
                </a:solidFill>
              </a:rPr>
              <a:t>i</a:t>
            </a:r>
            <a:r>
              <a:rPr lang="hr-HR" altLang="sr-Latn-RS" sz="2800" dirty="0">
                <a:solidFill>
                  <a:srgbClr val="000000"/>
                </a:solidFill>
              </a:rPr>
              <a:t> naslovi:</a:t>
            </a:r>
            <a:r>
              <a:rPr lang="en-GB" altLang="sr-Latn-RS" sz="2800" dirty="0">
                <a:solidFill>
                  <a:srgbClr val="000000"/>
                </a:solidFill>
              </a:rPr>
              <a:t> </a:t>
            </a:r>
            <a:r>
              <a:rPr lang="en-GB" altLang="sr-Latn-RS" sz="2800" i="1" dirty="0" err="1">
                <a:solidFill>
                  <a:srgbClr val="000000"/>
                </a:solidFill>
              </a:rPr>
              <a:t>Epistula</a:t>
            </a:r>
            <a:r>
              <a:rPr lang="en-GB" altLang="sr-Latn-RS" sz="2800" dirty="0">
                <a:solidFill>
                  <a:srgbClr val="000000"/>
                </a:solidFill>
              </a:rPr>
              <a:t> ("Pismo"), </a:t>
            </a:r>
            <a:r>
              <a:rPr lang="en-GB" altLang="sr-Latn-RS" sz="2800" i="1" dirty="0" err="1">
                <a:solidFill>
                  <a:srgbClr val="000000"/>
                </a:solidFill>
              </a:rPr>
              <a:t>Pugil</a:t>
            </a:r>
            <a:r>
              <a:rPr lang="en-GB" altLang="sr-Latn-RS" sz="2800" dirty="0">
                <a:solidFill>
                  <a:srgbClr val="000000"/>
                </a:solidFill>
              </a:rPr>
              <a:t> ("</a:t>
            </a:r>
            <a:r>
              <a:rPr lang="en-GB" altLang="sr-Latn-RS" sz="2800" dirty="0" err="1">
                <a:solidFill>
                  <a:srgbClr val="000000"/>
                </a:solidFill>
              </a:rPr>
              <a:t>Šakač</a:t>
            </a:r>
            <a:r>
              <a:rPr lang="en-GB" altLang="sr-Latn-RS" sz="2800" dirty="0">
                <a:solidFill>
                  <a:srgbClr val="000000"/>
                </a:solidFill>
              </a:rPr>
              <a:t>") </a:t>
            </a:r>
            <a:endParaRPr lang="hr-HR" altLang="sr-Latn-RS" sz="2800" dirty="0">
              <a:solidFill>
                <a:srgbClr val="000000"/>
              </a:solidFill>
            </a:endParaRPr>
          </a:p>
          <a:p>
            <a:pPr eaLnBrk="1" hangingPunct="1">
              <a:spcBef>
                <a:spcPts val="0"/>
              </a:spcBef>
            </a:pPr>
            <a:r>
              <a:rPr lang="hr-HR" altLang="sr-Latn-RS" sz="2800" u="sng" dirty="0">
                <a:solidFill>
                  <a:srgbClr val="000000"/>
                </a:solidFill>
              </a:rPr>
              <a:t>D</a:t>
            </a:r>
            <a:r>
              <a:rPr lang="en-GB" altLang="sr-Latn-RS" sz="2800" u="sng" dirty="0" err="1">
                <a:solidFill>
                  <a:srgbClr val="000000"/>
                </a:solidFill>
              </a:rPr>
              <a:t>vostruk</a:t>
            </a:r>
            <a:r>
              <a:rPr lang="hr-HR" altLang="sr-Latn-RS" sz="2800" u="sng" dirty="0">
                <a:solidFill>
                  <a:srgbClr val="000000"/>
                </a:solidFill>
              </a:rPr>
              <a:t>i</a:t>
            </a:r>
            <a:r>
              <a:rPr lang="hr-HR" altLang="sr-Latn-RS" sz="2800" dirty="0">
                <a:solidFill>
                  <a:srgbClr val="000000"/>
                </a:solidFill>
              </a:rPr>
              <a:t>, npr.</a:t>
            </a:r>
            <a:r>
              <a:rPr lang="en-GB" altLang="sr-Latn-RS" sz="2800" dirty="0">
                <a:solidFill>
                  <a:srgbClr val="000000"/>
                </a:solidFill>
              </a:rPr>
              <a:t> </a:t>
            </a:r>
            <a:r>
              <a:rPr lang="en-GB" altLang="sr-Latn-RS" sz="2800" i="1" dirty="0" err="1">
                <a:solidFill>
                  <a:srgbClr val="000000"/>
                </a:solidFill>
              </a:rPr>
              <a:t>Obolostates</a:t>
            </a:r>
            <a:r>
              <a:rPr lang="en-GB" altLang="sr-Latn-RS" sz="2800" i="1" dirty="0">
                <a:solidFill>
                  <a:srgbClr val="000000"/>
                </a:solidFill>
              </a:rPr>
              <a:t> / </a:t>
            </a:r>
            <a:r>
              <a:rPr lang="en-GB" altLang="sr-Latn-RS" sz="2800" i="1" dirty="0" err="1">
                <a:solidFill>
                  <a:srgbClr val="000000"/>
                </a:solidFill>
              </a:rPr>
              <a:t>Faenerator</a:t>
            </a:r>
            <a:r>
              <a:rPr lang="en-GB" altLang="sr-Latn-RS" sz="2800" dirty="0">
                <a:solidFill>
                  <a:srgbClr val="000000"/>
                </a:solidFill>
              </a:rPr>
              <a:t> ("</a:t>
            </a:r>
            <a:r>
              <a:rPr lang="en-GB" altLang="sr-Latn-RS" sz="2800" dirty="0" err="1">
                <a:solidFill>
                  <a:srgbClr val="000000"/>
                </a:solidFill>
              </a:rPr>
              <a:t>Zelenaš</a:t>
            </a:r>
            <a:r>
              <a:rPr lang="en-GB" altLang="sr-Latn-RS" sz="2800" dirty="0">
                <a:solidFill>
                  <a:srgbClr val="000000"/>
                </a:solidFill>
              </a:rPr>
              <a:t>")</a:t>
            </a:r>
            <a:endParaRPr lang="hr-HR" altLang="sr-Latn-RS" sz="2800" dirty="0">
              <a:solidFill>
                <a:srgbClr val="000000"/>
              </a:solidFill>
            </a:endParaRPr>
          </a:p>
          <a:p>
            <a:pPr lvl="1" eaLnBrk="1" hangingPunct="1">
              <a:spcBef>
                <a:spcPts val="0"/>
              </a:spcBef>
            </a:pPr>
            <a:r>
              <a:rPr lang="hr-HR" altLang="sr-Latn-RS" sz="2400" i="1" dirty="0">
                <a:solidFill>
                  <a:srgbClr val="000000"/>
                </a:solidFill>
              </a:rPr>
              <a:t>Obolostates </a:t>
            </a:r>
            <a:r>
              <a:rPr lang="hr-HR" altLang="sr-Latn-RS" sz="2400" dirty="0">
                <a:solidFill>
                  <a:srgbClr val="000000"/>
                </a:solidFill>
              </a:rPr>
              <a:t>je pred 30-ak godina otkriven na papirusu u spaljenoj knjižnici u Herkulaneju (c. 400-500 stihova)</a:t>
            </a:r>
            <a:endParaRPr lang="hr-HR" altLang="sr-Latn-RS" sz="2400"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486400" y="304800"/>
            <a:ext cx="3429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r-HR" dirty="0">
                <a:latin typeface="Times New Roman" pitchFamily="18" charset="0"/>
              </a:rPr>
              <a:t>Stav suvremenika</a:t>
            </a:r>
            <a:endParaRPr lang="en-GB" dirty="0">
              <a:latin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459835"/>
            <a:ext cx="7632848" cy="5040560"/>
          </a:xfrm>
        </p:spPr>
        <p:txBody>
          <a:bodyPr/>
          <a:lstStyle/>
          <a:p>
            <a:pPr eaLnBrk="1" hangingPunct="1"/>
            <a:r>
              <a:rPr lang="hr-HR" altLang="sr-Latn-RS" dirty="0"/>
              <a:t>Vrlo hvaljen pisac, u kanonu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r-HR" altLang="sr-Latn-RS" dirty="0"/>
              <a:t>	2/1.st.pr.Kr. na prvom mjestu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hr-HR" altLang="sr-Latn-RS" dirty="0"/>
          </a:p>
          <a:p>
            <a:pPr eaLnBrk="1" hangingPunct="1"/>
            <a:r>
              <a:rPr lang="hr-HR" altLang="sr-Latn-RS" dirty="0" err="1"/>
              <a:t>Horacije</a:t>
            </a:r>
            <a:r>
              <a:rPr lang="hr-HR" altLang="sr-Latn-RS" dirty="0"/>
              <a:t> se divi njegovoj ozbiljnosti, </a:t>
            </a:r>
          </a:p>
          <a:p>
            <a:pPr marL="0" indent="0" eaLnBrk="1" hangingPunct="1">
              <a:buNone/>
            </a:pPr>
            <a:r>
              <a:rPr lang="hr-HR" altLang="sr-Latn-RS" dirty="0"/>
              <a:t>   Varon zapletima, oboje dubini osjećaja </a:t>
            </a:r>
          </a:p>
          <a:p>
            <a:pPr lvl="1" eaLnBrk="1" hangingPunct="1"/>
            <a:r>
              <a:rPr lang="hr-HR" altLang="sr-Latn-RS" dirty="0"/>
              <a:t>Radnja je važnija od karaktera </a:t>
            </a:r>
          </a:p>
          <a:p>
            <a:pPr lvl="2" eaLnBrk="1" hangingPunct="1"/>
            <a:r>
              <a:rPr lang="hr-HR" altLang="sr-Latn-RS" dirty="0"/>
              <a:t>to se, nažalost, u fragmentima ne vidi</a:t>
            </a:r>
          </a:p>
          <a:p>
            <a:pPr eaLnBrk="1" hangingPunct="1"/>
            <a:r>
              <a:rPr lang="hr-HR" altLang="sr-Latn-RS" dirty="0"/>
              <a:t>Ciceron prigovara čistoći jezika </a:t>
            </a:r>
          </a:p>
          <a:p>
            <a:pPr lvl="1" eaLnBrk="1" hangingPunct="1"/>
            <a:r>
              <a:rPr lang="hr-HR" altLang="sr-Latn-RS" dirty="0" err="1"/>
              <a:t>Preumjetna</a:t>
            </a:r>
            <a:r>
              <a:rPr lang="hr-HR" altLang="sr-Latn-RS" dirty="0"/>
              <a:t> imitacija </a:t>
            </a:r>
            <a:r>
              <a:rPr lang="hr-HR" altLang="sr-Latn-RS" dirty="0" err="1"/>
              <a:t>Plauta</a:t>
            </a:r>
            <a:endParaRPr lang="en-GB" altLang="sr-Latn-R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765417" y="14469"/>
            <a:ext cx="3352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r-HR" dirty="0">
                <a:latin typeface="Times New Roman" pitchFamily="18" charset="0"/>
              </a:rPr>
              <a:t>Karakteristike</a:t>
            </a:r>
            <a:endParaRPr lang="en-GB" dirty="0">
              <a:latin typeface="Times New Roman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908720"/>
            <a:ext cx="7920880" cy="5832648"/>
          </a:xfrm>
        </p:spPr>
        <p:txBody>
          <a:bodyPr/>
          <a:lstStyle/>
          <a:p>
            <a:pPr eaLnBrk="1" hangingPunct="1"/>
            <a:r>
              <a:rPr lang="hr-HR" altLang="sr-Latn-RS" sz="2800" dirty="0"/>
              <a:t>Najzastupljeniji uzor mu je </a:t>
            </a:r>
          </a:p>
          <a:p>
            <a:pPr marL="0" indent="0" eaLnBrk="1" hangingPunct="1">
              <a:buNone/>
            </a:pPr>
            <a:r>
              <a:rPr lang="hr-HR" altLang="sr-Latn-RS" sz="2800" dirty="0"/>
              <a:t>    </a:t>
            </a:r>
            <a:r>
              <a:rPr lang="hr-HR" altLang="sr-Latn-RS" sz="2800" dirty="0" err="1"/>
              <a:t>Menandar</a:t>
            </a:r>
            <a:endParaRPr lang="hr-HR" altLang="sr-Latn-RS" sz="2800" dirty="0"/>
          </a:p>
          <a:p>
            <a:pPr lvl="1" eaLnBrk="1" hangingPunct="1"/>
            <a:r>
              <a:rPr lang="hr-HR" altLang="sr-Latn-RS" sz="2400" dirty="0"/>
              <a:t>Imitira i srednju i novu atičku komediju	</a:t>
            </a:r>
          </a:p>
          <a:p>
            <a:pPr eaLnBrk="1" hangingPunct="1"/>
            <a:r>
              <a:rPr lang="hr-HR" altLang="sr-Latn-RS" sz="2800" dirty="0"/>
              <a:t>Za razliku od Plauta nema naslova po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hr-HR" altLang="sr-Latn-RS" sz="2800" dirty="0"/>
              <a:t>    imenima robova, ni kontaminacije</a:t>
            </a:r>
            <a:r>
              <a:rPr lang="en-GB" altLang="sr-Latn-RS" sz="2800" dirty="0"/>
              <a:t> </a:t>
            </a:r>
            <a:r>
              <a:rPr lang="hr-HR" altLang="sr-Latn-RS" sz="2800" dirty="0"/>
              <a:t>(„križanja”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hr-HR" altLang="sr-Latn-RS" sz="2800" dirty="0"/>
              <a:t>    dviju ili više originalnih grčkih komedija) </a:t>
            </a:r>
          </a:p>
          <a:p>
            <a:pPr lvl="1" eaLnBrk="1" hangingPunct="1"/>
            <a:r>
              <a:rPr lang="hr-HR" altLang="sr-Latn-RS" sz="2400" dirty="0"/>
              <a:t>Bez obraćanja publici, bez rimskih aluzija</a:t>
            </a:r>
          </a:p>
          <a:p>
            <a:pPr eaLnBrk="1" hangingPunct="1"/>
            <a:r>
              <a:rPr lang="hr-HR" altLang="sr-Latn-RS" sz="2800" dirty="0"/>
              <a:t>Učeniji i “heleniziraniji”, kao i rimska kultura tog doba</a:t>
            </a:r>
            <a:endParaRPr lang="en-GB" altLang="sr-Latn-RS" sz="2800" dirty="0"/>
          </a:p>
          <a:p>
            <a:pPr lvl="1" eaLnBrk="1" hangingPunct="1"/>
            <a:r>
              <a:rPr lang="hr-HR" altLang="sr-Latn-RS" sz="2400" dirty="0"/>
              <a:t>Ozbiljne (</a:t>
            </a:r>
            <a:r>
              <a:rPr lang="hr-HR" altLang="sr-Latn-RS" sz="2400" i="1" dirty="0"/>
              <a:t>graves</a:t>
            </a:r>
            <a:r>
              <a:rPr lang="hr-HR" altLang="sr-Latn-RS" sz="2400" dirty="0"/>
              <a:t>)</a:t>
            </a:r>
            <a:r>
              <a:rPr lang="hr-HR" altLang="sr-Latn-RS" sz="2400" i="1" dirty="0"/>
              <a:t> </a:t>
            </a:r>
            <a:r>
              <a:rPr lang="hr-HR" altLang="sr-Latn-RS" sz="2400" dirty="0"/>
              <a:t>misli o moralnim i obiteljskim temama</a:t>
            </a:r>
          </a:p>
          <a:p>
            <a:pPr eaLnBrk="1" hangingPunct="1"/>
            <a:r>
              <a:rPr lang="hr-HR" altLang="sr-Latn-RS" sz="2800" dirty="0"/>
              <a:t>Još uvijek ima mnoštvo različitih metara i sklonost farsi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oaring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Soaring">
      <a:majorFont>
        <a:latin typeface="Arial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377</TotalTime>
  <Words>328</Words>
  <Application>Microsoft Office PowerPoint</Application>
  <PresentationFormat>Prikaz na zaslonu (4:3)</PresentationFormat>
  <Paragraphs>53</Paragraphs>
  <Slides>5</Slides>
  <Notes>5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9" baseType="lpstr">
      <vt:lpstr>Arial</vt:lpstr>
      <vt:lpstr>Times New Roman</vt:lpstr>
      <vt:lpstr>Wingdings</vt:lpstr>
      <vt:lpstr>Soaring</vt:lpstr>
      <vt:lpstr>Caecilius Statius</vt:lpstr>
      <vt:lpstr>PowerPoint prezentacija</vt:lpstr>
      <vt:lpstr>Djela</vt:lpstr>
      <vt:lpstr>Stav suvremenika</vt:lpstr>
      <vt:lpstr>Karakteristike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Caecilius Statius</dc:title>
  <dc:creator>Maja</dc:creator>
  <cp:lastModifiedBy>Maja Matasović</cp:lastModifiedBy>
  <cp:revision>41</cp:revision>
  <dcterms:created xsi:type="dcterms:W3CDTF">2010-04-26T16:20:13Z</dcterms:created>
  <dcterms:modified xsi:type="dcterms:W3CDTF">2026-04-29T20:11:12Z</dcterms:modified>
</cp:coreProperties>
</file>