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9" r:id="rId3"/>
    <p:sldId id="260" r:id="rId4"/>
    <p:sldId id="258" r:id="rId5"/>
    <p:sldId id="262" r:id="rId6"/>
    <p:sldId id="261" r:id="rId7"/>
    <p:sldId id="257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6" autoAdjust="0"/>
    <p:restoredTop sz="86398" autoAdjust="0"/>
  </p:normalViewPr>
  <p:slideViewPr>
    <p:cSldViewPr snapToGrid="0">
      <p:cViewPr varScale="1">
        <p:scale>
          <a:sx n="56" d="100"/>
          <a:sy n="56" d="100"/>
        </p:scale>
        <p:origin x="102" y="432"/>
      </p:cViewPr>
      <p:guideLst/>
    </p:cSldViewPr>
  </p:slideViewPr>
  <p:outlineViewPr>
    <p:cViewPr>
      <p:scale>
        <a:sx n="33" d="100"/>
        <a:sy n="33" d="100"/>
      </p:scale>
      <p:origin x="0" y="-602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5509E-2DE8-4748-B98A-CA6106D49DA4}" type="datetimeFigureOut">
              <a:rPr lang="hr-HR" smtClean="0"/>
              <a:t>16.10.2019.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79D5A-ABC2-4250-A9B7-A424700CCE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4596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Cisalpinska Galija: </a:t>
            </a:r>
            <a:r>
              <a:rPr lang="hr-HR" dirty="0" err="1"/>
              <a:t>Katul</a:t>
            </a:r>
            <a:r>
              <a:rPr lang="hr-HR" dirty="0"/>
              <a:t>, P. Valerije</a:t>
            </a:r>
            <a:r>
              <a:rPr lang="hr-HR" baseline="0" dirty="0"/>
              <a:t> </a:t>
            </a:r>
            <a:r>
              <a:rPr lang="hr-HR" baseline="0" dirty="0" err="1"/>
              <a:t>Katon</a:t>
            </a:r>
            <a:r>
              <a:rPr lang="hr-HR" baseline="0" dirty="0"/>
              <a:t>, M. Furije Bibakul (Cremona, možda napisao i povijesni ep o galskom ratu), Cina</a:t>
            </a:r>
          </a:p>
          <a:p>
            <a:r>
              <a:rPr lang="hr-HR" baseline="0" dirty="0" err="1"/>
              <a:t>Friuli</a:t>
            </a:r>
            <a:r>
              <a:rPr lang="hr-HR" baseline="0" dirty="0"/>
              <a:t>: Kornelije Gal</a:t>
            </a:r>
          </a:p>
          <a:p>
            <a:r>
              <a:rPr lang="hr-HR" baseline="0" dirty="0"/>
              <a:t>Narbonska Galija: Varon Atacin</a:t>
            </a:r>
          </a:p>
          <a:p>
            <a:endParaRPr lang="hr-HR" baseline="0" dirty="0"/>
          </a:p>
          <a:p>
            <a:r>
              <a:rPr lang="hr-HR" baseline="0" dirty="0"/>
              <a:t>Prethodnik im je </a:t>
            </a:r>
            <a:r>
              <a:rPr lang="hr-HR" i="1" baseline="0" dirty="0"/>
              <a:t>Laevius</a:t>
            </a:r>
            <a:r>
              <a:rPr lang="hr-HR" i="0" baseline="0" dirty="0"/>
              <a:t>, kojeg vole oponašati </a:t>
            </a:r>
            <a:r>
              <a:rPr lang="hr-HR" i="1" baseline="0" dirty="0"/>
              <a:t>poetae novelli </a:t>
            </a:r>
            <a:r>
              <a:rPr lang="hr-HR" i="0" baseline="0" dirty="0"/>
              <a:t>(Fronton)</a:t>
            </a:r>
            <a:endParaRPr lang="hr-HR" baseline="0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79D5A-ABC2-4250-A9B7-A424700CCEE3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5212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061F01B-B9CD-4FEB-94E0-E4FD50916F62}" type="datetimeFigureOut">
              <a:rPr lang="hr-HR" smtClean="0"/>
              <a:t>16.10.2019.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649B62A-A29F-41AB-8B6E-FD8CF3BEF9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5091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F01B-B9CD-4FEB-94E0-E4FD50916F62}" type="datetimeFigureOut">
              <a:rPr lang="hr-HR" smtClean="0"/>
              <a:t>16.10.2019.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62A-A29F-41AB-8B6E-FD8CF3BEF9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20216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061F01B-B9CD-4FEB-94E0-E4FD50916F62}" type="datetimeFigureOut">
              <a:rPr lang="hr-HR" smtClean="0"/>
              <a:t>16.10.2019.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649B62A-A29F-41AB-8B6E-FD8CF3BEF9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805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F01B-B9CD-4FEB-94E0-E4FD50916F62}" type="datetimeFigureOut">
              <a:rPr lang="hr-HR" smtClean="0"/>
              <a:t>16.10.2019.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2649B62A-A29F-41AB-8B6E-FD8CF3BEF9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3031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061F01B-B9CD-4FEB-94E0-E4FD50916F62}" type="datetimeFigureOut">
              <a:rPr lang="hr-HR" smtClean="0"/>
              <a:t>16.10.2019.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649B62A-A29F-41AB-8B6E-FD8CF3BEF9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10552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F01B-B9CD-4FEB-94E0-E4FD50916F62}" type="datetimeFigureOut">
              <a:rPr lang="hr-HR" smtClean="0"/>
              <a:t>16.10.2019.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62A-A29F-41AB-8B6E-FD8CF3BEF9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11393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F01B-B9CD-4FEB-94E0-E4FD50916F62}" type="datetimeFigureOut">
              <a:rPr lang="hr-HR" smtClean="0"/>
              <a:t>16.10.2019.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62A-A29F-41AB-8B6E-FD8CF3BEF9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615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F01B-B9CD-4FEB-94E0-E4FD50916F62}" type="datetimeFigureOut">
              <a:rPr lang="hr-HR" smtClean="0"/>
              <a:t>16.10.2019.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62A-A29F-41AB-8B6E-FD8CF3BEF9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11960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F01B-B9CD-4FEB-94E0-E4FD50916F62}" type="datetimeFigureOut">
              <a:rPr lang="hr-HR" smtClean="0"/>
              <a:t>16.10.2019.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62A-A29F-41AB-8B6E-FD8CF3BEF9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70318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061F01B-B9CD-4FEB-94E0-E4FD50916F62}" type="datetimeFigureOut">
              <a:rPr lang="hr-HR" smtClean="0"/>
              <a:t>16.10.2019.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649B62A-A29F-41AB-8B6E-FD8CF3BEF9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88038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F01B-B9CD-4FEB-94E0-E4FD50916F62}" type="datetimeFigureOut">
              <a:rPr lang="hr-HR" smtClean="0"/>
              <a:t>16.10.2019.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B62A-A29F-41AB-8B6E-FD8CF3BEF9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39910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061F01B-B9CD-4FEB-94E0-E4FD50916F62}" type="datetimeFigureOut">
              <a:rPr lang="hr-HR" smtClean="0"/>
              <a:t>16.10.2019.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649B62A-A29F-41AB-8B6E-FD8CF3BEF95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244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800" i="1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Gaius</a:t>
            </a:r>
            <a:r>
              <a:rPr lang="hr-HR" sz="4800" i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800" i="1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Valerius</a:t>
            </a:r>
            <a:r>
              <a:rPr lang="hr-HR" sz="4800" i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r-HR" sz="4800" i="1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atullus</a:t>
            </a:r>
            <a:endParaRPr lang="hr-HR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809" y="1881809"/>
            <a:ext cx="4976191" cy="4976191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5" name="TextBox 4"/>
          <p:cNvSpPr txBox="1"/>
          <p:nvPr/>
        </p:nvSpPr>
        <p:spPr>
          <a:xfrm>
            <a:off x="581191" y="6488668"/>
            <a:ext cx="6634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600" dirty="0">
                <a:solidFill>
                  <a:schemeClr val="accent5">
                    <a:lumMod val="50000"/>
                  </a:schemeClr>
                </a:solidFill>
              </a:rPr>
              <a:t>https://www.trinity.ox.ac.uk/people/profiles/gail-trimble/</a:t>
            </a:r>
          </a:p>
        </p:txBody>
      </p:sp>
    </p:spTree>
    <p:extLst>
      <p:ext uri="{BB962C8B-B14F-4D97-AF65-F5344CB8AC3E}">
        <p14:creationId xmlns:p14="http://schemas.microsoft.com/office/powerpoint/2010/main" val="27318068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295" y="702156"/>
            <a:ext cx="11688417" cy="808592"/>
          </a:xfrm>
        </p:spPr>
        <p:txBody>
          <a:bodyPr>
            <a:noAutofit/>
          </a:bodyPr>
          <a:lstStyle/>
          <a:p>
            <a:r>
              <a:rPr lang="hr-BA" altLang="sr-Latn-RS" sz="3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BA" altLang="sr-Latn-RS" sz="3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Nεώτεροι</a:t>
            </a:r>
            <a:r>
              <a:rPr lang="hr-BA" altLang="sr-Latn-RS" sz="3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hr-BA" altLang="sr-Latn-RS" sz="3600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poetae</a:t>
            </a:r>
            <a:r>
              <a:rPr lang="hr-BA" altLang="sr-Latn-RS" sz="36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novi</a:t>
            </a:r>
            <a:r>
              <a:rPr lang="hr-HR" altLang="sr-Latn-RS" sz="36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hr-HR" altLang="sr-Latn-RS" sz="3600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poetae</a:t>
            </a:r>
            <a:r>
              <a:rPr lang="hr-HR" altLang="sr-Latn-RS" sz="36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3600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docti</a:t>
            </a:r>
            <a:r>
              <a:rPr lang="hr-HR" altLang="sr-Latn-RS" sz="36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hr-HR" altLang="sr-Latn-RS" sz="3600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cantores</a:t>
            </a:r>
            <a:r>
              <a:rPr lang="hr-HR" altLang="sr-Latn-RS" sz="3600" i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3600" i="1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Euphorionis</a:t>
            </a:r>
            <a:endParaRPr lang="hr-HR" sz="3600" i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72309"/>
            <a:ext cx="12192000" cy="4985691"/>
          </a:xfrm>
        </p:spPr>
        <p:txBody>
          <a:bodyPr>
            <a:noAutofit/>
          </a:bodyPr>
          <a:lstStyle/>
          <a:p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Filozofski i filološki pojam koji označava pjesnički krug u Rimu sredinom 1.st.pr.Kr </a:t>
            </a:r>
          </a:p>
          <a:p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Ravnaju se po helenističkim principima; većinom iz neke od Galija</a:t>
            </a:r>
          </a:p>
          <a:p>
            <a:pPr lvl="1"/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Publije Valerije Katon (filolog-gramatičar i pjesnik, predvodnik pokreta</a:t>
            </a:r>
            <a:r>
              <a:rPr lang="hr-HR" altLang="sr-Latn-RS" sz="220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hr-HR" altLang="sr-Latn-R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Dictynna</a:t>
            </a:r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Lydia </a:t>
            </a:r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hr-HR" altLang="sr-Latn-R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Diana</a:t>
            </a:r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Gaj Licinije Macer </a:t>
            </a:r>
            <a:r>
              <a:rPr lang="hr-HR" altLang="sr-Latn-R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Kalvo</a:t>
            </a:r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(Rim, 82.-47.g.pr.Kr.; govornik atičkog stila i pjesnik, epilij </a:t>
            </a:r>
            <a:r>
              <a:rPr lang="hr-HR" altLang="sr-Latn-R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</a:t>
            </a:r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Gaj Helvije </a:t>
            </a:r>
            <a:r>
              <a:rPr lang="hr-HR" altLang="sr-Latn-R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Cina</a:t>
            </a:r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(ubijen 44.g.pr.Kr.; epilij </a:t>
            </a:r>
            <a:r>
              <a:rPr lang="hr-HR" altLang="sr-Latn-R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Zmyrna</a:t>
            </a:r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epigram </a:t>
            </a:r>
            <a:r>
              <a:rPr lang="hr-HR" altLang="sr-Latn-R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propempticon </a:t>
            </a:r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Aziniju Polionu)</a:t>
            </a:r>
          </a:p>
          <a:p>
            <a:pPr lvl="1"/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Gaj Kornelije Gal (c.70.-26.g.pr.Kr.; elegičar)</a:t>
            </a:r>
          </a:p>
          <a:p>
            <a:pPr lvl="1"/>
            <a:r>
              <a:rPr lang="hr-HR" altLang="sr-Latn-R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Kvint</a:t>
            </a:r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Kornificije</a:t>
            </a:r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(govornik, </a:t>
            </a:r>
            <a:r>
              <a:rPr lang="hr-HR" altLang="sr-Latn-R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epilij</a:t>
            </a:r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Glaucus</a:t>
            </a:r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Marko Furije Bibakul (c.103.-?.g.pr.Kr.; satiričar – u jambima, protiv Augusta; prozni </a:t>
            </a:r>
            <a:r>
              <a:rPr lang="hr-HR" altLang="sr-Latn-R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Lucubrationes</a:t>
            </a:r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Gaj </a:t>
            </a:r>
            <a:r>
              <a:rPr lang="hr-HR" altLang="sr-Latn-R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Azinije</a:t>
            </a:r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Polion</a:t>
            </a:r>
            <a:r>
              <a:rPr lang="hr-HR" altLang="sr-Latn-R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(75.g.pr.Kr. – 4.g.n.e.; antikvar, javna knjižnica)</a:t>
            </a:r>
          </a:p>
          <a:p>
            <a:pPr lvl="1"/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Publije Terencije Varon Atacin (82.-37.g.pr.Kr., </a:t>
            </a:r>
            <a:r>
              <a:rPr lang="hr-H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Leucadia;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epovi </a:t>
            </a:r>
            <a:r>
              <a:rPr lang="hr-H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Bellum Sequanicum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hr-H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Argonautae; Chorographia; Ephemeris...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193485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Helenistička pjesnička načela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5" y="1715956"/>
            <a:ext cx="11628783" cy="514204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Kalimah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80000"/>
              </a:lnSpc>
            </a:pP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Manji oblici, prigodno pjesništvo, nove pjesničke vrste</a:t>
            </a:r>
          </a:p>
          <a:p>
            <a:pPr lvl="1">
              <a:lnSpc>
                <a:spcPct val="80000"/>
              </a:lnSpc>
            </a:pPr>
            <a:r>
              <a:rPr lang="el-G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παίγνια</a:t>
            </a:r>
            <a:r>
              <a:rPr lang="hr-HR" alt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lusus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nugae</a:t>
            </a:r>
            <a:endParaRPr lang="hr-HR" altLang="sr-Latn-R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Učenost, inovacije u sadržaju </a:t>
            </a:r>
          </a:p>
          <a:p>
            <a:pPr>
              <a:lnSpc>
                <a:spcPct val="80000"/>
              </a:lnSpc>
            </a:pP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Veliku pažnju posvećuju izrazu te ritmu i melodioznosti stiha</a:t>
            </a:r>
          </a:p>
          <a:p>
            <a:pPr lvl="1">
              <a:lnSpc>
                <a:spcPct val="80000"/>
              </a:lnSpc>
            </a:pPr>
            <a:r>
              <a:rPr lang="hr-HR" altLang="sr-Latn-R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Lepos, urbanitas</a:t>
            </a:r>
            <a:r>
              <a:rPr lang="hr-HR" altLang="sr-Latn-R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hr-HR" altLang="sr-Latn-R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Zahtijevaju obrazovanu publiku</a:t>
            </a:r>
          </a:p>
          <a:p>
            <a:pPr>
              <a:lnSpc>
                <a:spcPct val="80000"/>
              </a:lnSpc>
            </a:pP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„Posljednji</a:t>
            </a:r>
            <a:r>
              <a:rPr lang="hr-HR" altLang="sr-Latn-RS" sz="28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Aleksandrinac” je </a:t>
            </a:r>
            <a:r>
              <a:rPr lang="hr-HR" altLang="sr-Latn-RS" sz="2800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Partenije</a:t>
            </a:r>
            <a:r>
              <a:rPr lang="hr-HR" altLang="sr-Latn-RS" sz="28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 </a:t>
            </a:r>
            <a:r>
              <a:rPr lang="hr-HR" altLang="sr-Latn-RS" sz="2800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Nikeje</a:t>
            </a:r>
            <a:endParaRPr lang="hr-HR" altLang="sr-Latn-RS" sz="2800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</a:pPr>
            <a:r>
              <a:rPr lang="hr-HR" altLang="sr-Latn-R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Pjesnik</a:t>
            </a:r>
            <a:r>
              <a:rPr lang="hr-HR" altLang="sr-Latn-RS" sz="26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gramatičar, došao u Rim 72.g.pr.Kr. kao zarobljenik </a:t>
            </a:r>
            <a:r>
              <a:rPr lang="hr-HR" altLang="sr-Latn-RS" sz="2600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Helvija</a:t>
            </a:r>
            <a:r>
              <a:rPr lang="hr-HR" altLang="sr-Latn-RS" sz="26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Cine</a:t>
            </a:r>
          </a:p>
          <a:p>
            <a:pPr lvl="1">
              <a:lnSpc>
                <a:spcPct val="80000"/>
              </a:lnSpc>
            </a:pPr>
            <a:r>
              <a:rPr lang="hr-HR" altLang="sr-Latn-RS" sz="26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Učio </a:t>
            </a:r>
            <a:r>
              <a:rPr lang="hr-HR" altLang="sr-Latn-RS" sz="2600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Vergilija</a:t>
            </a:r>
            <a:r>
              <a:rPr lang="hr-HR" altLang="sr-Latn-RS" sz="26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grčki, posvetio </a:t>
            </a:r>
            <a:r>
              <a:rPr lang="el-GR" altLang="sr-Latn-R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Ἐρωτικὰ παθήματα</a:t>
            </a:r>
            <a:r>
              <a:rPr lang="hr-HR" altLang="sr-Latn-R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Korneliju Galu</a:t>
            </a:r>
          </a:p>
        </p:txBody>
      </p:sp>
    </p:spTree>
    <p:extLst>
      <p:ext uri="{BB962C8B-B14F-4D97-AF65-F5344CB8AC3E}">
        <p14:creationId xmlns:p14="http://schemas.microsoft.com/office/powerpoint/2010/main" val="32338249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Gaj Valerije </a:t>
            </a:r>
            <a:r>
              <a:rPr lang="hr-HR" sz="4000" cap="sm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Katul</a:t>
            </a:r>
            <a:endParaRPr lang="hr-HR" sz="40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hr-HR" altLang="sr-Lat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rođen za konzulata Lucija Kornelija Cine (87./84.g.pr.Kr.), a živio je 30 godina (umro najvjerojatnije 54.g.pr.Kr.)</a:t>
            </a:r>
          </a:p>
          <a:p>
            <a:r>
              <a:rPr lang="hr-HR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 bogate plemićke obitelji iz </a:t>
            </a: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Verone</a:t>
            </a:r>
            <a:endParaRPr lang="hr-HR" altLang="sr-Lat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dolazi u Rim s 18 godina na studij retorike, ali čini se da se zapravo bavi ženama i pjesništvom</a:t>
            </a:r>
          </a:p>
          <a:p>
            <a:r>
              <a:rPr lang="hr-HR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57.g.pr.Kr. s </a:t>
            </a:r>
            <a:r>
              <a:rPr lang="hr-HR" altLang="sr-Latn-R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propretorom</a:t>
            </a:r>
            <a:r>
              <a:rPr lang="hr-HR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Gajem </a:t>
            </a:r>
            <a:r>
              <a:rPr lang="hr-HR" altLang="sr-Latn-R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Memijem</a:t>
            </a:r>
            <a:r>
              <a:rPr lang="hr-HR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odlazi u </a:t>
            </a:r>
            <a:r>
              <a:rPr lang="hr-HR" altLang="sr-Latn-R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Bitiniju</a:t>
            </a:r>
            <a:r>
              <a:rPr lang="hr-HR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gdje se </a:t>
            </a:r>
            <a:r>
              <a:rPr lang="hr-HR" alt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nije</a:t>
            </a:r>
            <a:r>
              <a:rPr lang="hr-HR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obogatio</a:t>
            </a:r>
          </a:p>
          <a:p>
            <a:r>
              <a:rPr lang="hr-HR" altLang="sr-Latn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pjesme sačuvane (ne sve) – prva</a:t>
            </a:r>
            <a:r>
              <a:rPr lang="hr-HR" altLang="sr-Latn-RS" sz="32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lirika u Rimu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0932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i="1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Carmina</a:t>
            </a:r>
            <a:endParaRPr lang="hr-HR" i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116 pjesama s c. 2400 stihova, raspoređenih po metrima (izbor izdavača):</a:t>
            </a:r>
          </a:p>
          <a:p>
            <a:pPr lvl="1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dio (I-LX): razni lirski metri (</a:t>
            </a:r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nugae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dio (LXI-LXVIII): veće pjesme (epitalamiji, epiliji, … - </a:t>
            </a:r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carmina docta, 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učenije)</a:t>
            </a:r>
          </a:p>
          <a:p>
            <a:pPr lvl="1"/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dio (LXIX-CXVI): epigrami u elegijskim distisima</a:t>
            </a:r>
          </a:p>
        </p:txBody>
      </p:sp>
    </p:spTree>
    <p:extLst>
      <p:ext uri="{BB962C8B-B14F-4D97-AF65-F5344CB8AC3E}">
        <p14:creationId xmlns:p14="http://schemas.microsoft.com/office/powerpoint/2010/main" val="14181147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i="1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Carmina</a:t>
            </a:r>
            <a:endParaRPr lang="hr-HR" i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28191"/>
            <a:ext cx="11029615" cy="4691269"/>
          </a:xfrm>
        </p:spPr>
        <p:txBody>
          <a:bodyPr>
            <a:normAutofit/>
          </a:bodyPr>
          <a:lstStyle/>
          <a:p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načelo”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neoteričke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poezije donosi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Katul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XVI:</a:t>
            </a:r>
          </a:p>
          <a:p>
            <a:pPr marL="594000" lvl="2" indent="0">
              <a:buNone/>
            </a:pP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castum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decet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pium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poetam</a:t>
            </a:r>
            <a:b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versiculos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nihil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necess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(e) </a:t>
            </a:r>
            <a:r>
              <a:rPr lang="hr-HR" altLang="sr-Latn-R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hr-HR" altLang="sr-Latn-R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Nema politike (?), </a:t>
            </a:r>
            <a:r>
              <a:rPr lang="hr-HR" altLang="sr-Latn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otium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individualizam</a:t>
            </a:r>
          </a:p>
          <a:p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Arhaizmi i neologizmi – prijelaz vremena</a:t>
            </a:r>
          </a:p>
          <a:p>
            <a:pPr lvl="1"/>
            <a:r>
              <a:rPr lang="hr-HR" altLang="sr-Latn-R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Grecizmi </a:t>
            </a:r>
          </a:p>
          <a:p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Govorni jezik ?</a:t>
            </a:r>
          </a:p>
          <a:p>
            <a:pPr lvl="1"/>
            <a:r>
              <a:rPr lang="hr-HR" altLang="sr-Latn-R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Vulgarizmi</a:t>
            </a:r>
            <a:r>
              <a:rPr lang="hr-HR" altLang="sr-Latn-RS" sz="2600">
                <a:latin typeface="Times New Roman" panose="02020603050405020304" pitchFamily="18" charset="0"/>
                <a:cs typeface="Times New Roman" panose="02020603050405020304" pitchFamily="18" charset="0"/>
              </a:rPr>
              <a:t>, deminutivi</a:t>
            </a:r>
            <a:endParaRPr lang="hr-HR" altLang="sr-Latn-R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7642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i="1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Carmina</a:t>
            </a:r>
            <a:endParaRPr lang="hr-HR" i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Pjesme prijateljima i neprijateljima</a:t>
            </a:r>
          </a:p>
          <a:p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Gozbene pjesme</a:t>
            </a:r>
          </a:p>
          <a:p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Rugalice; osobna politička invektiva</a:t>
            </a:r>
          </a:p>
          <a:p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Ljubavne pjesme (</a:t>
            </a:r>
            <a:r>
              <a:rPr lang="hr-H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miser</a:t>
            </a:r>
            <a:r>
              <a:rPr lang="hr-HR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r-H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Epiliji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epitalamiji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 pričama o nesretnim ženskim ljubavima, LXIV –?!)</a:t>
            </a:r>
          </a:p>
          <a:p>
            <a:pPr lvl="1"/>
            <a:r>
              <a:rPr lang="hr-H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Važnost ženskih likova</a:t>
            </a:r>
          </a:p>
        </p:txBody>
      </p:sp>
    </p:spTree>
    <p:extLst>
      <p:ext uri="{BB962C8B-B14F-4D97-AF65-F5344CB8AC3E}">
        <p14:creationId xmlns:p14="http://schemas.microsoft.com/office/powerpoint/2010/main" val="24857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i="1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Lesbia</a:t>
            </a:r>
            <a:endParaRPr lang="hr-HR" i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80496"/>
            <a:ext cx="12192000" cy="4677504"/>
          </a:xfrm>
        </p:spPr>
        <p:txBody>
          <a:bodyPr>
            <a:normAutofit/>
          </a:bodyPr>
          <a:lstStyle/>
          <a:p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Pseudonim stvarne žene, </a:t>
            </a:r>
            <a:r>
              <a:rPr lang="hr-H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Klodije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prototip žene za kojom pate elegičari</a:t>
            </a:r>
          </a:p>
          <a:p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Počast </a:t>
            </a:r>
            <a:r>
              <a:rPr lang="hr-H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Sapfi</a:t>
            </a:r>
            <a:endParaRPr lang="hr-H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Druge žene: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Ipsipila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Postumija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Ameana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Rufa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Aufilena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Kvincija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Juvencije</a:t>
            </a:r>
            <a:endParaRPr lang="hr-H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Clodia</a:t>
            </a:r>
            <a:r>
              <a:rPr lang="hr-H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Quarta</a:t>
            </a:r>
            <a:r>
              <a:rPr lang="hr-H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hr-H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Pulchra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sestra </a:t>
            </a:r>
            <a:r>
              <a:rPr lang="hr-H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Publija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Klodija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Pulhra</a:t>
            </a:r>
            <a:endParaRPr lang="hr-H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supruga 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Kvinta Cecilija </a:t>
            </a:r>
            <a:r>
              <a:rPr lang="hr-HR" altLang="sr-Latn-R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Metela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Celera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otrovanog 59.</a:t>
            </a:r>
            <a:endParaRPr lang="hr-H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ljubavnici ?: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Egnacije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Ravid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Marko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Celije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Ruf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Gelije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Kvincije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altLang="sr-Latn-R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Katul</a:t>
            </a: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						(62.-58.g.)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</a:t>
            </a:r>
            <a:r>
              <a:rPr lang="hr-H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quadrantaria</a:t>
            </a:r>
            <a:r>
              <a:rPr lang="hr-H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Ciceron je mrzi</a:t>
            </a:r>
          </a:p>
        </p:txBody>
      </p:sp>
    </p:spTree>
    <p:extLst>
      <p:ext uri="{BB962C8B-B14F-4D97-AF65-F5344CB8AC3E}">
        <p14:creationId xmlns:p14="http://schemas.microsoft.com/office/powerpoint/2010/main" val="7115653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1600" cap="none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https://www.oxford-royale.co.uk/articles/fascinating-historical-villains.html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4806" y="1869465"/>
            <a:ext cx="9962483" cy="498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3448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rush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1761</TotalTime>
  <Words>609</Words>
  <Application>Microsoft Office PowerPoint</Application>
  <PresentationFormat>Widescreen</PresentationFormat>
  <Paragraphs>67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Gill Sans MT</vt:lpstr>
      <vt:lpstr>Times New Roman</vt:lpstr>
      <vt:lpstr>Wingdings</vt:lpstr>
      <vt:lpstr>Wingdings 2</vt:lpstr>
      <vt:lpstr>Dividend</vt:lpstr>
      <vt:lpstr>Gaius Valerius Catullus</vt:lpstr>
      <vt:lpstr> Nεώτεροι – poetae novi / poetae docti / cantores Euphorionis</vt:lpstr>
      <vt:lpstr>Helenistička pjesnička načela</vt:lpstr>
      <vt:lpstr>Gaj Valerije Katul</vt:lpstr>
      <vt:lpstr>Carmina</vt:lpstr>
      <vt:lpstr>Carmina</vt:lpstr>
      <vt:lpstr>Carmina</vt:lpstr>
      <vt:lpstr>Lesbia</vt:lpstr>
      <vt:lpstr>https://www.oxford-royale.co.uk/articles/fascinating-historical-villains.html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Catullus</dc:title>
  <dc:creator>Maja</dc:creator>
  <cp:lastModifiedBy>mrmat</cp:lastModifiedBy>
  <cp:revision>78</cp:revision>
  <dcterms:created xsi:type="dcterms:W3CDTF">2016-10-13T07:24:48Z</dcterms:created>
  <dcterms:modified xsi:type="dcterms:W3CDTF">2019-10-16T17:39:54Z</dcterms:modified>
</cp:coreProperties>
</file>