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79494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012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260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7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03744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567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493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128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48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62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4343F84-52E5-4B67-825C-6136AC00DC3F}" type="datetimeFigureOut">
              <a:rPr lang="hr-HR" smtClean="0"/>
              <a:t>28.3.2020.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1868686-98F2-4CB1-A694-46E63092883C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481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chicago_manual_17th_edition/cmos_formatting_and_style_guide/general_format.html" TargetMode="External"/><Relationship Id="rId2" Type="http://schemas.openxmlformats.org/officeDocument/2006/relationships/hyperlink" Target="https://owl.purdue.edu/owl/research_and_citation/mla_style/mla_formatting_and_style_guide/mla_general_forma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s.mcmaster.ca/~vantuyl/courses/LibrarySlides_1.pdf" TargetMode="External"/><Relationship Id="rId2" Type="http://schemas.openxmlformats.org/officeDocument/2006/relationships/hyperlink" Target="https://owl.purdue.edu/owl/research_and_citation/apa6_style/apa_formatting_and_style_guide/general_forma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enmypaper.com/referencing-styles/oxford-referencing-style" TargetMode="External"/><Relationship Id="rId2" Type="http://schemas.openxmlformats.org/officeDocument/2006/relationships/hyperlink" Target="https://www.mendeley.com/guides/harvard-citation-guid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Citiranje i izrada popisa literature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Vrste i načini uporabe i bilježenja izvora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0906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Citiranje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Primjer 5:</a:t>
            </a:r>
          </a:p>
          <a:p>
            <a:pPr marL="0" indent="0" algn="just">
              <a:buNone/>
            </a:pPr>
            <a:r>
              <a:rPr lang="hr-HR" b="1" dirty="0">
                <a:solidFill>
                  <a:schemeClr val="tx1"/>
                </a:solidFill>
              </a:rPr>
              <a:t>Upravo </a:t>
            </a:r>
            <a:r>
              <a:rPr lang="hr-HR" b="1" dirty="0" smtClean="0">
                <a:solidFill>
                  <a:schemeClr val="tx1"/>
                </a:solidFill>
              </a:rPr>
              <a:t>se u tom dijelu argumenta odbacuje </a:t>
            </a:r>
            <a:r>
              <a:rPr lang="hr-HR" b="1" dirty="0" err="1" smtClean="0">
                <a:solidFill>
                  <a:schemeClr val="tx1"/>
                </a:solidFill>
              </a:rPr>
              <a:t>Goodmanovo</a:t>
            </a:r>
            <a:r>
              <a:rPr lang="hr-HR" b="1" dirty="0" smtClean="0">
                <a:solidFill>
                  <a:schemeClr val="tx1"/>
                </a:solidFill>
              </a:rPr>
              <a:t> (2002) tumačenje </a:t>
            </a:r>
            <a:r>
              <a:rPr lang="hr-HR" b="1" dirty="0">
                <a:solidFill>
                  <a:schemeClr val="tx1"/>
                </a:solidFill>
              </a:rPr>
              <a:t>o postojanju fizičke razlike između takvih </a:t>
            </a:r>
            <a:r>
              <a:rPr lang="hr-HR" b="1" dirty="0" smtClean="0">
                <a:solidFill>
                  <a:schemeClr val="tx1"/>
                </a:solidFill>
              </a:rPr>
              <a:t>predmeta:</a:t>
            </a:r>
            <a:endParaRPr lang="hr-HR" b="1" dirty="0">
              <a:solidFill>
                <a:schemeClr val="tx1"/>
              </a:solidFill>
            </a:endParaRPr>
          </a:p>
          <a:p>
            <a:pPr marL="360000" indent="0" algn="just">
              <a:buNone/>
            </a:pPr>
            <a:r>
              <a:rPr lang="hr-HR" sz="1400" b="1" dirty="0" smtClean="0">
                <a:solidFill>
                  <a:schemeClr val="tx1"/>
                </a:solidFill>
              </a:rPr>
              <a:t>Radi se o krajnjoj izoštrenosti </a:t>
            </a:r>
            <a:r>
              <a:rPr lang="hr-HR" sz="1400" b="1" dirty="0">
                <a:solidFill>
                  <a:schemeClr val="tx1"/>
                </a:solidFill>
              </a:rPr>
              <a:t>oka i uha pri zamjećivanju nevjerojatnih razlika izazvanih najsitnijim promjenama. Tako to gotovo da postaje problem </a:t>
            </a:r>
            <a:r>
              <a:rPr lang="hr-HR" sz="1400" b="1" dirty="0" err="1">
                <a:solidFill>
                  <a:schemeClr val="tx1"/>
                </a:solidFill>
              </a:rPr>
              <a:t>psihofizike</a:t>
            </a:r>
            <a:r>
              <a:rPr lang="hr-HR" sz="1400" b="1" dirty="0">
                <a:solidFill>
                  <a:schemeClr val="tx1"/>
                </a:solidFill>
              </a:rPr>
              <a:t>, a ne ontologije</a:t>
            </a:r>
            <a:r>
              <a:rPr lang="hr-HR" sz="1400" b="1" dirty="0" smtClean="0">
                <a:solidFill>
                  <a:schemeClr val="tx1"/>
                </a:solidFill>
              </a:rPr>
              <a:t>. (prema </a:t>
            </a:r>
            <a:r>
              <a:rPr lang="hr-HR" sz="1400" b="1" dirty="0" err="1" smtClean="0">
                <a:solidFill>
                  <a:schemeClr val="tx1"/>
                </a:solidFill>
              </a:rPr>
              <a:t>Danto</a:t>
            </a:r>
            <a:r>
              <a:rPr lang="hr-HR" sz="1400" b="1" dirty="0" smtClean="0">
                <a:solidFill>
                  <a:schemeClr val="tx1"/>
                </a:solidFill>
              </a:rPr>
              <a:t>, 1997: 60)</a:t>
            </a:r>
          </a:p>
          <a:p>
            <a:pPr marL="360000" indent="0" algn="just">
              <a:buNone/>
            </a:pPr>
            <a:endParaRPr lang="hr-HR" sz="1400" b="1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</a:rPr>
              <a:t>primijetite da se ovdje citira jedan autor, ali ne iz njegovog rada, već iz rada drugog autora</a:t>
            </a:r>
          </a:p>
          <a:p>
            <a:pPr algn="just">
              <a:buFontTx/>
              <a:buChar char="-"/>
            </a:pPr>
            <a:r>
              <a:rPr lang="hr-HR" dirty="0">
                <a:solidFill>
                  <a:schemeClr val="tx1"/>
                </a:solidFill>
              </a:rPr>
              <a:t>n</a:t>
            </a:r>
            <a:r>
              <a:rPr lang="hr-HR" dirty="0" smtClean="0">
                <a:solidFill>
                  <a:schemeClr val="tx1"/>
                </a:solidFill>
              </a:rPr>
              <a:t>avodimo izvor u kojem se nalazi citirani tekst i tekst iz kojeg smo uistinu preuzeli ako nismo čitali izvor u kojem to uistinu stoji</a:t>
            </a: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5269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Citiranje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Primer</a:t>
            </a:r>
            <a:r>
              <a:rPr lang="hr-HR" dirty="0" smtClean="0"/>
              <a:t> 6:</a:t>
            </a:r>
          </a:p>
          <a:p>
            <a:pPr marL="0" indent="0">
              <a:buNone/>
            </a:pPr>
            <a:r>
              <a:rPr lang="hr-HR" b="1" dirty="0">
                <a:solidFill>
                  <a:schemeClr val="tx1"/>
                </a:solidFill>
              </a:rPr>
              <a:t>Stoga možemo zaključiti da je taj koncept prava priroda </a:t>
            </a:r>
            <a:r>
              <a:rPr lang="hr-HR" b="1" i="1" dirty="0">
                <a:solidFill>
                  <a:schemeClr val="tx1"/>
                </a:solidFill>
              </a:rPr>
              <a:t>bića po sebi</a:t>
            </a:r>
            <a:r>
              <a:rPr lang="hr-HR" b="1" dirty="0">
                <a:solidFill>
                  <a:schemeClr val="tx1"/>
                </a:solidFill>
              </a:rPr>
              <a:t>. No važno je zapamtiti da to nije sama ‘esencija stvari’”. (</a:t>
            </a:r>
            <a:r>
              <a:rPr lang="hr-HR" b="1" dirty="0" err="1">
                <a:solidFill>
                  <a:schemeClr val="tx1"/>
                </a:solidFill>
              </a:rPr>
              <a:t>Houlgate</a:t>
            </a:r>
            <a:r>
              <a:rPr lang="hr-HR" b="1" dirty="0">
                <a:solidFill>
                  <a:schemeClr val="tx1"/>
                </a:solidFill>
              </a:rPr>
              <a:t>, 2005: </a:t>
            </a:r>
            <a:r>
              <a:rPr lang="hr-HR" b="1" dirty="0" smtClean="0">
                <a:solidFill>
                  <a:schemeClr val="tx1"/>
                </a:solidFill>
              </a:rPr>
              <a:t>28, kurziv dodan/kurziv moj)</a:t>
            </a:r>
          </a:p>
          <a:p>
            <a:pPr marL="0" indent="0">
              <a:buNone/>
            </a:pPr>
            <a:endParaRPr lang="hr-HR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</a:rPr>
              <a:t>Primijetite da se ovdje radi o identičnom primjeru kao u primjeru 1 uz jednu izmjenu</a:t>
            </a:r>
          </a:p>
          <a:p>
            <a:pPr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</a:rPr>
              <a:t>Možemo dio teksta istaknuti ukoliko to smatramo potrebnim</a:t>
            </a:r>
          </a:p>
          <a:p>
            <a:pPr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</a:rPr>
              <a:t>Taj dio teksta ističemo kurzivom (</a:t>
            </a:r>
            <a:r>
              <a:rPr lang="hr-HR" dirty="0" err="1" smtClean="0">
                <a:solidFill>
                  <a:schemeClr val="tx1"/>
                </a:solidFill>
              </a:rPr>
              <a:t>italicom</a:t>
            </a:r>
            <a:r>
              <a:rPr lang="hr-HR" dirty="0" smtClean="0">
                <a:solidFill>
                  <a:schemeClr val="tx1"/>
                </a:solidFill>
              </a:rPr>
              <a:t>) i to naglašavamo uz uputu na izvor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6517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Parafraziranje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Neizravno </a:t>
            </a:r>
            <a:r>
              <a:rPr lang="hr-HR" dirty="0"/>
              <a:t>navođenje ili </a:t>
            </a:r>
            <a:r>
              <a:rPr lang="hr-HR" dirty="0" smtClean="0"/>
              <a:t>parafraziranje </a:t>
            </a:r>
            <a:r>
              <a:rPr lang="hr-HR" dirty="0"/>
              <a:t>je </a:t>
            </a:r>
            <a:r>
              <a:rPr lang="hr-HR" dirty="0" smtClean="0"/>
              <a:t>nedoslovno </a:t>
            </a:r>
            <a:r>
              <a:rPr lang="hr-HR" dirty="0"/>
              <a:t>prenošenje tuđeg teksta</a:t>
            </a:r>
          </a:p>
          <a:p>
            <a:r>
              <a:rPr lang="hr-HR" dirty="0"/>
              <a:t>Tuđi se tekst </a:t>
            </a:r>
            <a:r>
              <a:rPr lang="hr-HR" dirty="0" smtClean="0"/>
              <a:t>ne umeće </a:t>
            </a:r>
            <a:r>
              <a:rPr lang="hr-HR" dirty="0"/>
              <a:t>u </a:t>
            </a:r>
            <a:r>
              <a:rPr lang="hr-HR" dirty="0" smtClean="0"/>
              <a:t>vlastiti, već se sažeto prepričava</a:t>
            </a:r>
            <a:endParaRPr lang="hr-HR" dirty="0"/>
          </a:p>
          <a:p>
            <a:r>
              <a:rPr lang="hr-HR" dirty="0"/>
              <a:t>Pritom se mora slijediti određena pravila</a:t>
            </a:r>
            <a:r>
              <a:rPr lang="hr-HR" dirty="0" smtClean="0"/>
              <a:t>:</a:t>
            </a:r>
          </a:p>
          <a:p>
            <a:endParaRPr lang="hr-HR" dirty="0"/>
          </a:p>
          <a:p>
            <a:pPr marL="457200" indent="-457200">
              <a:buAutoNum type="arabicParenR"/>
            </a:pPr>
            <a:r>
              <a:rPr lang="hr-HR" dirty="0"/>
              <a:t>m</a:t>
            </a:r>
            <a:r>
              <a:rPr lang="hr-HR" dirty="0" smtClean="0"/>
              <a:t>oramo paziti da ispravno i vjerno prenesemo sadržaj;</a:t>
            </a:r>
          </a:p>
          <a:p>
            <a:pPr marL="457200" indent="-457200">
              <a:buAutoNum type="arabicParenR"/>
            </a:pPr>
            <a:r>
              <a:rPr lang="hr-HR" dirty="0"/>
              <a:t>p</a:t>
            </a:r>
            <a:r>
              <a:rPr lang="hr-HR" dirty="0" smtClean="0"/>
              <a:t>azimo da se ne radi o citiranju, tj. da dovoljno izmijenimo tekst;</a:t>
            </a:r>
          </a:p>
          <a:p>
            <a:pPr marL="457200" indent="-457200">
              <a:buAutoNum type="arabicParenR"/>
            </a:pPr>
            <a:r>
              <a:rPr lang="hr-HR" dirty="0"/>
              <a:t>u</a:t>
            </a:r>
            <a:r>
              <a:rPr lang="hr-HR" dirty="0" smtClean="0"/>
              <a:t>putimo na izvor </a:t>
            </a:r>
            <a:r>
              <a:rPr lang="hr-HR" b="1" u="sng" dirty="0" smtClean="0"/>
              <a:t>jednako i obvezno</a:t>
            </a:r>
            <a:r>
              <a:rPr lang="hr-HR" dirty="0" smtClean="0"/>
              <a:t> kao i u slučaju citiranja.</a:t>
            </a:r>
          </a:p>
          <a:p>
            <a:pPr marL="457200" indent="-457200">
              <a:buAutoNum type="arabicParenR"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1612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Parafraziranje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Primjer 1:</a:t>
            </a:r>
          </a:p>
          <a:p>
            <a:pPr marL="0" indent="0" algn="just">
              <a:buNone/>
            </a:pPr>
            <a:r>
              <a:rPr lang="hr-HR" b="1" dirty="0">
                <a:solidFill>
                  <a:schemeClr val="tx1"/>
                </a:solidFill>
              </a:rPr>
              <a:t>Možda je najpoznatiji zagovaratelj </a:t>
            </a:r>
            <a:r>
              <a:rPr lang="hr-HR" b="1" dirty="0" smtClean="0">
                <a:solidFill>
                  <a:schemeClr val="tx1"/>
                </a:solidFill>
              </a:rPr>
              <a:t>argumenta o umjetnosti kao ideološkom mehanizmu </a:t>
            </a:r>
            <a:r>
              <a:rPr lang="hr-HR" b="1" dirty="0" err="1" smtClean="0">
                <a:solidFill>
                  <a:schemeClr val="tx1"/>
                </a:solidFill>
              </a:rPr>
              <a:t>Terry</a:t>
            </a:r>
            <a:r>
              <a:rPr lang="hr-HR" b="1" dirty="0" smtClean="0">
                <a:solidFill>
                  <a:schemeClr val="tx1"/>
                </a:solidFill>
              </a:rPr>
              <a:t> </a:t>
            </a:r>
            <a:r>
              <a:rPr lang="hr-HR" b="1" dirty="0" err="1">
                <a:solidFill>
                  <a:schemeClr val="tx1"/>
                </a:solidFill>
              </a:rPr>
              <a:t>Eagleton</a:t>
            </a:r>
            <a:r>
              <a:rPr lang="hr-HR" b="1" dirty="0">
                <a:solidFill>
                  <a:schemeClr val="tx1"/>
                </a:solidFill>
              </a:rPr>
              <a:t>. Navedeni se argument kod </a:t>
            </a:r>
            <a:r>
              <a:rPr lang="hr-HR" b="1" dirty="0" err="1">
                <a:solidFill>
                  <a:schemeClr val="tx1"/>
                </a:solidFill>
              </a:rPr>
              <a:t>Eagletona</a:t>
            </a:r>
            <a:r>
              <a:rPr lang="hr-HR" b="1" dirty="0">
                <a:solidFill>
                  <a:schemeClr val="tx1"/>
                </a:solidFill>
              </a:rPr>
              <a:t> pojavljuje kao okosnica analize </a:t>
            </a:r>
            <a:r>
              <a:rPr lang="hr-HR" b="1" dirty="0" smtClean="0">
                <a:solidFill>
                  <a:schemeClr val="tx1"/>
                </a:solidFill>
              </a:rPr>
              <a:t>ideologije estetskog (1990).</a:t>
            </a:r>
          </a:p>
          <a:p>
            <a:pPr marL="0" indent="0" algn="just">
              <a:buNone/>
            </a:pPr>
            <a:endParaRPr lang="hr-HR" dirty="0"/>
          </a:p>
          <a:p>
            <a:pPr algn="just">
              <a:buFontTx/>
              <a:buChar char="-"/>
            </a:pPr>
            <a:r>
              <a:rPr lang="hr-HR" dirty="0"/>
              <a:t>b</a:t>
            </a:r>
            <a:r>
              <a:rPr lang="hr-HR" dirty="0" smtClean="0"/>
              <a:t>udući da se autor spominje u glavnom tekstu, kao i kod citiranja, upućuje se na djelo koje će čitatelj pronaći prema godini u popisu literature na kraju</a:t>
            </a:r>
          </a:p>
          <a:p>
            <a:pPr algn="just">
              <a:buFontTx/>
              <a:buChar char="-"/>
            </a:pPr>
            <a:r>
              <a:rPr lang="hr-HR" dirty="0" smtClean="0"/>
              <a:t>uz </a:t>
            </a:r>
            <a:r>
              <a:rPr lang="hr-HR" dirty="0"/>
              <a:t>godinu se </a:t>
            </a:r>
            <a:r>
              <a:rPr lang="hr-HR" dirty="0" smtClean="0"/>
              <a:t>može dodati </a:t>
            </a:r>
            <a:r>
              <a:rPr lang="hr-HR" dirty="0"/>
              <a:t>i uputa: </a:t>
            </a:r>
            <a:r>
              <a:rPr lang="hr-HR" b="1" dirty="0"/>
              <a:t>usporedi/vidi</a:t>
            </a:r>
          </a:p>
          <a:p>
            <a:pPr algn="just">
              <a:buFontTx/>
              <a:buChar char="-"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760102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Parafraziranje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Primjer 2: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chemeClr val="tx1"/>
                </a:solidFill>
              </a:rPr>
              <a:t>O </a:t>
            </a:r>
            <a:r>
              <a:rPr lang="hr-HR" b="1" dirty="0">
                <a:solidFill>
                  <a:schemeClr val="tx1"/>
                </a:solidFill>
              </a:rPr>
              <a:t>umjetnosti </a:t>
            </a:r>
            <a:r>
              <a:rPr lang="hr-HR" b="1" dirty="0" smtClean="0">
                <a:solidFill>
                  <a:schemeClr val="tx1"/>
                </a:solidFill>
              </a:rPr>
              <a:t> se može govoriti i kao o </a:t>
            </a:r>
            <a:r>
              <a:rPr lang="hr-HR" b="1" dirty="0">
                <a:solidFill>
                  <a:schemeClr val="tx1"/>
                </a:solidFill>
              </a:rPr>
              <a:t>ideološkom mehanizmu </a:t>
            </a:r>
            <a:r>
              <a:rPr lang="hr-HR" b="1" dirty="0" smtClean="0">
                <a:solidFill>
                  <a:schemeClr val="tx1"/>
                </a:solidFill>
              </a:rPr>
              <a:t>koji se pokazuje </a:t>
            </a:r>
            <a:r>
              <a:rPr lang="hr-HR" b="1" dirty="0">
                <a:solidFill>
                  <a:schemeClr val="tx1"/>
                </a:solidFill>
              </a:rPr>
              <a:t>kao okosnica analize ideologije estetskog </a:t>
            </a:r>
            <a:r>
              <a:rPr lang="hr-HR" b="1" dirty="0" smtClean="0">
                <a:solidFill>
                  <a:schemeClr val="tx1"/>
                </a:solidFill>
              </a:rPr>
              <a:t>(usporedi/vidi u </a:t>
            </a:r>
            <a:r>
              <a:rPr lang="hr-HR" b="1" dirty="0" err="1" smtClean="0">
                <a:solidFill>
                  <a:schemeClr val="tx1"/>
                </a:solidFill>
              </a:rPr>
              <a:t>Eagleton</a:t>
            </a:r>
            <a:r>
              <a:rPr lang="hr-HR" b="1" dirty="0" smtClean="0">
                <a:solidFill>
                  <a:schemeClr val="tx1"/>
                </a:solidFill>
              </a:rPr>
              <a:t>, 1990).</a:t>
            </a:r>
          </a:p>
          <a:p>
            <a:pPr marL="0" indent="0">
              <a:buNone/>
            </a:pPr>
            <a:endParaRPr lang="hr-H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 smtClean="0"/>
              <a:t>- budući </a:t>
            </a:r>
            <a:r>
              <a:rPr lang="hr-HR" dirty="0"/>
              <a:t>da se autor </a:t>
            </a:r>
            <a:r>
              <a:rPr lang="hr-HR" dirty="0" smtClean="0"/>
              <a:t>ne spominje </a:t>
            </a:r>
            <a:r>
              <a:rPr lang="hr-HR" dirty="0"/>
              <a:t>u glavnom tekstu, kao i kod citiranja, upućuje se na </a:t>
            </a:r>
            <a:r>
              <a:rPr lang="hr-HR" dirty="0" smtClean="0"/>
              <a:t>autora i djelo </a:t>
            </a:r>
            <a:r>
              <a:rPr lang="hr-HR" dirty="0"/>
              <a:t>koje će čitatelj pronaći prema godini u popisu literature na kraju</a:t>
            </a:r>
          </a:p>
          <a:p>
            <a:pPr marL="0" indent="0">
              <a:buNone/>
            </a:pPr>
            <a:r>
              <a:rPr lang="hr-HR" dirty="0" smtClean="0"/>
              <a:t>- uz autora i godinu </a:t>
            </a:r>
            <a:r>
              <a:rPr lang="hr-HR" dirty="0"/>
              <a:t>se često dodaje i uputa: </a:t>
            </a:r>
            <a:r>
              <a:rPr lang="hr-HR" b="1" dirty="0"/>
              <a:t>usporedi/vidi</a:t>
            </a:r>
          </a:p>
          <a:p>
            <a:pPr marL="0" indent="0">
              <a:buNone/>
            </a:pPr>
            <a:endParaRPr lang="hr-H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2940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Parafraziranje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Primjer 3:</a:t>
            </a:r>
          </a:p>
          <a:p>
            <a:pPr marL="0" indent="0">
              <a:buNone/>
            </a:pPr>
            <a:r>
              <a:rPr lang="hr-HR" b="1" dirty="0">
                <a:solidFill>
                  <a:schemeClr val="tx1"/>
                </a:solidFill>
              </a:rPr>
              <a:t>Možda je najpoznatiji zagovaratelj argumenta o umjetnosti kao ideološkom mehanizmu </a:t>
            </a:r>
            <a:r>
              <a:rPr lang="hr-HR" b="1" dirty="0" err="1">
                <a:solidFill>
                  <a:schemeClr val="tx1"/>
                </a:solidFill>
              </a:rPr>
              <a:t>Terry</a:t>
            </a:r>
            <a:r>
              <a:rPr lang="hr-HR" b="1" dirty="0">
                <a:solidFill>
                  <a:schemeClr val="tx1"/>
                </a:solidFill>
              </a:rPr>
              <a:t> </a:t>
            </a:r>
            <a:r>
              <a:rPr lang="hr-HR" b="1" dirty="0" err="1">
                <a:solidFill>
                  <a:schemeClr val="tx1"/>
                </a:solidFill>
              </a:rPr>
              <a:t>Eagleton</a:t>
            </a:r>
            <a:r>
              <a:rPr lang="hr-HR" b="1" dirty="0">
                <a:solidFill>
                  <a:schemeClr val="tx1"/>
                </a:solidFill>
              </a:rPr>
              <a:t>. Navedeni se argument </a:t>
            </a:r>
            <a:r>
              <a:rPr lang="hr-HR" b="1" dirty="0" smtClean="0">
                <a:solidFill>
                  <a:schemeClr val="tx1"/>
                </a:solidFill>
              </a:rPr>
              <a:t>u njegovoj knjizi </a:t>
            </a:r>
            <a:r>
              <a:rPr lang="hr-HR" b="1" i="1" dirty="0" err="1" smtClean="0">
                <a:solidFill>
                  <a:schemeClr val="tx1"/>
                </a:solidFill>
              </a:rPr>
              <a:t>The</a:t>
            </a:r>
            <a:r>
              <a:rPr lang="hr-HR" b="1" i="1" dirty="0" smtClean="0">
                <a:solidFill>
                  <a:schemeClr val="tx1"/>
                </a:solidFill>
              </a:rPr>
              <a:t> </a:t>
            </a:r>
            <a:r>
              <a:rPr lang="hr-HR" b="1" i="1" dirty="0" err="1" smtClean="0">
                <a:solidFill>
                  <a:schemeClr val="tx1"/>
                </a:solidFill>
              </a:rPr>
              <a:t>Ideology</a:t>
            </a:r>
            <a:r>
              <a:rPr lang="hr-HR" b="1" i="1" dirty="0" smtClean="0">
                <a:solidFill>
                  <a:schemeClr val="tx1"/>
                </a:solidFill>
              </a:rPr>
              <a:t> </a:t>
            </a:r>
            <a:r>
              <a:rPr lang="hr-HR" b="1" i="1" dirty="0" err="1" smtClean="0">
                <a:solidFill>
                  <a:schemeClr val="tx1"/>
                </a:solidFill>
              </a:rPr>
              <a:t>of</a:t>
            </a:r>
            <a:r>
              <a:rPr lang="hr-HR" b="1" i="1" dirty="0" smtClean="0">
                <a:solidFill>
                  <a:schemeClr val="tx1"/>
                </a:solidFill>
              </a:rPr>
              <a:t> </a:t>
            </a:r>
            <a:r>
              <a:rPr lang="hr-HR" b="1" i="1" dirty="0" err="1" smtClean="0">
                <a:solidFill>
                  <a:schemeClr val="tx1"/>
                </a:solidFill>
              </a:rPr>
              <a:t>the</a:t>
            </a:r>
            <a:r>
              <a:rPr lang="hr-HR" b="1" i="1" dirty="0" smtClean="0">
                <a:solidFill>
                  <a:schemeClr val="tx1"/>
                </a:solidFill>
              </a:rPr>
              <a:t> </a:t>
            </a:r>
            <a:r>
              <a:rPr lang="hr-HR" b="1" i="1" dirty="0" err="1" smtClean="0">
                <a:solidFill>
                  <a:schemeClr val="tx1"/>
                </a:solidFill>
              </a:rPr>
              <a:t>Aesthetics</a:t>
            </a:r>
            <a:r>
              <a:rPr lang="hr-HR" b="1" dirty="0" smtClean="0">
                <a:solidFill>
                  <a:schemeClr val="tx1"/>
                </a:solidFill>
              </a:rPr>
              <a:t> pojavljuje </a:t>
            </a:r>
            <a:r>
              <a:rPr lang="hr-HR" b="1" dirty="0">
                <a:solidFill>
                  <a:schemeClr val="tx1"/>
                </a:solidFill>
              </a:rPr>
              <a:t>kao okosnica analize ideologije </a:t>
            </a:r>
            <a:r>
              <a:rPr lang="hr-HR" b="1" dirty="0" smtClean="0">
                <a:solidFill>
                  <a:schemeClr val="tx1"/>
                </a:solidFill>
              </a:rPr>
              <a:t>estetskog (str. 16-17).</a:t>
            </a:r>
          </a:p>
          <a:p>
            <a:pPr marL="0" indent="0">
              <a:buNone/>
            </a:pPr>
            <a:endParaRPr lang="hr-H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/>
              <a:t>- budući da se autor </a:t>
            </a:r>
            <a:r>
              <a:rPr lang="hr-HR" dirty="0" smtClean="0"/>
              <a:t>i djelo spominju </a:t>
            </a:r>
            <a:r>
              <a:rPr lang="hr-HR" dirty="0"/>
              <a:t>u glavnom tekstu, kao i kod citiranja, upućuje se </a:t>
            </a:r>
            <a:r>
              <a:rPr lang="hr-HR" dirty="0" smtClean="0"/>
              <a:t>samo na stranicu kraticom </a:t>
            </a:r>
            <a:r>
              <a:rPr lang="hr-HR" b="1" dirty="0" smtClean="0"/>
              <a:t>str.</a:t>
            </a:r>
            <a:endParaRPr lang="hr-HR" b="1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2992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Popis literature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kraju rada donosi se kompletni popis korištene (citirane i </a:t>
            </a:r>
            <a:r>
              <a:rPr lang="hr-HR" dirty="0" err="1" smtClean="0"/>
              <a:t>parafraziraneI</a:t>
            </a:r>
            <a:r>
              <a:rPr lang="hr-HR" dirty="0" smtClean="0"/>
              <a:t> literature, tj. izvora</a:t>
            </a:r>
          </a:p>
          <a:p>
            <a:r>
              <a:rPr lang="hr-HR" dirty="0" smtClean="0"/>
              <a:t>Na tom se popisu mora pojaviti sve ono na što se upućuje (referira) u tekstu</a:t>
            </a:r>
          </a:p>
          <a:p>
            <a:r>
              <a:rPr lang="hr-HR" dirty="0" smtClean="0"/>
              <a:t>Na tom se popisu ne smije pojaviti ništa na što se ne </a:t>
            </a:r>
            <a:r>
              <a:rPr lang="hr-HR" dirty="0"/>
              <a:t>upućuje (referira) u </a:t>
            </a:r>
            <a:r>
              <a:rPr lang="hr-HR" dirty="0" smtClean="0"/>
              <a:t>tekstu</a:t>
            </a:r>
          </a:p>
          <a:p>
            <a:r>
              <a:rPr lang="hr-HR" dirty="0" smtClean="0"/>
              <a:t>Popis literature se organizira abecednim redom</a:t>
            </a:r>
          </a:p>
          <a:p>
            <a:r>
              <a:rPr lang="hr-HR" dirty="0" smtClean="0"/>
              <a:t>Popis literature se organizira u skladu s pravilima koje smo slijedili u navođenju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0098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referiranja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Upućivanje na izvore, tj. referiranje nije jednoznačno određeno</a:t>
            </a:r>
          </a:p>
          <a:p>
            <a:r>
              <a:rPr lang="hr-HR" dirty="0" smtClean="0"/>
              <a:t>Postoji više stilova referiranja na izvore – nije unificirano</a:t>
            </a:r>
          </a:p>
          <a:p>
            <a:r>
              <a:rPr lang="hr-HR" dirty="0" smtClean="0"/>
              <a:t>Neki se stilovi više koriste u pojedinim znanstvenim disciplinama</a:t>
            </a:r>
          </a:p>
          <a:p>
            <a:r>
              <a:rPr lang="hr-HR" dirty="0" smtClean="0"/>
              <a:t>Najvažnije: kada se jednom odabere stil citiranja, parafraziranja i referiranja, nužno je konzistentno ga se držati i poštovati navedena pravila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0044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Načini referiranja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Najčešće načine citiranja ovdje stavljamo s poveznicama zbog ekonomičnosti</a:t>
            </a:r>
          </a:p>
          <a:p>
            <a:r>
              <a:rPr lang="hr-HR" dirty="0" smtClean="0"/>
              <a:t>Najčešći načini citiranja i poveznice za upoznavanje:</a:t>
            </a:r>
          </a:p>
          <a:p>
            <a:endParaRPr lang="hr-HR" dirty="0"/>
          </a:p>
          <a:p>
            <a:r>
              <a:rPr lang="hr-HR" dirty="0" smtClean="0"/>
              <a:t>1) MLA (</a:t>
            </a:r>
            <a:r>
              <a:rPr lang="hr-HR" dirty="0" err="1" smtClean="0"/>
              <a:t>Modern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 </a:t>
            </a:r>
            <a:r>
              <a:rPr lang="hr-HR" dirty="0" err="1" smtClean="0"/>
              <a:t>Association</a:t>
            </a:r>
            <a:r>
              <a:rPr lang="hr-HR" dirty="0" smtClean="0"/>
              <a:t>)- </a:t>
            </a: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owl.purdue.edu/owl/research_and_citation/mla_style/mla_formatting_and_style_guide/mla_general_format.html</a:t>
            </a:r>
            <a:r>
              <a:rPr lang="hr-HR" dirty="0" smtClean="0"/>
              <a:t> </a:t>
            </a:r>
          </a:p>
          <a:p>
            <a:r>
              <a:rPr lang="hr-HR" dirty="0" smtClean="0"/>
              <a:t>2) Chicago </a:t>
            </a:r>
            <a:r>
              <a:rPr lang="hr-HR" dirty="0" err="1" smtClean="0"/>
              <a:t>Style</a:t>
            </a:r>
            <a:r>
              <a:rPr lang="hr-HR" dirty="0" smtClean="0"/>
              <a:t> </a:t>
            </a:r>
            <a:r>
              <a:rPr lang="hr-HR" dirty="0">
                <a:hlinkClick r:id="rId3"/>
              </a:rPr>
              <a:t>https://owl.purdue.edu/owl/research_and_citation/chicago_manual_17th_edition/cmos_formatting_and_style_guide/general_format.html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2854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Načini referiranja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3) APA </a:t>
            </a:r>
            <a:r>
              <a:rPr lang="hr-HR" dirty="0" err="1" smtClean="0"/>
              <a:t>Style</a:t>
            </a:r>
            <a:r>
              <a:rPr lang="hr-HR" dirty="0" smtClean="0"/>
              <a:t> (American </a:t>
            </a:r>
            <a:r>
              <a:rPr lang="hr-HR" dirty="0" err="1" smtClean="0"/>
              <a:t>Psychological</a:t>
            </a:r>
            <a:r>
              <a:rPr lang="hr-HR" dirty="0" smtClean="0"/>
              <a:t> </a:t>
            </a:r>
            <a:r>
              <a:rPr lang="hr-HR" dirty="0" err="1" smtClean="0"/>
              <a:t>Association</a:t>
            </a:r>
            <a:r>
              <a:rPr lang="hr-HR" dirty="0" smtClean="0"/>
              <a:t>) - </a:t>
            </a: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owl.purdue.edu/owl/research_and_citation/apa6_style/apa_formatting_and_style_guide/general_format.html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4) AMS (American </a:t>
            </a:r>
            <a:r>
              <a:rPr lang="hr-HR" dirty="0" err="1" smtClean="0"/>
              <a:t>Mathematical</a:t>
            </a:r>
            <a:r>
              <a:rPr lang="hr-HR" dirty="0" smtClean="0"/>
              <a:t> </a:t>
            </a:r>
            <a:r>
              <a:rPr lang="hr-HR" dirty="0" err="1" smtClean="0"/>
              <a:t>Society</a:t>
            </a:r>
            <a:r>
              <a:rPr lang="hr-HR" smtClean="0"/>
              <a:t>) - </a:t>
            </a:r>
            <a:r>
              <a:rPr lang="hr-HR">
                <a:hlinkClick r:id="rId3"/>
              </a:rPr>
              <a:t>https://ms.mcmaster.ca/~vantuyl/courses/LibrarySlides_1.pdf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4726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Zašto koristiti izvore?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Izvore koristimo:</a:t>
            </a:r>
          </a:p>
          <a:p>
            <a:pPr marL="457200" indent="-457200">
              <a:buAutoNum type="arabicParenR"/>
            </a:pPr>
            <a:r>
              <a:rPr lang="hr-HR" dirty="0"/>
              <a:t>k</a:t>
            </a:r>
            <a:r>
              <a:rPr lang="hr-HR" dirty="0" smtClean="0"/>
              <a:t>ako bismo pokazali poznavanje materije o kojoj pišemo;</a:t>
            </a:r>
          </a:p>
          <a:p>
            <a:pPr marL="457200" indent="-457200">
              <a:buAutoNum type="arabicParenR"/>
            </a:pPr>
            <a:r>
              <a:rPr lang="hr-HR" dirty="0"/>
              <a:t>k</a:t>
            </a:r>
            <a:r>
              <a:rPr lang="hr-HR" dirty="0" smtClean="0"/>
              <a:t>ako bismo priznali postojeća istraživanja;</a:t>
            </a:r>
          </a:p>
          <a:p>
            <a:pPr marL="457200" indent="-457200">
              <a:buAutoNum type="arabicParenR"/>
            </a:pPr>
            <a:r>
              <a:rPr lang="hr-HR" dirty="0"/>
              <a:t>k</a:t>
            </a:r>
            <a:r>
              <a:rPr lang="hr-HR" dirty="0" smtClean="0"/>
              <a:t>ako bismo poduprli i ilustrirali naše tvrdnje;</a:t>
            </a:r>
          </a:p>
          <a:p>
            <a:pPr marL="457200" indent="-457200">
              <a:buAutoNum type="arabicParenR"/>
            </a:pPr>
            <a:r>
              <a:rPr lang="hr-HR" dirty="0"/>
              <a:t>k</a:t>
            </a:r>
            <a:r>
              <a:rPr lang="hr-HR" dirty="0" smtClean="0"/>
              <a:t>ako bismo dali pregled postojećih istraživanja.</a:t>
            </a:r>
          </a:p>
          <a:p>
            <a:pPr marL="457200" indent="-457200">
              <a:buAutoNum type="arabicParenR"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- Ovo su najvažniji razlozi, a mogli bismo ih izvesti još…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7784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Načini referiranja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5) </a:t>
            </a:r>
            <a:r>
              <a:rPr lang="hr-HR" dirty="0" err="1" smtClean="0"/>
              <a:t>Harvard</a:t>
            </a:r>
            <a:r>
              <a:rPr lang="hr-HR" dirty="0" smtClean="0"/>
              <a:t> </a:t>
            </a:r>
            <a:r>
              <a:rPr lang="hr-HR" dirty="0" err="1" smtClean="0"/>
              <a:t>Style</a:t>
            </a:r>
            <a:r>
              <a:rPr lang="hr-HR" dirty="0" smtClean="0"/>
              <a:t> - </a:t>
            </a: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www.mendeley.com/guides/harvard-citation-guide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6) </a:t>
            </a:r>
            <a:r>
              <a:rPr lang="hr-HR" dirty="0" err="1" smtClean="0"/>
              <a:t>Oxford</a:t>
            </a:r>
            <a:r>
              <a:rPr lang="hr-HR" dirty="0" smtClean="0"/>
              <a:t> </a:t>
            </a:r>
            <a:r>
              <a:rPr lang="hr-HR" dirty="0" err="1" smtClean="0"/>
              <a:t>Style</a:t>
            </a:r>
            <a:r>
              <a:rPr lang="hr-HR" dirty="0" smtClean="0"/>
              <a:t> - </a:t>
            </a:r>
            <a:r>
              <a:rPr lang="hr-HR" dirty="0">
                <a:hlinkClick r:id="rId3"/>
              </a:rPr>
              <a:t>https://penmypaper.com/referencing-styles/oxford-referencing-style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2209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Posljednje napomene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Odabrati jedan način citiranja, parafraziranja i referiranja</a:t>
            </a:r>
          </a:p>
          <a:p>
            <a:r>
              <a:rPr lang="hr-HR" dirty="0" smtClean="0"/>
              <a:t>Držati ga se dosljedno</a:t>
            </a:r>
          </a:p>
          <a:p>
            <a:r>
              <a:rPr lang="hr-HR" dirty="0" smtClean="0"/>
              <a:t>Vjerno prenijeti sadržaj</a:t>
            </a:r>
          </a:p>
          <a:p>
            <a:r>
              <a:rPr lang="hr-HR" dirty="0" smtClean="0"/>
              <a:t>Paziti da se umjesto parafraziranja ne radi o citiranju – dovoljno izmijeniti i koristiti vlastiti tekst!</a:t>
            </a:r>
          </a:p>
          <a:p>
            <a:r>
              <a:rPr lang="hr-HR" dirty="0" smtClean="0"/>
              <a:t>Parafraziranje, a posebno citiranje koristiti ekonomično i kada je to uistinu potrebno kako se ne biste doveli u situaciji da nemate vlastiti tekst</a:t>
            </a:r>
          </a:p>
          <a:p>
            <a:r>
              <a:rPr lang="hr-HR" dirty="0" smtClean="0"/>
              <a:t>Uvijek kada koristite tuđe spoznaje jasno označiti da su to tuđe spoznaje</a:t>
            </a:r>
          </a:p>
          <a:p>
            <a:r>
              <a:rPr lang="hr-HR" dirty="0" smtClean="0"/>
              <a:t>Precizno i prema pravilima uputiti na izvor</a:t>
            </a:r>
          </a:p>
          <a:p>
            <a:r>
              <a:rPr lang="hr-HR" dirty="0" smtClean="0"/>
              <a:t>Birati vjerodostojne i pouzdane izvore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805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</a:t>
            </a:r>
            <a:r>
              <a:rPr lang="hr-HR" dirty="0"/>
              <a:t>koristiti izvore?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Koristiti tuđe spoznaje je </a:t>
            </a:r>
            <a:r>
              <a:rPr lang="hr-HR" b="1" u="sng" dirty="0" smtClean="0"/>
              <a:t>potpuno legitimno</a:t>
            </a:r>
          </a:p>
          <a:p>
            <a:r>
              <a:rPr lang="hr-HR" dirty="0" smtClean="0"/>
              <a:t>No kad to činimo, to moramo napraviti </a:t>
            </a:r>
            <a:r>
              <a:rPr lang="hr-HR" b="1" u="sng" dirty="0" smtClean="0"/>
              <a:t>prema nekim pravilima</a:t>
            </a:r>
          </a:p>
          <a:p>
            <a:r>
              <a:rPr lang="hr-HR" dirty="0" smtClean="0"/>
              <a:t>Prije svega, tuđe spoznaje moramo </a:t>
            </a:r>
            <a:r>
              <a:rPr lang="hr-HR" b="1" u="sng" dirty="0" smtClean="0"/>
              <a:t>jasno odvojiti i označiti</a:t>
            </a:r>
          </a:p>
          <a:p>
            <a:endParaRPr lang="hr-HR" b="1" u="sng" dirty="0"/>
          </a:p>
          <a:p>
            <a:r>
              <a:rPr lang="hr-HR" dirty="0" smtClean="0"/>
              <a:t>U korištenju izvora moramo:</a:t>
            </a:r>
          </a:p>
          <a:p>
            <a:r>
              <a:rPr lang="hr-HR" dirty="0" smtClean="0"/>
              <a:t>1) citirati ili parafrazirati</a:t>
            </a:r>
          </a:p>
          <a:p>
            <a:r>
              <a:rPr lang="hr-HR" dirty="0" smtClean="0"/>
              <a:t>2) uputiti na izvor</a:t>
            </a:r>
          </a:p>
          <a:p>
            <a:r>
              <a:rPr lang="hr-HR" dirty="0" smtClean="0"/>
              <a:t>3) pripremiti popis literature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159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Citiranje i parafraziranje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Korištenje i prenošenje tuđih spoznaja – što vjernije prenijeti sadržaj tih spoznaja i što pouzdanije uputiti na (relevantan) izvor</a:t>
            </a:r>
          </a:p>
          <a:p>
            <a:endParaRPr lang="hr-HR" dirty="0"/>
          </a:p>
          <a:p>
            <a:r>
              <a:rPr lang="hr-HR" dirty="0" smtClean="0"/>
              <a:t>Dva načina</a:t>
            </a:r>
          </a:p>
          <a:p>
            <a:r>
              <a:rPr lang="hr-HR" dirty="0" smtClean="0"/>
              <a:t>1) Izravno prenošenje – citiranje</a:t>
            </a:r>
          </a:p>
          <a:p>
            <a:r>
              <a:rPr lang="hr-HR" dirty="0" smtClean="0"/>
              <a:t>2) Neizravno prenošenje - parafraziranje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127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Citiranje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Izravno navođenje ili citiranje je doslovno prenošenje tuđeg teksta</a:t>
            </a:r>
          </a:p>
          <a:p>
            <a:r>
              <a:rPr lang="hr-HR" dirty="0" smtClean="0"/>
              <a:t>Tuđi se tekst umeće u vlastiti</a:t>
            </a:r>
          </a:p>
          <a:p>
            <a:r>
              <a:rPr lang="hr-HR" dirty="0" smtClean="0"/>
              <a:t>Pritom se mora slijediti određena pravila:</a:t>
            </a:r>
          </a:p>
          <a:p>
            <a:pPr marL="457200" indent="-457200">
              <a:buAutoNum type="arabicParenR"/>
            </a:pPr>
            <a:r>
              <a:rPr lang="hr-HR" b="1" dirty="0" smtClean="0"/>
              <a:t>Preneseni se tekst stavlja u navodnike</a:t>
            </a:r>
            <a:r>
              <a:rPr lang="hr-HR" dirty="0" smtClean="0"/>
              <a:t> – u pravilu kada se radi o kraćem citatu kao dijelu rečenice (pri čemu se najčešće kao navodnici koriste &gt;&gt; i &lt;&lt; (ovdje ćemo zbog ekonomičnosti zadržati „ i ”;</a:t>
            </a:r>
          </a:p>
          <a:p>
            <a:pPr marL="457200" indent="-457200">
              <a:buAutoNum type="arabicParenR"/>
            </a:pPr>
            <a:r>
              <a:rPr lang="hr-HR" b="1" dirty="0"/>
              <a:t>Preneseni se tekst </a:t>
            </a:r>
            <a:r>
              <a:rPr lang="hr-HR" b="1" dirty="0" smtClean="0"/>
              <a:t>grafički odvaja od glavnog teksta </a:t>
            </a:r>
            <a:r>
              <a:rPr lang="hr-HR" dirty="0" smtClean="0"/>
              <a:t>– u pravilu kada se radi o dužem citatu (obično više od dva retka, iako nije jednoznačno propisano i to tako da se margine teksta uvuku (obično za 1 cm s lijeve i desne strane), smanjuje se font (na 10);</a:t>
            </a:r>
          </a:p>
          <a:p>
            <a:pPr marL="457200" indent="-457200">
              <a:buAutoNum type="arabicParenR"/>
            </a:pPr>
            <a:r>
              <a:rPr lang="hr-HR" b="1" u="sng" dirty="0" smtClean="0"/>
              <a:t>U oba se slučaja obvezno navodi izvor iz kojega dolazi preneseni tekst </a:t>
            </a:r>
            <a:r>
              <a:rPr lang="hr-HR" dirty="0" smtClean="0"/>
              <a:t>– neposredno prije ili nakon citata, ovisno o samom tekstu. Način navođenja obrađujemo posebno, a u primjeru koristimo jedan od načina upućivanja na izvor.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259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Citiranje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Primjer 1: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chemeClr val="tx1"/>
                </a:solidFill>
              </a:rPr>
              <a:t>Stoga možemo zaključiti da je taj koncept prava priroda bića po sebi. No važno je zapamtiti da to nije sama ‘esencija stvari’”. (</a:t>
            </a:r>
            <a:r>
              <a:rPr lang="hr-HR" b="1" dirty="0" err="1" smtClean="0">
                <a:solidFill>
                  <a:schemeClr val="tx1"/>
                </a:solidFill>
              </a:rPr>
              <a:t>Houlgate</a:t>
            </a:r>
            <a:r>
              <a:rPr lang="hr-HR" b="1" dirty="0" smtClean="0">
                <a:solidFill>
                  <a:schemeClr val="tx1"/>
                </a:solidFill>
              </a:rPr>
              <a:t>, 2005: 28)</a:t>
            </a:r>
            <a:r>
              <a:rPr lang="hr-HR" b="1" dirty="0" smtClean="0"/>
              <a:t> </a:t>
            </a:r>
            <a:r>
              <a:rPr lang="hr-HR" dirty="0" smtClean="0"/>
              <a:t>ili: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chemeClr val="tx1"/>
                </a:solidFill>
              </a:rPr>
              <a:t>Stoga </a:t>
            </a:r>
            <a:r>
              <a:rPr lang="hr-HR" b="1" dirty="0" err="1" smtClean="0">
                <a:solidFill>
                  <a:schemeClr val="tx1"/>
                </a:solidFill>
              </a:rPr>
              <a:t>Houlgate</a:t>
            </a:r>
            <a:r>
              <a:rPr lang="hr-HR" b="1" dirty="0" smtClean="0">
                <a:solidFill>
                  <a:schemeClr val="tx1"/>
                </a:solidFill>
              </a:rPr>
              <a:t> zaključuje</a:t>
            </a:r>
            <a:r>
              <a:rPr lang="hr-HR" b="1" dirty="0">
                <a:solidFill>
                  <a:schemeClr val="tx1"/>
                </a:solidFill>
              </a:rPr>
              <a:t> da je „taj koncept prava priroda bića po sebi. No važno je zapamtiti da to nije sama ‘esencija stvari’”. </a:t>
            </a:r>
            <a:r>
              <a:rPr lang="hr-HR" b="1" dirty="0" smtClean="0">
                <a:solidFill>
                  <a:schemeClr val="tx1"/>
                </a:solidFill>
              </a:rPr>
              <a:t>(2005</a:t>
            </a:r>
            <a:r>
              <a:rPr lang="hr-HR" b="1" dirty="0">
                <a:solidFill>
                  <a:schemeClr val="tx1"/>
                </a:solidFill>
              </a:rPr>
              <a:t>: 28)</a:t>
            </a:r>
            <a:endParaRPr lang="hr-H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 smtClean="0"/>
              <a:t>- obratite pozornost i na navodnike – ako se unutar citata nalaze navodnici, onda su oni različiti (jednostruki) u odnosu na navodnike koji označavaju preuzetu rečenicu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- obratite pozornost na razliku – u prvom je primjeru prezime autora navedeno u uputi na izvor jer nije dio rečenice, dok je u drugom primjeru dio rečenice pa je ispušteno iz upute na izvor</a:t>
            </a:r>
          </a:p>
        </p:txBody>
      </p:sp>
    </p:spTree>
    <p:extLst>
      <p:ext uri="{BB962C8B-B14F-4D97-AF65-F5344CB8AC3E}">
        <p14:creationId xmlns:p14="http://schemas.microsoft.com/office/powerpoint/2010/main" val="332298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Citiranje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 anchor="ctr">
            <a:normAutofit lnSpcReduction="10000"/>
          </a:bodyPr>
          <a:lstStyle/>
          <a:p>
            <a:r>
              <a:rPr lang="hr-HR" dirty="0" smtClean="0"/>
              <a:t>Primjer 2:</a:t>
            </a:r>
          </a:p>
          <a:p>
            <a:pPr marL="0" indent="0" algn="just">
              <a:buNone/>
            </a:pPr>
            <a:r>
              <a:rPr lang="hr-HR" b="1" dirty="0">
                <a:solidFill>
                  <a:schemeClr val="tx1"/>
                </a:solidFill>
              </a:rPr>
              <a:t>Do tog završnog trenutka razvoja umjetnosti svijest je često bila i pogrešna kako tvrdi i sam </a:t>
            </a:r>
            <a:r>
              <a:rPr lang="hr-HR" b="1" dirty="0" err="1">
                <a:solidFill>
                  <a:schemeClr val="tx1"/>
                </a:solidFill>
              </a:rPr>
              <a:t>Danto</a:t>
            </a:r>
            <a:r>
              <a:rPr lang="hr-HR" b="1" dirty="0">
                <a:solidFill>
                  <a:schemeClr val="tx1"/>
                </a:solidFill>
              </a:rPr>
              <a:t> </a:t>
            </a:r>
            <a:r>
              <a:rPr lang="hr-HR" b="1" dirty="0" smtClean="0">
                <a:solidFill>
                  <a:schemeClr val="tx1"/>
                </a:solidFill>
              </a:rPr>
              <a:t>(2007: 51) pozivajući </a:t>
            </a:r>
            <a:r>
              <a:rPr lang="hr-HR" b="1" dirty="0">
                <a:solidFill>
                  <a:schemeClr val="tx1"/>
                </a:solidFill>
              </a:rPr>
              <a:t>se </a:t>
            </a:r>
            <a:r>
              <a:rPr lang="hr-HR" b="1" dirty="0" err="1">
                <a:solidFill>
                  <a:schemeClr val="tx1"/>
                </a:solidFill>
              </a:rPr>
              <a:t>pritome</a:t>
            </a:r>
            <a:r>
              <a:rPr lang="hr-HR" b="1" dirty="0">
                <a:solidFill>
                  <a:schemeClr val="tx1"/>
                </a:solidFill>
              </a:rPr>
              <a:t> izravno na </a:t>
            </a:r>
            <a:r>
              <a:rPr lang="hr-HR" b="1" dirty="0" err="1">
                <a:solidFill>
                  <a:schemeClr val="tx1"/>
                </a:solidFill>
              </a:rPr>
              <a:t>Hegelovo</a:t>
            </a:r>
            <a:r>
              <a:rPr lang="hr-HR" b="1" dirty="0">
                <a:solidFill>
                  <a:schemeClr val="tx1"/>
                </a:solidFill>
              </a:rPr>
              <a:t> djelo</a:t>
            </a:r>
            <a:r>
              <a:rPr lang="hr-HR" b="1" dirty="0" smtClean="0">
                <a:solidFill>
                  <a:schemeClr val="tx1"/>
                </a:solidFill>
              </a:rPr>
              <a:t>:</a:t>
            </a:r>
          </a:p>
          <a:p>
            <a:pPr marL="360000" indent="0" algn="just">
              <a:buNone/>
            </a:pPr>
            <a:r>
              <a:rPr lang="hr-HR" sz="1400" b="1" dirty="0">
                <a:solidFill>
                  <a:schemeClr val="tx1"/>
                </a:solidFill>
              </a:rPr>
              <a:t>Filozofija je promjenjiva svijest o toj povijesti u tom smislu da se na svakom stupnju pojavljuje dio mozaika za koji filozofija pretpostavlja da je ono što </a:t>
            </a:r>
            <a:r>
              <a:rPr lang="hr-HR" sz="1400" b="1" i="1" dirty="0" err="1">
                <a:solidFill>
                  <a:schemeClr val="tx1"/>
                </a:solidFill>
              </a:rPr>
              <a:t>Kunst</a:t>
            </a:r>
            <a:r>
              <a:rPr lang="hr-HR" sz="1400" b="1" dirty="0">
                <a:solidFill>
                  <a:schemeClr val="tx1"/>
                </a:solidFill>
              </a:rPr>
              <a:t> jest. No, kao u </a:t>
            </a:r>
            <a:r>
              <a:rPr lang="hr-HR" sz="1400" b="1" i="1" dirty="0">
                <a:solidFill>
                  <a:schemeClr val="tx1"/>
                </a:solidFill>
              </a:rPr>
              <a:t>Fenomenologiji</a:t>
            </a:r>
            <a:r>
              <a:rPr lang="hr-HR" sz="1400" b="1" dirty="0">
                <a:solidFill>
                  <a:schemeClr val="tx1"/>
                </a:solidFill>
              </a:rPr>
              <a:t>, to je često parcijalno i često pogrešno.</a:t>
            </a:r>
            <a:endParaRPr lang="hr-HR" sz="1400" b="1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hr-HR" dirty="0"/>
              <a:t>p</a:t>
            </a:r>
            <a:r>
              <a:rPr lang="hr-HR" dirty="0" smtClean="0"/>
              <a:t>rimijetite da je citirani dio teksta uvučen (u svom tekstu ga uvucite s obje strane/word/odlomak/uvlaka-lijevo-desno: obično 1 cm)</a:t>
            </a:r>
          </a:p>
          <a:p>
            <a:pPr algn="just">
              <a:buFontTx/>
              <a:buChar char="-"/>
            </a:pPr>
            <a:r>
              <a:rPr lang="hr-HR" dirty="0"/>
              <a:t>primijetite da je </a:t>
            </a:r>
            <a:r>
              <a:rPr lang="hr-HR" dirty="0" smtClean="0"/>
              <a:t>citirani dio teksta u manjem fontu (standardni tekst pišete u fontu 12, citirani dio smanjite na font 10, često se smanjuje i prored na jednostruko)</a:t>
            </a:r>
          </a:p>
          <a:p>
            <a:pPr algn="just">
              <a:buFontTx/>
              <a:buChar char="-"/>
            </a:pPr>
            <a:r>
              <a:rPr lang="hr-HR" dirty="0" smtClean="0"/>
              <a:t>da autor nije spomenut u osnovnom tekstu, njegovo bi se prezime pojavilo u zagradi kao i u prethodnom primjeru</a:t>
            </a:r>
          </a:p>
          <a:p>
            <a:pPr algn="just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91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Citiranje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Primjer 3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chemeClr val="tx1"/>
                </a:solidFill>
              </a:rPr>
              <a:t>Možemo ustvrditi da je do </a:t>
            </a:r>
            <a:r>
              <a:rPr lang="hr-HR" b="1" dirty="0">
                <a:solidFill>
                  <a:schemeClr val="tx1"/>
                </a:solidFill>
              </a:rPr>
              <a:t>tog završnog trenutka razvoja umjetnosti svijest </a:t>
            </a:r>
            <a:r>
              <a:rPr lang="hr-HR" b="1" dirty="0" smtClean="0">
                <a:solidFill>
                  <a:schemeClr val="tx1"/>
                </a:solidFill>
              </a:rPr>
              <a:t>često </a:t>
            </a:r>
            <a:r>
              <a:rPr lang="hr-HR" b="1" dirty="0">
                <a:solidFill>
                  <a:schemeClr val="tx1"/>
                </a:solidFill>
              </a:rPr>
              <a:t>bila i </a:t>
            </a:r>
            <a:r>
              <a:rPr lang="hr-HR" b="1" dirty="0" smtClean="0">
                <a:solidFill>
                  <a:schemeClr val="tx1"/>
                </a:solidFill>
              </a:rPr>
              <a:t>pogrešna:</a:t>
            </a:r>
          </a:p>
          <a:p>
            <a:pPr marL="360000" indent="0" algn="just">
              <a:buNone/>
            </a:pPr>
            <a:r>
              <a:rPr lang="hr-HR" sz="1400" b="1" dirty="0">
                <a:solidFill>
                  <a:schemeClr val="tx1"/>
                </a:solidFill>
              </a:rPr>
              <a:t>Filozofija je promjenjiva svijest o toj povijesti u tom smislu da se na svakom stupnju pojavljuje dio mozaika za koji filozofija pretpostavlja da je ono što </a:t>
            </a:r>
            <a:r>
              <a:rPr lang="hr-HR" sz="1400" b="1" i="1" dirty="0" err="1">
                <a:solidFill>
                  <a:schemeClr val="tx1"/>
                </a:solidFill>
              </a:rPr>
              <a:t>Kunst</a:t>
            </a:r>
            <a:r>
              <a:rPr lang="hr-HR" sz="1400" b="1" dirty="0">
                <a:solidFill>
                  <a:schemeClr val="tx1"/>
                </a:solidFill>
              </a:rPr>
              <a:t> jest. No, kao u </a:t>
            </a:r>
            <a:r>
              <a:rPr lang="hr-HR" sz="1400" b="1" i="1" dirty="0">
                <a:solidFill>
                  <a:schemeClr val="tx1"/>
                </a:solidFill>
              </a:rPr>
              <a:t>Fenomenologiji</a:t>
            </a:r>
            <a:r>
              <a:rPr lang="hr-HR" sz="1400" b="1" dirty="0">
                <a:solidFill>
                  <a:schemeClr val="tx1"/>
                </a:solidFill>
              </a:rPr>
              <a:t>, to je često parcijalno i često pogrešno</a:t>
            </a:r>
            <a:r>
              <a:rPr lang="hr-HR" sz="1400" b="1" dirty="0" smtClean="0">
                <a:solidFill>
                  <a:schemeClr val="tx1"/>
                </a:solidFill>
              </a:rPr>
              <a:t>. (</a:t>
            </a:r>
            <a:r>
              <a:rPr lang="hr-HR" sz="1400" b="1" dirty="0" err="1" smtClean="0">
                <a:solidFill>
                  <a:schemeClr val="tx1"/>
                </a:solidFill>
              </a:rPr>
              <a:t>Danto</a:t>
            </a:r>
            <a:r>
              <a:rPr lang="hr-HR" sz="1400" b="1" dirty="0" smtClean="0">
                <a:solidFill>
                  <a:schemeClr val="tx1"/>
                </a:solidFill>
              </a:rPr>
              <a:t>, 1997: 51)</a:t>
            </a:r>
          </a:p>
          <a:p>
            <a:pPr marL="360000" indent="0" algn="just">
              <a:buNone/>
            </a:pPr>
            <a:endParaRPr lang="hr-HR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 smtClean="0"/>
              <a:t>- Primijetite da je ovaj citat jednako naveden kao i u prethodnom primjeru s tom razlikom da autor nije spomenut u rečenici glavnog teksta pa je dodan na kraj uz ostale potrebne bibliografske podatke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9543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Citiranje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Primjer 4:</a:t>
            </a:r>
          </a:p>
          <a:p>
            <a:pPr marL="0" indent="0" algn="just">
              <a:buNone/>
            </a:pPr>
            <a:r>
              <a:rPr lang="hr-HR" b="1" dirty="0">
                <a:solidFill>
                  <a:schemeClr val="tx1"/>
                </a:solidFill>
              </a:rPr>
              <a:t>Upravo </a:t>
            </a:r>
            <a:r>
              <a:rPr lang="hr-HR" b="1" dirty="0" smtClean="0">
                <a:solidFill>
                  <a:schemeClr val="tx1"/>
                </a:solidFill>
              </a:rPr>
              <a:t>utemeljeno na </a:t>
            </a:r>
            <a:r>
              <a:rPr lang="hr-HR" b="1" dirty="0">
                <a:solidFill>
                  <a:schemeClr val="tx1"/>
                </a:solidFill>
              </a:rPr>
              <a:t>tom argumentu </a:t>
            </a:r>
            <a:r>
              <a:rPr lang="hr-HR" b="1" dirty="0" err="1" smtClean="0">
                <a:solidFill>
                  <a:schemeClr val="tx1"/>
                </a:solidFill>
              </a:rPr>
              <a:t>Danto</a:t>
            </a:r>
            <a:r>
              <a:rPr lang="hr-HR" b="1" dirty="0" smtClean="0">
                <a:solidFill>
                  <a:schemeClr val="tx1"/>
                </a:solidFill>
              </a:rPr>
              <a:t> (1997: 60) tvrdi kako Goodman „navodi </a:t>
            </a:r>
            <a:r>
              <a:rPr lang="hr-HR" b="1" dirty="0">
                <a:solidFill>
                  <a:schemeClr val="tx1"/>
                </a:solidFill>
              </a:rPr>
              <a:t>krajnju izoštrenost oka i uha pri zamjećivanju nevjerojatnih razlika izazvanih najsitnijim </a:t>
            </a:r>
            <a:r>
              <a:rPr lang="hr-HR" b="1" dirty="0" smtClean="0">
                <a:solidFill>
                  <a:schemeClr val="tx1"/>
                </a:solidFill>
              </a:rPr>
              <a:t>promjenama”, tvrdi da to „gotovo […] </a:t>
            </a:r>
            <a:r>
              <a:rPr lang="hr-HR" b="1" dirty="0">
                <a:solidFill>
                  <a:schemeClr val="tx1"/>
                </a:solidFill>
              </a:rPr>
              <a:t>postaje problem </a:t>
            </a:r>
            <a:r>
              <a:rPr lang="hr-HR" b="1" dirty="0" err="1">
                <a:solidFill>
                  <a:schemeClr val="tx1"/>
                </a:solidFill>
              </a:rPr>
              <a:t>psihofizike</a:t>
            </a:r>
            <a:r>
              <a:rPr lang="hr-HR" b="1" dirty="0">
                <a:solidFill>
                  <a:schemeClr val="tx1"/>
                </a:solidFill>
              </a:rPr>
              <a:t>, a ne </a:t>
            </a:r>
            <a:r>
              <a:rPr lang="hr-HR" b="1" dirty="0" smtClean="0">
                <a:solidFill>
                  <a:schemeClr val="tx1"/>
                </a:solidFill>
              </a:rPr>
              <a:t>ontologije“ i odbacuje </a:t>
            </a:r>
            <a:r>
              <a:rPr lang="hr-HR" b="1" dirty="0" err="1">
                <a:solidFill>
                  <a:schemeClr val="tx1"/>
                </a:solidFill>
              </a:rPr>
              <a:t>Goodmanovo</a:t>
            </a:r>
            <a:r>
              <a:rPr lang="hr-HR" b="1" dirty="0">
                <a:solidFill>
                  <a:schemeClr val="tx1"/>
                </a:solidFill>
              </a:rPr>
              <a:t> tumačenje o postojanju fizičke razlike između takvih </a:t>
            </a:r>
            <a:r>
              <a:rPr lang="hr-HR" b="1" dirty="0" smtClean="0">
                <a:solidFill>
                  <a:schemeClr val="tx1"/>
                </a:solidFill>
              </a:rPr>
              <a:t>predmeta.</a:t>
            </a:r>
          </a:p>
          <a:p>
            <a:pPr marL="0" indent="0" algn="just">
              <a:buNone/>
            </a:pPr>
            <a:endParaRPr lang="hr-HR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hr-HR" dirty="0" smtClean="0">
                <a:solidFill>
                  <a:schemeClr val="tx1"/>
                </a:solidFill>
              </a:rPr>
              <a:t>- Obratite pažnju na to da citat možete i „razlomiti”, tj. isprekidati ga na manje dijelove onako kako odgovara vašem oblikovanju osnovnog teksta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- Sva ostala pravila citiranja i dalje vrijede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75858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Obrezivanje</Template>
  <TotalTime>1939</TotalTime>
  <Words>1533</Words>
  <Application>Microsoft Office PowerPoint</Application>
  <PresentationFormat>Široki zaslon</PresentationFormat>
  <Paragraphs>135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1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3" baseType="lpstr">
      <vt:lpstr>Franklin Gothic Book</vt:lpstr>
      <vt:lpstr>Crop</vt:lpstr>
      <vt:lpstr>Citiranje i izrada popisa literature</vt:lpstr>
      <vt:lpstr>Zašto koristiti izvore?</vt:lpstr>
      <vt:lpstr>Kako koristiti izvore?</vt:lpstr>
      <vt:lpstr>Citiranje i parafraziranje</vt:lpstr>
      <vt:lpstr>Citiranje</vt:lpstr>
      <vt:lpstr>Citiranje</vt:lpstr>
      <vt:lpstr>Citiranje</vt:lpstr>
      <vt:lpstr>Citiranje</vt:lpstr>
      <vt:lpstr>Citiranje</vt:lpstr>
      <vt:lpstr>Citiranje</vt:lpstr>
      <vt:lpstr>Citiranje</vt:lpstr>
      <vt:lpstr>Parafraziranje</vt:lpstr>
      <vt:lpstr>Parafraziranje</vt:lpstr>
      <vt:lpstr>Parafraziranje</vt:lpstr>
      <vt:lpstr>Parafraziranje</vt:lpstr>
      <vt:lpstr>Popis literature</vt:lpstr>
      <vt:lpstr>Načini referiranja</vt:lpstr>
      <vt:lpstr>Načini referiranja</vt:lpstr>
      <vt:lpstr>Načini referiranja</vt:lpstr>
      <vt:lpstr>Načini referiranja</vt:lpstr>
      <vt:lpstr>Posljednje napomene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Marko Kardum</dc:creator>
  <cp:lastModifiedBy>Marko Kardum</cp:lastModifiedBy>
  <cp:revision>39</cp:revision>
  <dcterms:created xsi:type="dcterms:W3CDTF">2020-03-28T10:57:45Z</dcterms:created>
  <dcterms:modified xsi:type="dcterms:W3CDTF">2020-03-29T19:17:25Z</dcterms:modified>
</cp:coreProperties>
</file>