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4" autoAdjust="0"/>
    <p:restoredTop sz="86469" autoAdjust="0"/>
  </p:normalViewPr>
  <p:slideViewPr>
    <p:cSldViewPr snapToGrid="0">
      <p:cViewPr varScale="1">
        <p:scale>
          <a:sx n="52" d="100"/>
          <a:sy n="52" d="100"/>
        </p:scale>
        <p:origin x="108" y="3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35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22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595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5154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866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7599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464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513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47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729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97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12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33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624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20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821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314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883541D-84B8-449A-9987-EAD0FEB5B908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0C4C9D4-5BF1-4D0A-B5F7-425D5CF3A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0453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BF6B3-94FE-B323-AC32-5831A89B9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800"/>
            <a:ext cx="9075608" cy="134827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Damjan</a:t>
            </a:r>
            <a:r>
              <a:rPr lang="hr-HR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BENEŠA</a:t>
            </a:r>
            <a:r>
              <a:rPr lang="hr-HR" b="1" i="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/ </a:t>
            </a:r>
            <a:r>
              <a:rPr lang="en-GB" b="1" dirty="0" err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Benešić</a:t>
            </a:r>
            <a:r>
              <a:rPr lang="en-GB" b="1" i="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 </a:t>
            </a:r>
            <a:endParaRPr lang="en-GB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4AF89C-3958-DBE8-71DB-ACC300DF84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b="1" i="1" dirty="0" err="1">
                <a:solidFill>
                  <a:srgbClr val="212529"/>
                </a:solidFill>
                <a:latin typeface="Palatino Linotype" panose="02040502050505030304" pitchFamily="18" charset="0"/>
              </a:rPr>
              <a:t>Damianus</a:t>
            </a:r>
            <a:r>
              <a:rPr lang="en-GB" sz="4800" b="1" i="1" dirty="0">
                <a:solidFill>
                  <a:srgbClr val="212529"/>
                </a:solidFill>
                <a:latin typeface="Palatino Linotype" panose="02040502050505030304" pitchFamily="18" charset="0"/>
              </a:rPr>
              <a:t> </a:t>
            </a:r>
            <a:r>
              <a:rPr lang="en-GB" sz="4800" b="1" i="1" dirty="0" err="1">
                <a:solidFill>
                  <a:srgbClr val="212529"/>
                </a:solidFill>
                <a:latin typeface="Palatino Linotype" panose="02040502050505030304" pitchFamily="18" charset="0"/>
              </a:rPr>
              <a:t>Benessa</a:t>
            </a:r>
            <a:r>
              <a:rPr lang="hr-HR" sz="4800" b="1" i="1" dirty="0">
                <a:solidFill>
                  <a:srgbClr val="212529"/>
                </a:solidFill>
                <a:latin typeface="Palatino Linotype" panose="02040502050505030304" pitchFamily="18" charset="0"/>
              </a:rPr>
              <a:t> / </a:t>
            </a:r>
            <a:r>
              <a:rPr lang="en-GB" sz="4800" b="1" i="1" dirty="0" err="1">
                <a:solidFill>
                  <a:srgbClr val="212529"/>
                </a:solidFill>
                <a:latin typeface="Palatino Linotype" panose="02040502050505030304" pitchFamily="18" charset="0"/>
              </a:rPr>
              <a:t>Benessius</a:t>
            </a:r>
            <a:r>
              <a:rPr lang="en-GB" sz="4800" b="1" i="1" dirty="0">
                <a:solidFill>
                  <a:srgbClr val="212529"/>
                </a:solidFill>
                <a:latin typeface="Palatino Linotype" panose="02040502050505030304" pitchFamily="18" charset="0"/>
              </a:rPr>
              <a:t> </a:t>
            </a:r>
            <a:endParaRPr lang="en-GB" sz="4800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65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00D6B-E8CD-E315-7B5C-2F32993ED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9248" y="3429000"/>
            <a:ext cx="2737013" cy="1413587"/>
          </a:xfrm>
        </p:spPr>
        <p:txBody>
          <a:bodyPr/>
          <a:lstStyle/>
          <a:p>
            <a:pPr algn="ctr"/>
            <a:r>
              <a:rPr lang="hr-HR" dirty="0">
                <a:solidFill>
                  <a:schemeClr val="accent1">
                    <a:lumMod val="25000"/>
                    <a:lumOff val="75000"/>
                  </a:schemeClr>
                </a:solidFill>
                <a:latin typeface="Palatino Linotype" panose="02040502050505030304" pitchFamily="18" charset="0"/>
              </a:rPr>
              <a:t>Život i djela</a:t>
            </a:r>
            <a:endParaRPr lang="en-GB" dirty="0">
              <a:solidFill>
                <a:schemeClr val="accent1">
                  <a:lumMod val="25000"/>
                  <a:lumOff val="7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47AF3-20EB-1C0D-45D7-07675555B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934" y="0"/>
            <a:ext cx="11968066" cy="6858000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Dubrovnik, 1477</a:t>
            </a:r>
            <a:r>
              <a:rPr lang="hr-HR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.</a:t>
            </a:r>
            <a:r>
              <a:rPr lang="en-GB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 —</a:t>
            </a:r>
            <a:r>
              <a:rPr lang="hr-HR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 </a:t>
            </a:r>
            <a:r>
              <a:rPr lang="en-GB" sz="2400" dirty="0" err="1">
                <a:solidFill>
                  <a:srgbClr val="212529"/>
                </a:solidFill>
                <a:latin typeface="Palatino Linotype" panose="02040502050505030304" pitchFamily="18" charset="0"/>
              </a:rPr>
              <a:t>potkraj</a:t>
            </a:r>
            <a:r>
              <a:rPr lang="en-GB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 </a:t>
            </a:r>
            <a:r>
              <a:rPr lang="en-GB" sz="2400" dirty="0" err="1">
                <a:solidFill>
                  <a:srgbClr val="212529"/>
                </a:solidFill>
                <a:latin typeface="Palatino Linotype" panose="02040502050505030304" pitchFamily="18" charset="0"/>
              </a:rPr>
              <a:t>prosinca</a:t>
            </a:r>
            <a:r>
              <a:rPr lang="en-GB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 1539</a:t>
            </a:r>
            <a:r>
              <a:rPr lang="hr-HR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. tijekom epidemije</a:t>
            </a:r>
          </a:p>
          <a:p>
            <a:r>
              <a:rPr lang="hr-HR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oženio Jakominu Pucić i imao 6 djece</a:t>
            </a:r>
          </a:p>
          <a:p>
            <a:r>
              <a:rPr lang="hr-HR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 </a:t>
            </a:r>
            <a:r>
              <a:rPr lang="en-GB" sz="2400" dirty="0" err="1">
                <a:solidFill>
                  <a:srgbClr val="212529"/>
                </a:solidFill>
                <a:latin typeface="Palatino Linotype" panose="02040502050505030304" pitchFamily="18" charset="0"/>
              </a:rPr>
              <a:t>iz</a:t>
            </a:r>
            <a:r>
              <a:rPr lang="en-GB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 </a:t>
            </a:r>
            <a:r>
              <a:rPr lang="en-GB" sz="2400" dirty="0" err="1">
                <a:solidFill>
                  <a:srgbClr val="212529"/>
                </a:solidFill>
                <a:latin typeface="Palatino Linotype" panose="02040502050505030304" pitchFamily="18" charset="0"/>
              </a:rPr>
              <a:t>vlaste</a:t>
            </a:r>
            <a:r>
              <a:rPr lang="hr-HR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lin</a:t>
            </a:r>
            <a:r>
              <a:rPr lang="en-GB" sz="2400" dirty="0" err="1">
                <a:solidFill>
                  <a:srgbClr val="212529"/>
                </a:solidFill>
                <a:latin typeface="Palatino Linotype" panose="02040502050505030304" pitchFamily="18" charset="0"/>
              </a:rPr>
              <a:t>ske</a:t>
            </a:r>
            <a:r>
              <a:rPr lang="en-GB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 </a:t>
            </a:r>
            <a:r>
              <a:rPr lang="en-GB" sz="2400" dirty="0" err="1">
                <a:solidFill>
                  <a:srgbClr val="212529"/>
                </a:solidFill>
                <a:latin typeface="Palatino Linotype" panose="02040502050505030304" pitchFamily="18" charset="0"/>
              </a:rPr>
              <a:t>obitelji</a:t>
            </a:r>
            <a:r>
              <a:rPr lang="hr-HR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, </a:t>
            </a:r>
            <a:r>
              <a:rPr lang="en-GB" sz="2400" dirty="0" err="1">
                <a:solidFill>
                  <a:srgbClr val="212529"/>
                </a:solidFill>
                <a:latin typeface="Palatino Linotype" panose="02040502050505030304" pitchFamily="18" charset="0"/>
              </a:rPr>
              <a:t>humanističku</a:t>
            </a:r>
            <a:r>
              <a:rPr lang="en-GB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 </a:t>
            </a:r>
            <a:r>
              <a:rPr lang="en-GB" sz="2400" dirty="0" err="1">
                <a:solidFill>
                  <a:srgbClr val="212529"/>
                </a:solidFill>
                <a:latin typeface="Palatino Linotype" panose="02040502050505030304" pitchFamily="18" charset="0"/>
              </a:rPr>
              <a:t>naobrazbu</a:t>
            </a:r>
            <a:r>
              <a:rPr lang="en-GB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 </a:t>
            </a:r>
            <a:r>
              <a:rPr lang="hr-HR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stekao u rodnom gradu (</a:t>
            </a:r>
            <a:r>
              <a:rPr lang="en-GB" sz="2400" dirty="0" err="1">
                <a:solidFill>
                  <a:srgbClr val="212529"/>
                </a:solidFill>
                <a:latin typeface="Palatino Linotype" panose="02040502050505030304" pitchFamily="18" charset="0"/>
              </a:rPr>
              <a:t>profesor</a:t>
            </a:r>
            <a:r>
              <a:rPr lang="en-GB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 Ilija </a:t>
            </a:r>
            <a:r>
              <a:rPr lang="en-GB" sz="2400" dirty="0" err="1">
                <a:solidFill>
                  <a:srgbClr val="212529"/>
                </a:solidFill>
                <a:latin typeface="Palatino Linotype" panose="02040502050505030304" pitchFamily="18" charset="0"/>
              </a:rPr>
              <a:t>Crijević</a:t>
            </a:r>
            <a:r>
              <a:rPr lang="hr-HR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), studirao i u Italiji</a:t>
            </a:r>
          </a:p>
          <a:p>
            <a:r>
              <a:rPr lang="hr-HR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Trgovac; politički aktivan u Republici: član vijeća, knez, kapetan tvrđave...</a:t>
            </a:r>
          </a:p>
          <a:p>
            <a:r>
              <a:rPr lang="hr-HR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1514. u Lyonu izdao ep </a:t>
            </a:r>
            <a:r>
              <a:rPr lang="hr-HR" sz="2400" i="1" dirty="0">
                <a:solidFill>
                  <a:srgbClr val="212529"/>
                </a:solidFill>
                <a:latin typeface="Palatino Linotype" panose="02040502050505030304" pitchFamily="18" charset="0"/>
              </a:rPr>
              <a:t>Punica</a:t>
            </a:r>
            <a:r>
              <a:rPr lang="hr-HR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 rimskog pjesnika Silija Italika</a:t>
            </a:r>
          </a:p>
          <a:p>
            <a:r>
              <a:rPr lang="hr-HR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Za života izdao 3 epigrama i 2 poslanice</a:t>
            </a:r>
          </a:p>
          <a:p>
            <a:r>
              <a:rPr lang="hr-HR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3 pisma europskim vladarima 1534.</a:t>
            </a:r>
          </a:p>
          <a:p>
            <a:r>
              <a:rPr lang="hr-HR" sz="2400" i="1" dirty="0">
                <a:solidFill>
                  <a:srgbClr val="212529"/>
                </a:solidFill>
                <a:latin typeface="Palatino Linotype" panose="02040502050505030304" pitchFamily="18" charset="0"/>
              </a:rPr>
              <a:t>Opera omnia </a:t>
            </a:r>
            <a:r>
              <a:rPr lang="hr-HR" sz="2400" dirty="0">
                <a:solidFill>
                  <a:srgbClr val="212529"/>
                </a:solidFill>
                <a:latin typeface="Palatino Linotype" panose="02040502050505030304" pitchFamily="18" charset="0"/>
              </a:rPr>
              <a:t>– prepisao fra Antun Agić c. 1816.</a:t>
            </a:r>
          </a:p>
          <a:p>
            <a:pPr lvl="1"/>
            <a:r>
              <a:rPr lang="hr-HR" sz="2000" dirty="0">
                <a:solidFill>
                  <a:srgbClr val="212529"/>
                </a:solidFill>
                <a:latin typeface="Palatino Linotype" panose="02040502050505030304" pitchFamily="18" charset="0"/>
              </a:rPr>
              <a:t>3 knjige epigrama (c. 120) </a:t>
            </a:r>
          </a:p>
          <a:p>
            <a:pPr lvl="1"/>
            <a:r>
              <a:rPr lang="hr-HR" sz="2000" dirty="0">
                <a:solidFill>
                  <a:srgbClr val="212529"/>
                </a:solidFill>
                <a:latin typeface="Palatino Linotype" panose="02040502050505030304" pitchFamily="18" charset="0"/>
              </a:rPr>
              <a:t>11 ekloga (</a:t>
            </a:r>
            <a:r>
              <a:rPr lang="hr-HR" sz="2000" i="1" dirty="0">
                <a:solidFill>
                  <a:srgbClr val="212529"/>
                </a:solidFill>
                <a:latin typeface="Palatino Linotype" panose="02040502050505030304" pitchFamily="18" charset="0"/>
              </a:rPr>
              <a:t>Bucolicorum liber</a:t>
            </a:r>
            <a:r>
              <a:rPr lang="hr-HR" sz="2000" dirty="0">
                <a:solidFill>
                  <a:srgbClr val="212529"/>
                </a:solidFill>
                <a:latin typeface="Palatino Linotype" panose="02040502050505030304" pitchFamily="18" charset="0"/>
              </a:rPr>
              <a:t>, heksametri i 1 u elegijskim distisima)</a:t>
            </a:r>
          </a:p>
          <a:p>
            <a:pPr lvl="1"/>
            <a:r>
              <a:rPr lang="hr-HR" sz="2000" dirty="0">
                <a:solidFill>
                  <a:srgbClr val="212529"/>
                </a:solidFill>
                <a:latin typeface="Palatino Linotype" panose="02040502050505030304" pitchFamily="18" charset="0"/>
              </a:rPr>
              <a:t>36 lirskih oda </a:t>
            </a:r>
          </a:p>
          <a:p>
            <a:pPr lvl="1"/>
            <a:r>
              <a:rPr lang="hr-HR" sz="2000" dirty="0">
                <a:solidFill>
                  <a:srgbClr val="212529"/>
                </a:solidFill>
                <a:latin typeface="Palatino Linotype" panose="02040502050505030304" pitchFamily="18" charset="0"/>
              </a:rPr>
              <a:t>11 satira (</a:t>
            </a:r>
            <a:r>
              <a:rPr lang="hr-HR" sz="2000" i="1" dirty="0">
                <a:solidFill>
                  <a:srgbClr val="212529"/>
                </a:solidFill>
                <a:latin typeface="Palatino Linotype" panose="02040502050505030304" pitchFamily="18" charset="0"/>
              </a:rPr>
              <a:t>Sermonum liber</a:t>
            </a:r>
            <a:r>
              <a:rPr lang="hr-HR" sz="2000" dirty="0">
                <a:solidFill>
                  <a:srgbClr val="212529"/>
                </a:solidFill>
                <a:latin typeface="Palatino Linotype" panose="02040502050505030304" pitchFamily="18" charset="0"/>
              </a:rPr>
              <a:t>) </a:t>
            </a:r>
          </a:p>
          <a:p>
            <a:pPr lvl="1"/>
            <a:r>
              <a:rPr lang="hr-HR" sz="2000" i="1" dirty="0">
                <a:solidFill>
                  <a:srgbClr val="212529"/>
                </a:solidFill>
                <a:latin typeface="Palatino Linotype" panose="02040502050505030304" pitchFamily="18" charset="0"/>
              </a:rPr>
              <a:t>Miscellanea</a:t>
            </a:r>
            <a:r>
              <a:rPr lang="hr-HR" sz="2000" dirty="0">
                <a:solidFill>
                  <a:srgbClr val="212529"/>
                </a:solidFill>
                <a:latin typeface="Palatino Linotype" panose="02040502050505030304" pitchFamily="18" charset="0"/>
              </a:rPr>
              <a:t> - pjesme i parafraze (Tibul, Marcijal, ...), nekoliko prijevoda-parafraza s grčkoga i nešto proze (Epilog)</a:t>
            </a:r>
            <a:endParaRPr lang="en-GB" sz="2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882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191BB-F4F3-620D-E496-9703D5ED8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1836" y="5350933"/>
            <a:ext cx="8534400" cy="1507067"/>
          </a:xfrm>
        </p:spPr>
        <p:txBody>
          <a:bodyPr>
            <a:normAutofit/>
          </a:bodyPr>
          <a:lstStyle/>
          <a:p>
            <a:r>
              <a:rPr lang="hr-HR" sz="4000" i="1" cap="none" dirty="0">
                <a:latin typeface="Palatino Linotype" panose="02040502050505030304" pitchFamily="18" charset="0"/>
              </a:rPr>
              <a:t>De morte Christi</a:t>
            </a:r>
            <a:endParaRPr lang="en-GB" sz="4000" i="1" cap="none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6E5D0-E8DA-625B-EC1B-4EDEF0DC9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531184" cy="4665133"/>
          </a:xfrm>
        </p:spPr>
        <p:txBody>
          <a:bodyPr>
            <a:normAutofit fontScale="77500" lnSpcReduction="20000"/>
          </a:bodyPr>
          <a:lstStyle/>
          <a:p>
            <a:r>
              <a:rPr lang="hr-HR" sz="28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Ep u 10 knjiga, više od 8400 heksametara</a:t>
            </a:r>
          </a:p>
          <a:p>
            <a:r>
              <a:rPr lang="hr-HR" sz="28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P</a:t>
            </a:r>
            <a:r>
              <a:rPr lang="en-GB" sz="280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arafraza</a:t>
            </a:r>
            <a:r>
              <a:rPr lang="en-GB" sz="28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GB" sz="2800" dirty="0" err="1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evanđelja</a:t>
            </a:r>
            <a:r>
              <a:rPr lang="en-GB" sz="28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 s </a:t>
            </a:r>
            <a:r>
              <a:rPr lang="en-GB" sz="2800" dirty="0" err="1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temom</a:t>
            </a:r>
            <a:r>
              <a:rPr lang="en-GB" sz="28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GB" sz="2800" dirty="0" err="1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muke</a:t>
            </a:r>
            <a:r>
              <a:rPr lang="en-GB" sz="28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GB" sz="2800" dirty="0" err="1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i</a:t>
            </a:r>
            <a:r>
              <a:rPr lang="en-GB" sz="28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GB" sz="2800" dirty="0" err="1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smrti</a:t>
            </a:r>
            <a:r>
              <a:rPr lang="en-GB" sz="28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GB" sz="2800" dirty="0" err="1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Kristove</a:t>
            </a:r>
            <a:endParaRPr lang="hr-HR" sz="2800" dirty="0">
              <a:solidFill>
                <a:schemeClr val="bg2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lvl="1"/>
            <a:r>
              <a:rPr lang="hr-HR" sz="2600" i="1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in medias res</a:t>
            </a:r>
          </a:p>
          <a:p>
            <a:pPr lvl="1"/>
            <a:r>
              <a:rPr lang="hr-HR" sz="26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ekfraza</a:t>
            </a:r>
            <a:r>
              <a:rPr lang="hr-HR" sz="2600" i="1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sz="26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o povijesti židovskog naroda, Marijin plač, filozofske retardacije, Pilatov san...</a:t>
            </a:r>
          </a:p>
          <a:p>
            <a:pPr lvl="1"/>
            <a:r>
              <a:rPr lang="hr-HR" sz="26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sličnost s tragedijom i crkvenim prikazanjima</a:t>
            </a:r>
          </a:p>
          <a:p>
            <a:r>
              <a:rPr lang="hr-HR" sz="28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Utjecaj Jakova Bunića</a:t>
            </a:r>
          </a:p>
          <a:p>
            <a:r>
              <a:rPr lang="hr-HR" sz="28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Prepisao Agić u karanteni zbog kuge na Malti (nije imao ništa drugo) koji Beneši zamjera:</a:t>
            </a:r>
          </a:p>
          <a:p>
            <a:pPr lvl="1"/>
            <a:r>
              <a:rPr lang="hr-HR" sz="26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griješi u metrici, izmišlja nepostojeće riječi, odstupa od sv. Pisma</a:t>
            </a:r>
          </a:p>
          <a:p>
            <a:pPr lvl="1"/>
            <a:r>
              <a:rPr lang="hr-HR" sz="26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drsko je namjeravao tiskati svoja djela (</a:t>
            </a:r>
            <a:r>
              <a:rPr lang="hr-HR" sz="2600" i="1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deliramenta</a:t>
            </a:r>
            <a:r>
              <a:rPr lang="hr-HR" sz="26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)</a:t>
            </a:r>
          </a:p>
          <a:p>
            <a:pPr lvl="1"/>
            <a:r>
              <a:rPr lang="hr-HR" sz="2600" dirty="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rPr>
              <a:t>hvale ga oni koji ga nisu čitali ili mu se rugaju</a:t>
            </a:r>
            <a:endParaRPr lang="en-GB" sz="2600" dirty="0">
              <a:solidFill>
                <a:schemeClr val="bg2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148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90</TotalTime>
  <Words>252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Century Gothic</vt:lpstr>
      <vt:lpstr>Palatino Linotype</vt:lpstr>
      <vt:lpstr>Wingdings 3</vt:lpstr>
      <vt:lpstr>Slice</vt:lpstr>
      <vt:lpstr>Damjan BENEŠA / Benešić </vt:lpstr>
      <vt:lpstr>Život i djela</vt:lpstr>
      <vt:lpstr>De morte Christi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mrmat</dc:creator>
  <cp:lastModifiedBy>mrmat</cp:lastModifiedBy>
  <cp:revision>11</cp:revision>
  <dcterms:created xsi:type="dcterms:W3CDTF">2024-11-12T20:08:37Z</dcterms:created>
  <dcterms:modified xsi:type="dcterms:W3CDTF">2024-11-12T21:39:33Z</dcterms:modified>
</cp:coreProperties>
</file>