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86377" autoAdjust="0"/>
  </p:normalViewPr>
  <p:slideViewPr>
    <p:cSldViewPr snapToGrid="0">
      <p:cViewPr varScale="1">
        <p:scale>
          <a:sx n="56" d="100"/>
          <a:sy n="56" d="100"/>
        </p:scale>
        <p:origin x="108" y="210"/>
      </p:cViewPr>
      <p:guideLst/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54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58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62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58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99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74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33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53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81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73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25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4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279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20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42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751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2FAB33-DE0D-4FDE-987C-967A32F71350}" type="datetimeFigureOut">
              <a:rPr lang="hr-HR" smtClean="0"/>
              <a:t>10.5.2017.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4266FB0-F77F-48C0-A31E-A123F6BDBD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759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678620"/>
          </a:xfrm>
        </p:spPr>
        <p:txBody>
          <a:bodyPr>
            <a:normAutofit/>
          </a:bodyPr>
          <a:lstStyle/>
          <a:p>
            <a:r>
              <a:rPr lang="hr-HR" sz="5400" b="1" i="1" cap="small" dirty="0" err="1" smtClean="0">
                <a:latin typeface="Palatino Linotype" panose="02040502050505030304" pitchFamily="18" charset="0"/>
              </a:rPr>
              <a:t>Decimus</a:t>
            </a:r>
            <a:r>
              <a:rPr lang="hr-HR" sz="5400" b="1" i="1" cap="small" dirty="0" smtClean="0">
                <a:latin typeface="Palatino Linotype" panose="02040502050505030304" pitchFamily="18" charset="0"/>
              </a:rPr>
              <a:t> </a:t>
            </a:r>
            <a:r>
              <a:rPr lang="hr-HR" sz="5400" b="1" i="1" cap="small" dirty="0" err="1" smtClean="0">
                <a:latin typeface="Palatino Linotype" panose="02040502050505030304" pitchFamily="18" charset="0"/>
              </a:rPr>
              <a:t>Iunius</a:t>
            </a:r>
            <a:r>
              <a:rPr lang="hr-HR" sz="5400" b="1" i="1" cap="small" dirty="0" smtClean="0">
                <a:latin typeface="Palatino Linotype" panose="02040502050505030304" pitchFamily="18" charset="0"/>
              </a:rPr>
              <a:t> </a:t>
            </a:r>
            <a:r>
              <a:rPr lang="hr-HR" sz="5400" b="1" i="1" cap="small" dirty="0" err="1" smtClean="0">
                <a:latin typeface="Palatino Linotype" panose="02040502050505030304" pitchFamily="18" charset="0"/>
              </a:rPr>
              <a:t>Iuvenalis</a:t>
            </a:r>
            <a:endParaRPr lang="hr-HR" sz="5400" b="1" i="1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95648"/>
            <a:ext cx="8676222" cy="19050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2591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0055"/>
            <a:ext cx="9905998" cy="982717"/>
          </a:xfrm>
        </p:spPr>
        <p:txBody>
          <a:bodyPr/>
          <a:lstStyle/>
          <a:p>
            <a:r>
              <a:rPr lang="hr-HR" dirty="0" smtClean="0">
                <a:latin typeface="Palatino Linotype" panose="02040502050505030304" pitchFamily="18" charset="0"/>
              </a:rPr>
              <a:t>Satira X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056290"/>
            <a:ext cx="9905998" cy="5407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orandum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est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sit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mens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sana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corpore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sano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fortem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posce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animum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mortis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terrore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carentem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</a:t>
            </a:r>
          </a:p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qui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spatium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uitae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extremum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inter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munera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ponat</a:t>
            </a:r>
            <a:endParaRPr lang="hr-HR" sz="2800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naturae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qui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ferre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queat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quoscumque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labores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</a:t>
            </a:r>
          </a:p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nesciat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irasci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cupiat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nihil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potiores</a:t>
            </a:r>
            <a:r>
              <a:rPr lang="hr-HR" sz="2800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				</a:t>
            </a:r>
            <a:r>
              <a:rPr lang="hr-HR" sz="2800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	360</a:t>
            </a:r>
            <a:endParaRPr lang="hr-HR" sz="2800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Herculis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aerumnas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credat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saeuosque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labores</a:t>
            </a:r>
            <a:endParaRPr lang="hr-HR" sz="2800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uenere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cenis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pluma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Sardanapalli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monstro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quod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ipse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tibi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possis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dare;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semita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certe</a:t>
            </a:r>
            <a:endParaRPr lang="hr-HR" sz="2800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tranquillae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per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uirtutem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patet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unica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uitae</a:t>
            </a:r>
            <a:r>
              <a:rPr lang="hr-HR" sz="2800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45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05" y="0"/>
            <a:ext cx="9905998" cy="1187669"/>
          </a:xfrm>
        </p:spPr>
        <p:txBody>
          <a:bodyPr>
            <a:normAutofit/>
          </a:bodyPr>
          <a:lstStyle/>
          <a:p>
            <a:r>
              <a:rPr lang="hr-HR" sz="4000" cap="none" dirty="0" err="1" smtClean="0">
                <a:latin typeface="Palatino Linotype" panose="02040502050505030304" pitchFamily="18" charset="0"/>
              </a:rPr>
              <a:t>Decim</a:t>
            </a:r>
            <a:r>
              <a:rPr lang="hr-HR" sz="4000" cap="none" dirty="0" smtClean="0">
                <a:latin typeface="Palatino Linotype" panose="02040502050505030304" pitchFamily="18" charset="0"/>
              </a:rPr>
              <a:t> Junije </a:t>
            </a:r>
            <a:r>
              <a:rPr lang="hr-HR" sz="4000" cap="none" dirty="0" err="1" smtClean="0">
                <a:latin typeface="Palatino Linotype" panose="02040502050505030304" pitchFamily="18" charset="0"/>
              </a:rPr>
              <a:t>Juvenal</a:t>
            </a:r>
            <a:endParaRPr lang="hr-HR" sz="4000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4" y="1011677"/>
            <a:ext cx="11770468" cy="5846323"/>
          </a:xfrm>
        </p:spPr>
        <p:txBody>
          <a:bodyPr>
            <a:normAutofit/>
          </a:bodyPr>
          <a:lstStyle/>
          <a:p>
            <a:r>
              <a:rPr lang="hr-HR" sz="2800" cap="none" dirty="0" smtClean="0">
                <a:latin typeface="Palatino Linotype" panose="02040502050505030304" pitchFamily="18" charset="0"/>
              </a:rPr>
              <a:t>C.67.g.n.e., </a:t>
            </a:r>
            <a:r>
              <a:rPr lang="hr-HR" sz="2800" i="1" cap="none" dirty="0" err="1" smtClean="0">
                <a:latin typeface="Palatino Linotype" panose="02040502050505030304" pitchFamily="18" charset="0"/>
              </a:rPr>
              <a:t>Aquinum</a:t>
            </a:r>
            <a:r>
              <a:rPr lang="hr-HR" sz="2800" cap="none" dirty="0">
                <a:latin typeface="Palatino Linotype" panose="02040502050505030304" pitchFamily="18" charset="0"/>
              </a:rPr>
              <a:t> </a:t>
            </a:r>
            <a:r>
              <a:rPr lang="hr-HR" sz="2800" cap="none" dirty="0" smtClean="0">
                <a:latin typeface="Palatino Linotype" panose="02040502050505030304" pitchFamily="18" charset="0"/>
              </a:rPr>
              <a:t>– nakon 127.g.n.e.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Mlađi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Marcijalov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suvremenik i prijatelj</a:t>
            </a:r>
          </a:p>
          <a:p>
            <a:r>
              <a:rPr lang="hr-HR" sz="2800" cap="none" dirty="0" smtClean="0">
                <a:latin typeface="Palatino Linotype" panose="02040502050505030304" pitchFamily="18" charset="0"/>
              </a:rPr>
              <a:t>Sve što znamo o životu su pretpostavke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Srednji stalež; obrazovan u retorskoj školi, obnašao državnu i vojnu službu, bavio se deklamacijama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92./93.g. sastavio satiričnu pjesmu protiv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Domicijanova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dvorjanina – prognan u Egipat</a:t>
            </a:r>
          </a:p>
          <a:p>
            <a:r>
              <a:rPr lang="hr-HR" sz="2800" cap="none" dirty="0" smtClean="0">
                <a:latin typeface="Palatino Linotype" panose="02040502050505030304" pitchFamily="18" charset="0"/>
              </a:rPr>
              <a:t>16 </a:t>
            </a:r>
            <a:r>
              <a:rPr lang="hr-HR" sz="2800" i="1" cap="none" dirty="0" smtClean="0">
                <a:latin typeface="Palatino Linotype" panose="02040502050505030304" pitchFamily="18" charset="0"/>
              </a:rPr>
              <a:t>Satira</a:t>
            </a:r>
            <a:r>
              <a:rPr lang="hr-HR" sz="2800" cap="none" dirty="0" smtClean="0">
                <a:latin typeface="Palatino Linotype" panose="02040502050505030304" pitchFamily="18" charset="0"/>
              </a:rPr>
              <a:t> u heksametrima u 5 knjiga (c. 4000 stihova)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Događaju se u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Domicijanovo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doba, ali su pisane tek nakon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Domicijanove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smrti (od. c. 100.g.)</a:t>
            </a:r>
          </a:p>
        </p:txBody>
      </p:sp>
    </p:spTree>
    <p:extLst>
      <p:ext uri="{BB962C8B-B14F-4D97-AF65-F5344CB8AC3E}">
        <p14:creationId xmlns:p14="http://schemas.microsoft.com/office/powerpoint/2010/main" val="335231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44595"/>
            <a:ext cx="9905998" cy="4246605"/>
          </a:xfrm>
        </p:spPr>
        <p:txBody>
          <a:bodyPr/>
          <a:lstStyle/>
          <a:p>
            <a:pPr marL="0" lvl="0" indent="0">
              <a:buClr>
                <a:srgbClr val="F4B54B"/>
              </a:buClr>
              <a:buNone/>
            </a:pP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difficile</a:t>
            </a: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est</a:t>
            </a: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saturam</a:t>
            </a: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non</a:t>
            </a: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scribere</a:t>
            </a: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</a:t>
            </a: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Palatino Linotype" panose="02040502050505030304" pitchFamily="18" charset="0"/>
              </a:rPr>
              <a:t>(I, 30</a:t>
            </a:r>
            <a:r>
              <a:rPr lang="hr-HR" altLang="sr-Latn-RS" sz="2800" dirty="0" smtClean="0">
                <a:solidFill>
                  <a:schemeClr val="tx1">
                    <a:lumMod val="95000"/>
                  </a:schemeClr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  <a:p>
            <a:pPr marL="0" lvl="0" indent="0">
              <a:buClr>
                <a:srgbClr val="F4B54B"/>
              </a:buClr>
              <a:buNone/>
            </a:pPr>
            <a:endParaRPr lang="hr-HR" altLang="sr-Latn-RS" sz="2800" dirty="0">
              <a:solidFill>
                <a:schemeClr val="tx1">
                  <a:lumMod val="95000"/>
                </a:schemeClr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0" lvl="0" indent="0">
              <a:buClr>
                <a:srgbClr val="F4B54B"/>
              </a:buClr>
              <a:buNone/>
            </a:pPr>
            <a:r>
              <a:rPr lang="hr-HR" altLang="sr-Latn-RS" sz="2800" i="1" cap="none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it-IT" altLang="sr-Latn-RS" sz="2800" i="1" cap="none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si </a:t>
            </a:r>
            <a:r>
              <a:rPr lang="it-IT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natura negat, facit indignatio uersum </a:t>
            </a:r>
            <a:r>
              <a:rPr lang="it-IT" altLang="sr-Latn-RS" sz="2800" cap="none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(I, 79)</a:t>
            </a:r>
            <a:endParaRPr lang="hr-HR" altLang="sr-Latn-RS" sz="2800" cap="none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marL="0" lvl="0" indent="0">
              <a:buClr>
                <a:srgbClr val="F4B54B"/>
              </a:buClr>
              <a:buNone/>
            </a:pPr>
            <a:endParaRPr lang="hr-HR" altLang="sr-Latn-RS" sz="2800" i="1" cap="none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marL="0" lvl="0" indent="0">
              <a:buClr>
                <a:srgbClr val="F4B54B"/>
              </a:buClr>
              <a:buNone/>
            </a:pP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altLang="sr-Latn-RS" sz="2800" i="1" cap="none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		</a:t>
            </a:r>
            <a:r>
              <a:rPr lang="hr-HR" altLang="sr-Latn-RS" sz="2800" i="1" cap="none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omne</a:t>
            </a:r>
            <a:r>
              <a:rPr lang="hr-HR" altLang="sr-Latn-RS" sz="2800" i="1" cap="none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in</a:t>
            </a: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praecipiti</a:t>
            </a: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vitium</a:t>
            </a:r>
            <a:r>
              <a:rPr lang="hr-HR" altLang="sr-Latn-RS" sz="2800" i="1" cap="none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800" i="1" cap="none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stetit</a:t>
            </a:r>
            <a:r>
              <a:rPr lang="hr-HR" altLang="sr-Latn-RS" sz="2800" cap="none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hr-HR" altLang="sr-Latn-RS" sz="280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I, 149)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175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228" y="0"/>
            <a:ext cx="9905998" cy="1264596"/>
          </a:xfrm>
        </p:spPr>
        <p:txBody>
          <a:bodyPr/>
          <a:lstStyle/>
          <a:p>
            <a:r>
              <a:rPr lang="hr-HR" sz="4400" i="1" cap="none" dirty="0" err="1" smtClean="0">
                <a:latin typeface="Palatino Linotype" panose="02040502050505030304" pitchFamily="18" charset="0"/>
              </a:rPr>
              <a:t>Satyrae</a:t>
            </a:r>
            <a:endParaRPr lang="hr-HR" i="1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9" y="1050586"/>
            <a:ext cx="11893573" cy="5807414"/>
          </a:xfrm>
        </p:spPr>
        <p:txBody>
          <a:bodyPr>
            <a:normAutofit/>
          </a:bodyPr>
          <a:lstStyle/>
          <a:p>
            <a:r>
              <a:rPr lang="hr-HR" sz="2400" b="1" cap="none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I. I.</a:t>
            </a:r>
            <a:r>
              <a:rPr lang="hr-HR" sz="2400" b="1" cap="none" dirty="0" smtClean="0">
                <a:latin typeface="Palatino Linotype" panose="02040502050505030304" pitchFamily="18" charset="0"/>
              </a:rPr>
              <a:t>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–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programatska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, okolnosti i potreba za pisanje satire</a:t>
            </a: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I. II. – protiv licemjerja moćnih i bogatih koji navodno štite moral (aluzije na cara), propast rimske religije, izopačenost spolova</a:t>
            </a:r>
          </a:p>
          <a:p>
            <a:r>
              <a:rPr lang="hr-HR" sz="2400" b="1" cap="none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I. III.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–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Umbricije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odlazi u Kume bježeći iz opasnog i pokvarenog Rima kojim vladaju </a:t>
            </a:r>
            <a:r>
              <a:rPr lang="hr-HR" sz="2400" b="1" i="1" cap="none" dirty="0" err="1" smtClean="0">
                <a:latin typeface="Palatino Linotype" panose="02040502050505030304" pitchFamily="18" charset="0"/>
              </a:rPr>
              <a:t>Graeculi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i drugi doseljenici (put obratan od Enejinog)</a:t>
            </a:r>
          </a:p>
          <a:p>
            <a:r>
              <a:rPr lang="hr-HR" sz="2400" b="1" cap="none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I. IV.</a:t>
            </a:r>
            <a:r>
              <a:rPr lang="hr-HR" sz="2400" cap="none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– vijeće senatora o sudbini goleme uhvaćene ribe: parodija na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Stacijev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ep o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Domicijanovim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pohodima protiv Germana i kritika ulizica na carskom dvoru</a:t>
            </a: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I. V. – gozba bogatih i oholih patrona koji dobivaju hranu i piće ovisno o položaju</a:t>
            </a:r>
          </a:p>
          <a:p>
            <a:r>
              <a:rPr lang="hr-HR" sz="2400" b="1" cap="none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II. VI</a:t>
            </a:r>
            <a:r>
              <a:rPr lang="hr-HR" sz="2400" cap="none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–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mizoginijska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, jedna od najpoznatijih i najduža – odgovor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Postumu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na najavu ženidbe</a:t>
            </a:r>
          </a:p>
          <a:p>
            <a:pPr lvl="1"/>
            <a:r>
              <a:rPr lang="hr-HR" sz="2200" cap="none" dirty="0" smtClean="0">
                <a:latin typeface="Palatino Linotype" panose="02040502050505030304" pitchFamily="18" charset="0"/>
              </a:rPr>
              <a:t>Prvi dio govori o preljubnicama, a drugi o ubojicama muževa (i djece)</a:t>
            </a:r>
          </a:p>
          <a:p>
            <a:pPr marL="457200" lvl="1" indent="0">
              <a:buNone/>
            </a:pPr>
            <a:r>
              <a:rPr lang="hr-HR" sz="2200" cap="none" dirty="0" smtClean="0">
                <a:latin typeface="Palatino Linotype" panose="02040502050505030304" pitchFamily="18" charset="0"/>
              </a:rPr>
              <a:t>= elementi komedije i tragedije</a:t>
            </a:r>
            <a:endParaRPr lang="hr-HR" sz="2200" cap="none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29090" cy="6684579"/>
          </a:xfrm>
        </p:spPr>
        <p:txBody>
          <a:bodyPr>
            <a:normAutofit lnSpcReduction="10000"/>
          </a:bodyPr>
          <a:lstStyle/>
          <a:p>
            <a:r>
              <a:rPr lang="hr-HR" sz="2400" cap="none" dirty="0" smtClean="0">
                <a:latin typeface="Palatino Linotype" panose="02040502050505030304" pitchFamily="18" charset="0"/>
              </a:rPr>
              <a:t>III. VII. – o teškom položaju intelektualaca (pjesnika, odvjetnika, učitelja); Sudbina je najbolji zaštitnik</a:t>
            </a:r>
            <a:r>
              <a:rPr lang="hr-HR" sz="2400" cap="none" dirty="0">
                <a:latin typeface="Palatino Linotype" panose="02040502050505030304" pitchFamily="18" charset="0"/>
              </a:rPr>
              <a:t>; više tužaljka</a:t>
            </a:r>
            <a:endParaRPr lang="hr-HR" sz="2400" cap="none" dirty="0" smtClean="0">
              <a:latin typeface="Palatino Linotype" panose="02040502050505030304" pitchFamily="18" charset="0"/>
            </a:endParaRP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III. VIII. – rimskim aristokratima, o tome kako se plemenitost ne može kupiti novcem, niti naslijediti, nego ovisi o ponašanju pojedinca</a:t>
            </a: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III. IX. - o </a:t>
            </a:r>
            <a:r>
              <a:rPr lang="hr-HR" sz="2400" cap="none" dirty="0">
                <a:latin typeface="Palatino Linotype" panose="02040502050505030304" pitchFamily="18" charset="0"/>
              </a:rPr>
              <a:t>nevoljama parazita tj. klijenata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(~autobiografski); što sve treba podnijeti za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sportulu</a:t>
            </a:r>
            <a:endParaRPr lang="hr-HR" sz="2400" cap="none" dirty="0">
              <a:latin typeface="Palatino Linotype" panose="02040502050505030304" pitchFamily="18" charset="0"/>
            </a:endParaRPr>
          </a:p>
          <a:p>
            <a:r>
              <a:rPr lang="hr-HR" sz="2400" b="1" cap="none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IV. X.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– o besmislenim željama zbog kojih ljudi </a:t>
            </a:r>
            <a:r>
              <a:rPr lang="hr-HR" sz="2400" cap="none" dirty="0">
                <a:latin typeface="Palatino Linotype" panose="02040502050505030304" pitchFamily="18" charset="0"/>
              </a:rPr>
              <a:t>molitvama dosađuju bogovima </a:t>
            </a:r>
            <a:endParaRPr lang="hr-HR" sz="2400" cap="none" dirty="0" smtClean="0">
              <a:latin typeface="Palatino Linotype" panose="02040502050505030304" pitchFamily="18" charset="0"/>
            </a:endParaRPr>
          </a:p>
          <a:p>
            <a:pPr lvl="1"/>
            <a:r>
              <a:rPr lang="hr-HR" sz="2000" cap="none" dirty="0" smtClean="0">
                <a:latin typeface="Palatino Linotype" panose="02040502050505030304" pitchFamily="18" charset="0"/>
              </a:rPr>
              <a:t>Prva od više filozofsko-moralizatorskih </a:t>
            </a:r>
            <a:r>
              <a:rPr lang="hr-HR" sz="2000" cap="none" dirty="0" err="1" smtClean="0">
                <a:latin typeface="Palatino Linotype" panose="02040502050505030304" pitchFamily="18" charset="0"/>
              </a:rPr>
              <a:t>dijatriba</a:t>
            </a:r>
            <a:endParaRPr lang="hr-HR" sz="2000" cap="none" dirty="0">
              <a:latin typeface="Palatino Linotype" panose="02040502050505030304" pitchFamily="18" charset="0"/>
            </a:endParaRP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IV. XI. – u opisu gozbe naglašava se važnost umjerenosti i samospoznaje (</a:t>
            </a:r>
            <a:r>
              <a:rPr lang="el-GR" sz="2400" cap="none" dirty="0">
                <a:latin typeface="Palatino Linotype" panose="02040502050505030304" pitchFamily="18" charset="0"/>
              </a:rPr>
              <a:t>γνῶθι </a:t>
            </a:r>
            <a:r>
              <a:rPr lang="el-GR" sz="2400" cap="none" dirty="0" smtClean="0">
                <a:latin typeface="Palatino Linotype" panose="02040502050505030304" pitchFamily="18" charset="0"/>
              </a:rPr>
              <a:t>σεαυτόν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); vrijednost skromnosti drevnih Rimljana</a:t>
            </a:r>
            <a:endParaRPr lang="hr-HR" sz="2400" cap="none" dirty="0">
              <a:latin typeface="Palatino Linotype" panose="02040502050505030304" pitchFamily="18" charset="0"/>
            </a:endParaRP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IV. XII. - o </a:t>
            </a:r>
            <a:r>
              <a:rPr lang="hr-HR" sz="2400" cap="none" dirty="0">
                <a:latin typeface="Palatino Linotype" panose="02040502050505030304" pitchFamily="18" charset="0"/>
              </a:rPr>
              <a:t>istinskom i lažnom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prijateljstvu, povodom žrtve za spas prijatelja iz oluje</a:t>
            </a:r>
            <a:endParaRPr lang="hr-HR" sz="2400" cap="none" dirty="0">
              <a:latin typeface="Palatino Linotype" panose="02040502050505030304" pitchFamily="18" charset="0"/>
            </a:endParaRP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V. XIII. - o suzdržavanju od želje za osvetom i grižnji savjesti (najtežoj kazni)</a:t>
            </a: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V. XIV. - o </a:t>
            </a:r>
            <a:r>
              <a:rPr lang="hr-HR" sz="2400" cap="none" dirty="0">
                <a:latin typeface="Palatino Linotype" panose="02040502050505030304" pitchFamily="18" charset="0"/>
              </a:rPr>
              <a:t>odgoju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mladeži (koja usvaja poroke roditelja, osobito opasnu pohlepu)</a:t>
            </a: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XV. - o važnosti suosjećanja među ljudima za civilizaciju (i o kanibalizmu </a:t>
            </a:r>
            <a:r>
              <a:rPr lang="hr-HR" sz="2400" cap="none" dirty="0">
                <a:latin typeface="Palatino Linotype" panose="02040502050505030304" pitchFamily="18" charset="0"/>
              </a:rPr>
              <a:t>u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Egiptu)</a:t>
            </a:r>
          </a:p>
          <a:p>
            <a:r>
              <a:rPr lang="hr-HR" sz="2400" cap="none" dirty="0" smtClean="0">
                <a:latin typeface="Palatino Linotype" panose="02040502050505030304" pitchFamily="18" charset="0"/>
              </a:rPr>
              <a:t>XVI. – </a:t>
            </a:r>
            <a:r>
              <a:rPr lang="hr-HR" sz="2400" cap="none" smtClean="0">
                <a:latin typeface="Palatino Linotype" panose="02040502050505030304" pitchFamily="18" charset="0"/>
              </a:rPr>
              <a:t>o prednostima vojničkog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života; nepotpuna</a:t>
            </a:r>
            <a:endParaRPr lang="hr-HR" sz="2400" cap="none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2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921" y="0"/>
            <a:ext cx="5391079" cy="930166"/>
          </a:xfrm>
        </p:spPr>
        <p:txBody>
          <a:bodyPr/>
          <a:lstStyle/>
          <a:p>
            <a:r>
              <a:rPr lang="hr-HR" sz="3600" cap="none" dirty="0" smtClean="0">
                <a:latin typeface="Palatino Linotype" panose="02040502050505030304" pitchFamily="18" charset="0"/>
              </a:rPr>
              <a:t>Karakteristike</a:t>
            </a:r>
            <a:endParaRPr lang="hr-HR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472966"/>
            <a:ext cx="11822126" cy="6141843"/>
          </a:xfrm>
        </p:spPr>
        <p:txBody>
          <a:bodyPr>
            <a:noAutofit/>
          </a:bodyPr>
          <a:lstStyle/>
          <a:p>
            <a:r>
              <a:rPr lang="hr-HR" sz="2600" cap="none" dirty="0" smtClean="0">
                <a:latin typeface="Palatino Linotype" panose="02040502050505030304" pitchFamily="18" charset="0"/>
              </a:rPr>
              <a:t>Pesimizam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Osuda tadašnjeg rimskog društva (ideal Zlatnog doba), ali bez osobnih napada (bliži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Horaciju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i Perziju nego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Luciliju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Najoštrija (i zadnja) rimska satira</a:t>
            </a:r>
          </a:p>
          <a:p>
            <a:r>
              <a:rPr lang="hr-HR" sz="2600" cap="none" dirty="0" smtClean="0">
                <a:latin typeface="Palatino Linotype" panose="02040502050505030304" pitchFamily="18" charset="0"/>
              </a:rPr>
              <a:t>Realizam (naturalizam)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sličnost s </a:t>
            </a:r>
            <a:r>
              <a:rPr lang="hr-HR" sz="2400" cap="none" dirty="0" err="1" smtClean="0">
                <a:latin typeface="Palatino Linotype" panose="02040502050505030304" pitchFamily="18" charset="0"/>
              </a:rPr>
              <a:t>Marcijalom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; iskrenost?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„Siromašni pjesnik” – motiv ili stvarnost?</a:t>
            </a:r>
          </a:p>
          <a:p>
            <a:r>
              <a:rPr lang="hr-HR" sz="2600" cap="none" dirty="0" smtClean="0">
                <a:latin typeface="Palatino Linotype" panose="02040502050505030304" pitchFamily="18" charset="0"/>
              </a:rPr>
              <a:t>Retorički stil, dijalozi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Mnogo sentencija </a:t>
            </a:r>
            <a:r>
              <a:rPr lang="hr-HR" sz="2400" i="1" cap="none" dirty="0" smtClean="0">
                <a:latin typeface="Palatino Linotype" panose="02040502050505030304" pitchFamily="18" charset="0"/>
              </a:rPr>
              <a:t>(</a:t>
            </a:r>
            <a:r>
              <a:rPr lang="hr-HR" sz="2400" i="1" cap="none" dirty="0" err="1">
                <a:latin typeface="Palatino Linotype" panose="02040502050505030304" pitchFamily="18" charset="0"/>
              </a:rPr>
              <a:t>panem</a:t>
            </a:r>
            <a:r>
              <a:rPr lang="hr-HR" sz="2400" i="1" cap="none" dirty="0"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latin typeface="Palatino Linotype" panose="02040502050505030304" pitchFamily="18" charset="0"/>
              </a:rPr>
              <a:t>et</a:t>
            </a:r>
            <a:r>
              <a:rPr lang="hr-HR" sz="2400" i="1" cap="none" dirty="0"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latin typeface="Palatino Linotype" panose="02040502050505030304" pitchFamily="18" charset="0"/>
              </a:rPr>
              <a:t>circenses</a:t>
            </a:r>
            <a:r>
              <a:rPr lang="hr-HR" sz="2400" i="1" cap="none" dirty="0">
                <a:latin typeface="Palatino Linotype" panose="02040502050505030304" pitchFamily="18" charset="0"/>
              </a:rPr>
              <a:t> – </a:t>
            </a:r>
            <a:r>
              <a:rPr lang="hr-HR" sz="2400" cap="none" dirty="0">
                <a:latin typeface="Palatino Linotype" panose="02040502050505030304" pitchFamily="18" charset="0"/>
              </a:rPr>
              <a:t>X, 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81; </a:t>
            </a:r>
            <a:r>
              <a:rPr lang="hr-HR" sz="2400" i="1" cap="none" dirty="0" err="1" smtClean="0">
                <a:latin typeface="Palatino Linotype" panose="02040502050505030304" pitchFamily="18" charset="0"/>
              </a:rPr>
              <a:t>mens</a:t>
            </a:r>
            <a:r>
              <a:rPr lang="hr-HR" sz="2400" i="1" cap="none" dirty="0" smtClean="0">
                <a:latin typeface="Palatino Linotype" panose="02040502050505030304" pitchFamily="18" charset="0"/>
              </a:rPr>
              <a:t> sana </a:t>
            </a:r>
            <a:r>
              <a:rPr lang="hr-HR" sz="2400" i="1" cap="none" dirty="0" err="1" smtClean="0">
                <a:latin typeface="Palatino Linotype" panose="02040502050505030304" pitchFamily="18" charset="0"/>
              </a:rPr>
              <a:t>in</a:t>
            </a:r>
            <a:r>
              <a:rPr lang="hr-HR" sz="2400" i="1" cap="none" dirty="0" smtClean="0"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 smtClean="0">
                <a:latin typeface="Palatino Linotype" panose="02040502050505030304" pitchFamily="18" charset="0"/>
              </a:rPr>
              <a:t>corpore</a:t>
            </a:r>
            <a:r>
              <a:rPr lang="hr-HR" sz="2400" i="1" cap="none" dirty="0" smtClean="0"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 smtClean="0">
                <a:latin typeface="Palatino Linotype" panose="02040502050505030304" pitchFamily="18" charset="0"/>
              </a:rPr>
              <a:t>sano</a:t>
            </a:r>
            <a:r>
              <a:rPr lang="hr-HR" sz="2400" i="1" cap="none" dirty="0" smtClean="0">
                <a:latin typeface="Palatino Linotype" panose="02040502050505030304" pitchFamily="18" charset="0"/>
              </a:rPr>
              <a:t> –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X, 356)</a:t>
            </a:r>
            <a:r>
              <a:rPr lang="hr-HR" sz="2400" i="1" cap="none" dirty="0" smtClean="0">
                <a:latin typeface="Palatino Linotype" panose="02040502050505030304" pitchFamily="18" charset="0"/>
              </a:rPr>
              <a:t>,</a:t>
            </a:r>
            <a:r>
              <a:rPr lang="hr-HR" sz="2400" cap="none" dirty="0" smtClean="0">
                <a:latin typeface="Palatino Linotype" panose="02040502050505030304" pitchFamily="18" charset="0"/>
              </a:rPr>
              <a:t> pretjerivanja, patetike</a:t>
            </a:r>
          </a:p>
          <a:p>
            <a:pPr lvl="1"/>
            <a:r>
              <a:rPr lang="hr-HR" sz="2400" cap="none" dirty="0" smtClean="0">
                <a:latin typeface="Palatino Linotype" panose="02040502050505030304" pitchFamily="18" charset="0"/>
              </a:rPr>
              <a:t>Bez mitologije i učenosti</a:t>
            </a:r>
          </a:p>
          <a:p>
            <a:r>
              <a:rPr lang="hr-HR" sz="2600" cap="none" dirty="0" smtClean="0">
                <a:latin typeface="Palatino Linotype" panose="02040502050505030304" pitchFamily="18" charset="0"/>
              </a:rPr>
              <a:t>Opor i nekonvencionalan jezik</a:t>
            </a:r>
          </a:p>
          <a:p>
            <a:r>
              <a:rPr lang="hr-HR" sz="2600" cap="none" dirty="0" smtClean="0">
                <a:latin typeface="Palatino Linotype" panose="02040502050505030304" pitchFamily="18" charset="0"/>
              </a:rPr>
              <a:t>Često kraj jedne satire najavljuje temu sljedeće</a:t>
            </a:r>
          </a:p>
        </p:txBody>
      </p:sp>
    </p:spTree>
    <p:extLst>
      <p:ext uri="{BB962C8B-B14F-4D97-AF65-F5344CB8AC3E}">
        <p14:creationId xmlns:p14="http://schemas.microsoft.com/office/powerpoint/2010/main" val="387076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50" y="175098"/>
            <a:ext cx="9536347" cy="979255"/>
          </a:xfrm>
        </p:spPr>
        <p:txBody>
          <a:bodyPr/>
          <a:lstStyle/>
          <a:p>
            <a:r>
              <a:rPr lang="hr-HR" dirty="0" smtClean="0">
                <a:latin typeface="Palatino Linotype" panose="02040502050505030304" pitchFamily="18" charset="0"/>
              </a:rPr>
              <a:t>Satira I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949" y="175098"/>
            <a:ext cx="8677072" cy="668290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Semper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ego auditor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tantum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?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numquamne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reponam</a:t>
            </a:r>
            <a:endParaRPr lang="hr-HR" sz="2400" i="1" cap="non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uexatus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totiens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rauci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Theseide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Cordi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inpune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ergo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mihi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recitauerit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ille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togatas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hic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elegos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?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inpune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diem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consumpserit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ingens</a:t>
            </a:r>
            <a:endParaRPr lang="hr-HR" sz="2400" i="1" cap="non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Telephus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aut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summi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plena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iam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margine libri          5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scriptus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in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tergo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necdum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finitus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Orestes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nota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magis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nulli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domus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est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sua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quam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mihi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lucus</a:t>
            </a:r>
            <a:endParaRPr lang="hr-HR" sz="2400" i="1" cap="non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Martis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Aeoliis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uicinum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rupibus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antrum</a:t>
            </a:r>
            <a:endParaRPr lang="hr-HR" sz="2400" i="1" cap="non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Vulcani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;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quid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agant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uenti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quas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torqueat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umbras</a:t>
            </a:r>
            <a:endParaRPr lang="hr-HR" sz="2400" i="1" cap="non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Aeacus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 …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expectes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eadem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a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summo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minimoque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poeta.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nos ergo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manum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ferulae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subduximus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nos       15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consilium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dedimus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Sullae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priuatus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ut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altum</a:t>
            </a:r>
            <a:endParaRPr lang="hr-HR" sz="2400" i="1" cap="non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dormiret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stulta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est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clementia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cum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tot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ubique</a:t>
            </a:r>
            <a:endParaRPr lang="hr-HR" sz="2400" b="1" i="1" cap="non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uatibus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occurras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periturae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parcere</a:t>
            </a:r>
            <a:r>
              <a:rPr lang="hr-HR" sz="24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chartae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cur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tamen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hoc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potius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libeat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decurrere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campo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per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quem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magnus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equos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Auruncae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flexit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alumnus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  20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si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uacat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ac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placidi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rationem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admittitis</a:t>
            </a:r>
            <a:r>
              <a:rPr lang="hr-HR" sz="2400" i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hr-HR" sz="24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edam</a:t>
            </a:r>
            <a:r>
              <a:rPr lang="hr-HR" sz="2400" i="1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hr-HR" sz="2400" i="1" cap="none" dirty="0">
              <a:solidFill>
                <a:schemeClr val="accent4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3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975336" cy="1905000"/>
          </a:xfrm>
        </p:spPr>
        <p:txBody>
          <a:bodyPr/>
          <a:lstStyle/>
          <a:p>
            <a:r>
              <a:rPr lang="hr-HR" dirty="0" smtClean="0">
                <a:latin typeface="Palatino Linotype" panose="02040502050505030304" pitchFamily="18" charset="0"/>
              </a:rPr>
              <a:t>Satira I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03" y="0"/>
            <a:ext cx="8035048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qui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dedit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ergo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tribus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patruis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aconita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uehatur</a:t>
            </a:r>
            <a:endParaRPr lang="hr-HR" sz="2200" i="1" cap="none" dirty="0">
              <a:solidFill>
                <a:schemeClr val="accent4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pensilibus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plumis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atque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illinc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despiciat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nos?‘</a:t>
            </a: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cum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ueniet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contra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digito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compesce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labellum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:     </a:t>
            </a:r>
            <a:r>
              <a:rPr lang="hr-HR" sz="2200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160</a:t>
            </a: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accusator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erit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qui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uerbum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dixerit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"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hic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est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."</a:t>
            </a: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securus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licet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Aenean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Rutulumque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ferocem</a:t>
            </a:r>
            <a:endParaRPr lang="hr-HR" sz="2200" i="1" cap="none" dirty="0">
              <a:solidFill>
                <a:schemeClr val="accent4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committas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nulli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grauis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est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percussus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Achilles</a:t>
            </a:r>
            <a:endParaRPr lang="hr-HR" sz="2200" i="1" cap="none" dirty="0">
              <a:solidFill>
                <a:schemeClr val="accent4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aut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multum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quaesitus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Hylas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urnamque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secutus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ense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uelut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stricto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quotiens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Lucilius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ardens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           </a:t>
            </a:r>
            <a:r>
              <a:rPr lang="hr-HR" sz="2200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165</a:t>
            </a: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infremuit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rubet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auditor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cui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frigida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mens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est</a:t>
            </a:r>
            <a:endParaRPr lang="hr-HR" sz="2200" i="1" cap="none" dirty="0">
              <a:solidFill>
                <a:schemeClr val="accent4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criminibus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tacita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sudant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praecordia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culpa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inde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ira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lacrimae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tecum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prius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ergo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uoluta</a:t>
            </a:r>
            <a:endParaRPr lang="hr-HR" sz="2200" i="1" cap="none" dirty="0">
              <a:solidFill>
                <a:schemeClr val="accent4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haec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animo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ante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tubas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galeatum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sero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duelli</a:t>
            </a:r>
            <a:endParaRPr lang="hr-HR" sz="2200" i="1" cap="none" dirty="0">
              <a:solidFill>
                <a:schemeClr val="accent4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200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paenitet</a:t>
            </a:r>
            <a:r>
              <a:rPr lang="hr-HR" sz="2200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.'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experiar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quid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concedatur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illos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          </a:t>
            </a:r>
            <a:r>
              <a:rPr lang="hr-HR" sz="2200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170</a:t>
            </a:r>
          </a:p>
          <a:p>
            <a:pPr marL="0" indent="0">
              <a:buNone/>
            </a:pP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quorum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Flaminia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tegitur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cinis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200" b="1" i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atque</a:t>
            </a:r>
            <a:r>
              <a:rPr lang="hr-HR" sz="2200" b="1" i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Latina.</a:t>
            </a:r>
          </a:p>
        </p:txBody>
      </p:sp>
    </p:spTree>
    <p:extLst>
      <p:ext uri="{BB962C8B-B14F-4D97-AF65-F5344CB8AC3E}">
        <p14:creationId xmlns:p14="http://schemas.microsoft.com/office/powerpoint/2010/main" val="171124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4647"/>
          </a:xfrm>
        </p:spPr>
        <p:txBody>
          <a:bodyPr/>
          <a:lstStyle/>
          <a:p>
            <a:r>
              <a:rPr lang="hr-HR" dirty="0" smtClean="0">
                <a:latin typeface="Palatino Linotype" panose="02040502050505030304" pitchFamily="18" charset="0"/>
              </a:rPr>
              <a:t>Satira III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083" y="155643"/>
            <a:ext cx="7153328" cy="6702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… </a:t>
            </a: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magnis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opibus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dormitur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urbe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                   </a:t>
            </a:r>
            <a:r>
              <a:rPr lang="hr-HR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235</a:t>
            </a: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inde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caput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morbi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raedarum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transitus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arto</a:t>
            </a:r>
            <a:endParaRPr lang="hr-HR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vicorum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flexu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stantis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convicia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mandrae</a:t>
            </a:r>
            <a:endParaRPr lang="hr-HR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eripient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somnum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Druso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vitulisque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marinis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si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vocat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officium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turba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cedente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vehetur</a:t>
            </a:r>
            <a:endParaRPr lang="hr-HR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dives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ingenti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curret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super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ora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Liburna                   </a:t>
            </a:r>
            <a:r>
              <a:rPr lang="hr-HR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240</a:t>
            </a:r>
          </a:p>
          <a:p>
            <a:pPr marL="0" indent="0">
              <a:buNone/>
            </a:pP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atque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obiter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leget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aut </a:t>
            </a: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scribet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vel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dormiet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intus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  <a:p>
            <a:pPr marL="0" indent="0">
              <a:buNone/>
            </a:pPr>
            <a:r>
              <a:rPr lang="hr-HR" i="1" cap="none" dirty="0" err="1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namque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facit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somnum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clausa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lectica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fenestra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ante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tamen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veniet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nobis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properantibus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obstat</a:t>
            </a:r>
            <a:endParaRPr lang="hr-HR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unda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prior,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magno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populus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premit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agmine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lumbos</a:t>
            </a:r>
            <a:endParaRPr lang="hr-HR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qui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sequitur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;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ferit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hic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cubito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ferit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assere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duro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            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245</a:t>
            </a: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alter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at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hic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tignum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capiti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incutit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ille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metretam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pinguia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crura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luto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planta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mox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undique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magna</a:t>
            </a:r>
            <a:endParaRPr lang="hr-HR" i="1" cap="none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calcor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digito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clavus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mihi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militis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haeret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   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Nonne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vides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quanto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celebretur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sportula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fumo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?</a:t>
            </a:r>
          </a:p>
          <a:p>
            <a:pPr marL="0" indent="0">
              <a:buNone/>
            </a:pP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centum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convivae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sequitur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sua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quemque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culina</a:t>
            </a:r>
            <a:r>
              <a:rPr lang="hr-HR" i="1" cap="none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.          </a:t>
            </a:r>
            <a:r>
              <a:rPr lang="hr-HR" i="1" cap="none" dirty="0" smtClean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  </a:t>
            </a:r>
            <a:r>
              <a:rPr lang="hr-HR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250</a:t>
            </a:r>
            <a:endParaRPr lang="hr-HR" cap="none" dirty="0">
              <a:solidFill>
                <a:schemeClr val="accent4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350</TotalTime>
  <Words>820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Palatino Linotype</vt:lpstr>
      <vt:lpstr>Mesh</vt:lpstr>
      <vt:lpstr>Decimus Iunius Iuvenalis</vt:lpstr>
      <vt:lpstr>Decim Junije Juvenal</vt:lpstr>
      <vt:lpstr>PowerPoint Presentation</vt:lpstr>
      <vt:lpstr>Satyrae</vt:lpstr>
      <vt:lpstr>PowerPoint Presentation</vt:lpstr>
      <vt:lpstr>Karakteristike</vt:lpstr>
      <vt:lpstr>Satira I</vt:lpstr>
      <vt:lpstr>Satira I</vt:lpstr>
      <vt:lpstr>Satira III</vt:lpstr>
      <vt:lpstr>Satira 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Decimus Iunius Iuvenalis</dc:title>
  <dc:creator>Maja</dc:creator>
  <cp:lastModifiedBy>Profesor</cp:lastModifiedBy>
  <cp:revision>38</cp:revision>
  <dcterms:created xsi:type="dcterms:W3CDTF">2017-05-09T13:51:42Z</dcterms:created>
  <dcterms:modified xsi:type="dcterms:W3CDTF">2017-05-10T15:33:15Z</dcterms:modified>
</cp:coreProperties>
</file>