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4" r:id="rId3"/>
    <p:sldId id="275" r:id="rId4"/>
    <p:sldId id="282" r:id="rId5"/>
    <p:sldId id="276" r:id="rId6"/>
    <p:sldId id="277" r:id="rId7"/>
    <p:sldId id="278" r:id="rId8"/>
    <p:sldId id="279" r:id="rId9"/>
    <p:sldId id="280" r:id="rId10"/>
    <p:sldId id="281" r:id="rId11"/>
    <p:sldId id="283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A8E4"/>
    <a:srgbClr val="521E1D"/>
    <a:srgbClr val="FBD4B4"/>
    <a:srgbClr val="4D85A5"/>
    <a:srgbClr val="6F633F"/>
    <a:srgbClr val="564C30"/>
    <a:srgbClr val="562A2B"/>
    <a:srgbClr val="807E5F"/>
    <a:srgbClr val="80B7D4"/>
    <a:srgbClr val="D3C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3" autoAdjust="0"/>
    <p:restoredTop sz="90000" autoAdjust="0"/>
  </p:normalViewPr>
  <p:slideViewPr>
    <p:cSldViewPr snapToGrid="0" snapToObjects="1">
      <p:cViewPr>
        <p:scale>
          <a:sx n="73" d="100"/>
          <a:sy n="73" d="100"/>
        </p:scale>
        <p:origin x="-14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Izvori</a:t>
            </a:r>
            <a:r>
              <a:rPr lang="hr-HR" baseline="0" dirty="0" smtClean="0"/>
              <a:t> informacija o Hrvatskim studijima prije upisa (u postocima)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Ukupno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Preko studentske smotre SUZG</c:v>
                </c:pt>
                <c:pt idx="1">
                  <c:v>U školi</c:v>
                </c:pt>
                <c:pt idx="2">
                  <c:v>Preko društvenih mreža</c:v>
                </c:pt>
                <c:pt idx="3">
                  <c:v>Preko internetske stranice Hrvatskih studija</c:v>
                </c:pt>
                <c:pt idx="4">
                  <c:v>Preko ostalih medija</c:v>
                </c:pt>
                <c:pt idx="5">
                  <c:v>Od bivših studenata</c:v>
                </c:pt>
                <c:pt idx="6">
                  <c:v>Od prijatelja ili poznanika</c:v>
                </c:pt>
                <c:pt idx="7">
                  <c:v>Od roditelja</c:v>
                </c:pt>
                <c:pt idx="8">
                  <c:v>Nešto drugo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7.4</c:v>
                </c:pt>
                <c:pt idx="1">
                  <c:v>16.3</c:v>
                </c:pt>
                <c:pt idx="2">
                  <c:v>29.8</c:v>
                </c:pt>
                <c:pt idx="3">
                  <c:v>54.4</c:v>
                </c:pt>
                <c:pt idx="4">
                  <c:v>10.199999999999999</c:v>
                </c:pt>
                <c:pt idx="5">
                  <c:v>27.9</c:v>
                </c:pt>
                <c:pt idx="6">
                  <c:v>65.099999999999994</c:v>
                </c:pt>
                <c:pt idx="7">
                  <c:v>9.8000000000000007</c:v>
                </c:pt>
                <c:pt idx="8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7D-4925-9E07-FAED5B1AF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019264"/>
        <c:axId val="124046144"/>
      </c:barChart>
      <c:catAx>
        <c:axId val="3501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4046144"/>
        <c:crosses val="autoZero"/>
        <c:auto val="1"/>
        <c:lblAlgn val="ctr"/>
        <c:lblOffset val="100"/>
        <c:noMultiLvlLbl val="0"/>
      </c:catAx>
      <c:valAx>
        <c:axId val="12404614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3501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8B1F5-1BFB-AE41-B8E7-7BF85D0992D5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28D5E-F104-2B48-A333-D6FF209AB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62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3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3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6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8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7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0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6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6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5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9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B7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9E4E6-78E7-244B-A695-E7A193B0C6D7}" type="datetimeFigureOut">
              <a:rPr lang="en-US" smtClean="0"/>
              <a:pPr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28A72-FCBA-3D45-A6FA-00FD28FF0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3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2959100" y="1930400"/>
            <a:ext cx="3009900" cy="30099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2540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a-IN" sz="3200" dirty="0" smtClean="0">
              <a:solidFill>
                <a:schemeClr val="accent1">
                  <a:lumMod val="7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0" y="4940300"/>
            <a:ext cx="2959100" cy="6096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27600" y="749300"/>
            <a:ext cx="2959100" cy="11811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0" y="0"/>
            <a:ext cx="1231900" cy="19304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0" y="3517900"/>
            <a:ext cx="2070100" cy="14224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8204200" y="4584700"/>
            <a:ext cx="939800" cy="22733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987800" y="0"/>
            <a:ext cx="939800" cy="1930400"/>
          </a:xfrm>
          <a:prstGeom prst="rect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969000" y="3517900"/>
            <a:ext cx="2235200" cy="1066800"/>
          </a:xfrm>
          <a:prstGeom prst="rect">
            <a:avLst/>
          </a:pr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0" y="5549900"/>
            <a:ext cx="1231900" cy="1308100"/>
          </a:xfrm>
          <a:prstGeom prst="rect">
            <a:avLst/>
          </a:pr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2540000" y="0"/>
            <a:ext cx="1447800" cy="1092200"/>
          </a:xfrm>
          <a:prstGeom prst="rect">
            <a:avLst/>
          </a:pr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2959100" y="4940300"/>
            <a:ext cx="2070100" cy="1422400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2070100" y="1092200"/>
            <a:ext cx="1917700" cy="838200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5969000" y="1930400"/>
            <a:ext cx="1917700" cy="838200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0" y="1930400"/>
            <a:ext cx="660400" cy="838200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60400" y="1930400"/>
            <a:ext cx="2298700" cy="444500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969000" y="2768600"/>
            <a:ext cx="3175000" cy="444500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2959100" y="6362700"/>
            <a:ext cx="1041400" cy="495300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4927600" y="0"/>
            <a:ext cx="1041400" cy="749300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7886700" y="1701800"/>
            <a:ext cx="1257300" cy="10668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5029200" y="4940300"/>
            <a:ext cx="939800" cy="1422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5969000" y="3213100"/>
            <a:ext cx="3175000" cy="30480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231900" y="749300"/>
            <a:ext cx="838200" cy="118110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540000" y="5549900"/>
            <a:ext cx="419100" cy="130810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1879600" y="5549900"/>
            <a:ext cx="660400" cy="13081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969000" y="4584700"/>
            <a:ext cx="660400" cy="22733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070100" y="749300"/>
            <a:ext cx="469900" cy="3429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7337944" y="1358900"/>
            <a:ext cx="1244600" cy="3429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5969000" y="0"/>
            <a:ext cx="1257300" cy="749300"/>
          </a:xfrm>
          <a:prstGeom prst="rect">
            <a:avLst/>
          </a:prstGeom>
          <a:solidFill>
            <a:schemeClr val="tx2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1231900" y="5549900"/>
            <a:ext cx="647700" cy="749300"/>
          </a:xfrm>
          <a:prstGeom prst="rect">
            <a:avLst/>
          </a:prstGeom>
          <a:solidFill>
            <a:schemeClr val="tx2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2070100" y="3517900"/>
            <a:ext cx="889000" cy="1422400"/>
          </a:xfrm>
          <a:prstGeom prst="rect">
            <a:avLst/>
          </a:prstGeom>
          <a:solidFill>
            <a:schemeClr val="tx2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629400" y="4584700"/>
            <a:ext cx="1574800" cy="355600"/>
          </a:xfrm>
          <a:prstGeom prst="rect">
            <a:avLst/>
          </a:prstGeom>
          <a:solidFill>
            <a:schemeClr val="tx2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/>
        </p:nvSpPr>
        <p:spPr>
          <a:xfrm>
            <a:off x="6629400" y="6502400"/>
            <a:ext cx="1574800" cy="355600"/>
          </a:xfrm>
          <a:prstGeom prst="rect">
            <a:avLst/>
          </a:prstGeom>
          <a:solidFill>
            <a:schemeClr val="tx2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1231900" y="0"/>
            <a:ext cx="1308100" cy="749300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0" y="2768600"/>
            <a:ext cx="660400" cy="749300"/>
          </a:xfrm>
          <a:prstGeom prst="rect">
            <a:avLst/>
          </a:prstGeom>
          <a:solidFill>
            <a:schemeClr val="tx2">
              <a:lumMod val="20000"/>
              <a:lumOff val="8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660400" y="2374900"/>
            <a:ext cx="571500" cy="1143000"/>
          </a:xfrm>
          <a:prstGeom prst="rect">
            <a:avLst/>
          </a:prstGeom>
          <a:solidFill>
            <a:schemeClr val="tx2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1231900" y="2374900"/>
            <a:ext cx="1727200" cy="11430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1231900" y="6299200"/>
            <a:ext cx="647700" cy="558800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4000500" y="6362700"/>
            <a:ext cx="1968500" cy="495300"/>
          </a:xfrm>
          <a:prstGeom prst="rect">
            <a:avLst/>
          </a:prstGeom>
          <a:solidFill>
            <a:schemeClr val="tx2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7226300" y="0"/>
            <a:ext cx="660400" cy="749300"/>
          </a:xfrm>
          <a:prstGeom prst="rect">
            <a:avLst/>
          </a:prstGeom>
          <a:solidFill>
            <a:schemeClr val="tx2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7886700" y="0"/>
            <a:ext cx="1257300" cy="1358900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/>
        </p:nvSpPr>
        <p:spPr>
          <a:xfrm>
            <a:off x="8204200" y="3517900"/>
            <a:ext cx="939800" cy="1066800"/>
          </a:xfrm>
          <a:prstGeom prst="rect">
            <a:avLst/>
          </a:prstGeom>
          <a:solidFill>
            <a:schemeClr val="accent1">
              <a:lumMod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/>
        </p:nvSpPr>
        <p:spPr>
          <a:xfrm>
            <a:off x="6629400" y="4940300"/>
            <a:ext cx="1574800" cy="1562100"/>
          </a:xfrm>
          <a:prstGeom prst="rect">
            <a:avLst/>
          </a:prstGeom>
          <a:solidFill>
            <a:schemeClr val="accent1">
              <a:lumMod val="75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/>
        </p:nvSpPr>
        <p:spPr>
          <a:xfrm>
            <a:off x="2959100" y="1955770"/>
            <a:ext cx="30099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a-IN" sz="800" dirty="0" smtClean="0">
              <a:solidFill>
                <a:srgbClr val="50A8E4"/>
              </a:solidFill>
              <a:latin typeface="Arial Black"/>
              <a:cs typeface="Arial Black"/>
            </a:endParaRPr>
          </a:p>
          <a:p>
            <a:pPr algn="ctr"/>
            <a:r>
              <a:rPr lang="hr-HR" sz="2000" dirty="0" smtClean="0">
                <a:solidFill>
                  <a:schemeClr val="accent4">
                    <a:lumMod val="50000"/>
                  </a:schemeClr>
                </a:solidFill>
                <a:latin typeface="Arial Black"/>
                <a:cs typeface="Arial Black"/>
              </a:rPr>
              <a:t>PROFIL I STAVOVI</a:t>
            </a:r>
            <a:r>
              <a:rPr lang="ta-IN" sz="2000" dirty="0" smtClean="0">
                <a:solidFill>
                  <a:schemeClr val="accent4">
                    <a:lumMod val="50000"/>
                  </a:schemeClr>
                </a:solidFill>
                <a:latin typeface="Arial Black"/>
                <a:cs typeface="Arial Black"/>
              </a:rPr>
              <a:t> </a:t>
            </a:r>
            <a:r>
              <a:rPr lang="ta-IN" sz="2000" dirty="0" smtClean="0">
                <a:solidFill>
                  <a:schemeClr val="accent4">
                    <a:lumMod val="50000"/>
                  </a:schemeClr>
                </a:solidFill>
                <a:latin typeface="Arial Black"/>
                <a:cs typeface="Arial Black"/>
              </a:rPr>
              <a:t>STUDENATA</a:t>
            </a:r>
            <a:br>
              <a:rPr lang="ta-IN" sz="2000" dirty="0" smtClean="0">
                <a:solidFill>
                  <a:schemeClr val="accent4">
                    <a:lumMod val="50000"/>
                  </a:schemeClr>
                </a:solidFill>
                <a:latin typeface="Arial Black"/>
                <a:cs typeface="Arial Black"/>
              </a:rPr>
            </a:br>
            <a:r>
              <a:rPr lang="ta-IN" sz="2000" dirty="0" smtClean="0">
                <a:solidFill>
                  <a:schemeClr val="accent4">
                    <a:lumMod val="50000"/>
                  </a:schemeClr>
                </a:solidFill>
                <a:latin typeface="Arial Black"/>
                <a:cs typeface="Arial Black"/>
              </a:rPr>
              <a:t>PRVE GODINE</a:t>
            </a:r>
            <a:br>
              <a:rPr lang="ta-IN" sz="2000" dirty="0" smtClean="0">
                <a:solidFill>
                  <a:schemeClr val="accent4">
                    <a:lumMod val="50000"/>
                  </a:schemeClr>
                </a:solidFill>
                <a:latin typeface="Arial Black"/>
                <a:cs typeface="Arial Black"/>
              </a:rPr>
            </a:br>
            <a:r>
              <a:rPr lang="ta-IN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/>
                <a:cs typeface="Arial Black"/>
              </a:rPr>
              <a:t>HRVATSKIH STUDIJA</a:t>
            </a:r>
            <a:br>
              <a:rPr lang="ta-IN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/>
                <a:cs typeface="Arial Black"/>
              </a:rPr>
            </a:br>
            <a:r>
              <a:rPr lang="ta-IN" sz="2000" dirty="0" smtClean="0">
                <a:solidFill>
                  <a:schemeClr val="accent4">
                    <a:lumMod val="50000"/>
                  </a:schemeClr>
                </a:solidFill>
                <a:latin typeface="Arial Black"/>
                <a:cs typeface="Arial Black"/>
              </a:rPr>
              <a:t>O FAKULTETU I NASTAVI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3517900"/>
            <a:ext cx="29591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70100" y="3517900"/>
            <a:ext cx="0" cy="203200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637020" y="4584700"/>
            <a:ext cx="0" cy="227330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969000" y="4584700"/>
            <a:ext cx="31750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5969000" y="3517900"/>
            <a:ext cx="31750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5969000" y="3213100"/>
            <a:ext cx="31750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927600" y="0"/>
            <a:ext cx="0" cy="193040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4927600" y="749300"/>
            <a:ext cx="29591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7886700" y="0"/>
            <a:ext cx="0" cy="74930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0" y="1932940"/>
            <a:ext cx="2959100" cy="254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1231900" y="0"/>
            <a:ext cx="0" cy="193548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0" y="5549900"/>
            <a:ext cx="25400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2540000" y="5549900"/>
            <a:ext cx="0" cy="130810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77570" y="1576070"/>
            <a:ext cx="708660" cy="70866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407150" y="4338320"/>
            <a:ext cx="444500" cy="444500"/>
          </a:xfrm>
          <a:prstGeom prst="ellipse">
            <a:avLst/>
          </a:prstGeom>
          <a:solidFill>
            <a:schemeClr val="accent2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121" name="Oval 120"/>
          <p:cNvSpPr/>
          <p:nvPr/>
        </p:nvSpPr>
        <p:spPr>
          <a:xfrm>
            <a:off x="2354580" y="5364480"/>
            <a:ext cx="370840" cy="370840"/>
          </a:xfrm>
          <a:prstGeom prst="ellipse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1765300" y="3213100"/>
            <a:ext cx="609600" cy="609600"/>
          </a:xfrm>
          <a:prstGeom prst="ellipse">
            <a:avLst/>
          </a:prstGeom>
          <a:solidFill>
            <a:schemeClr val="accent2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125" name="Oval 124"/>
          <p:cNvSpPr/>
          <p:nvPr/>
        </p:nvSpPr>
        <p:spPr>
          <a:xfrm>
            <a:off x="1993900" y="5473700"/>
            <a:ext cx="152400" cy="152400"/>
          </a:xfrm>
          <a:prstGeom prst="ellipse">
            <a:avLst/>
          </a:prstGeom>
          <a:solidFill>
            <a:schemeClr val="accent1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126" name="Oval 125"/>
          <p:cNvSpPr/>
          <p:nvPr/>
        </p:nvSpPr>
        <p:spPr>
          <a:xfrm>
            <a:off x="7569200" y="431800"/>
            <a:ext cx="635000" cy="635000"/>
          </a:xfrm>
          <a:prstGeom prst="ellipse">
            <a:avLst/>
          </a:prstGeom>
          <a:solidFill>
            <a:schemeClr val="accent1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cxnSp>
        <p:nvCxnSpPr>
          <p:cNvPr id="127" name="Straight Connector 126"/>
          <p:cNvCxnSpPr/>
          <p:nvPr/>
        </p:nvCxnSpPr>
        <p:spPr>
          <a:xfrm flipV="1">
            <a:off x="8178800" y="3520440"/>
            <a:ext cx="0" cy="106426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/>
          <p:nvPr/>
        </p:nvSpPr>
        <p:spPr>
          <a:xfrm>
            <a:off x="8056880" y="3398520"/>
            <a:ext cx="243840" cy="24384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7828369" y="4239438"/>
            <a:ext cx="700862" cy="700862"/>
          </a:xfrm>
          <a:prstGeom prst="ellipse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 flipV="1">
            <a:off x="2540000" y="-5080"/>
            <a:ext cx="0" cy="109728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V="1">
            <a:off x="3987800" y="-5080"/>
            <a:ext cx="0" cy="109728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>
            <a:off x="2540000" y="1092200"/>
            <a:ext cx="14605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2374900" y="914400"/>
            <a:ext cx="355600" cy="355600"/>
          </a:xfrm>
          <a:prstGeom prst="ellipse">
            <a:avLst/>
          </a:prstGeom>
          <a:solidFill>
            <a:schemeClr val="accent1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134" name="Oval 133"/>
          <p:cNvSpPr/>
          <p:nvPr/>
        </p:nvSpPr>
        <p:spPr>
          <a:xfrm>
            <a:off x="3684270" y="749300"/>
            <a:ext cx="632460" cy="632460"/>
          </a:xfrm>
          <a:prstGeom prst="ellipse">
            <a:avLst/>
          </a:prstGeom>
          <a:solidFill>
            <a:schemeClr val="accent2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cxnSp>
        <p:nvCxnSpPr>
          <p:cNvPr id="135" name="Straight Connector 134"/>
          <p:cNvCxnSpPr/>
          <p:nvPr/>
        </p:nvCxnSpPr>
        <p:spPr>
          <a:xfrm flipH="1">
            <a:off x="5029200" y="4949190"/>
            <a:ext cx="11430" cy="141351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5946140" y="6362700"/>
            <a:ext cx="0" cy="49530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5040630" y="6362700"/>
            <a:ext cx="90551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>
            <a:off x="4803140" y="6116320"/>
            <a:ext cx="492760" cy="49276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5628640" y="6045200"/>
            <a:ext cx="635000" cy="635000"/>
          </a:xfrm>
          <a:prstGeom prst="ellipse">
            <a:avLst/>
          </a:prstGeom>
          <a:solidFill>
            <a:schemeClr val="accent1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cxnSp>
        <p:nvCxnSpPr>
          <p:cNvPr id="140" name="Straight Connector 139"/>
          <p:cNvCxnSpPr/>
          <p:nvPr/>
        </p:nvCxnSpPr>
        <p:spPr>
          <a:xfrm flipH="1">
            <a:off x="5969000" y="1930400"/>
            <a:ext cx="1917700" cy="762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>
            <a:off x="7886700" y="2768600"/>
            <a:ext cx="1250950" cy="762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7886700" y="1938020"/>
            <a:ext cx="12700" cy="82042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7741920" y="2600960"/>
            <a:ext cx="314960" cy="314960"/>
          </a:xfrm>
          <a:prstGeom prst="ellipse">
            <a:avLst/>
          </a:prstGeom>
          <a:solidFill>
            <a:schemeClr val="accent2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144" name="Oval 143"/>
          <p:cNvSpPr/>
          <p:nvPr/>
        </p:nvSpPr>
        <p:spPr>
          <a:xfrm>
            <a:off x="7625080" y="1691640"/>
            <a:ext cx="492760" cy="492760"/>
          </a:xfrm>
          <a:prstGeom prst="ellipse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0" y="2776220"/>
            <a:ext cx="6604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660400" y="2763520"/>
            <a:ext cx="0" cy="75438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Oval 146"/>
          <p:cNvSpPr/>
          <p:nvPr/>
        </p:nvSpPr>
        <p:spPr>
          <a:xfrm>
            <a:off x="474980" y="2600960"/>
            <a:ext cx="350520" cy="350520"/>
          </a:xfrm>
          <a:prstGeom prst="ellipse">
            <a:avLst/>
          </a:prstGeom>
          <a:solidFill>
            <a:schemeClr val="accent1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</a:t>
            </a:r>
            <a:endParaRPr lang="en-US" dirty="0"/>
          </a:p>
        </p:txBody>
      </p:sp>
      <p:sp>
        <p:nvSpPr>
          <p:cNvPr id="148" name="Oval 147"/>
          <p:cNvSpPr/>
          <p:nvPr/>
        </p:nvSpPr>
        <p:spPr>
          <a:xfrm>
            <a:off x="541020" y="3398520"/>
            <a:ext cx="238760" cy="238760"/>
          </a:xfrm>
          <a:prstGeom prst="ellipse">
            <a:avLst/>
          </a:prstGeom>
          <a:solidFill>
            <a:schemeClr val="accent3">
              <a:lumMod val="50000"/>
              <a:alpha val="50000"/>
            </a:scheme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4749800" y="533400"/>
            <a:ext cx="381000" cy="38100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noFill/>
          </a:ln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8287" y="6455191"/>
            <a:ext cx="3839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a-IN" sz="1400" b="1" dirty="0" smtClean="0">
                <a:solidFill>
                  <a:schemeClr val="accent1">
                    <a:lumMod val="50000"/>
                  </a:schemeClr>
                </a:solidFill>
                <a:latin typeface="Arial Black"/>
                <a:cs typeface="Arial Black"/>
              </a:rPr>
              <a:t>Analiza i prezentacija: Josip Ježovita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Arial Black"/>
              <a:cs typeface="Arial Black"/>
            </a:endParaRPr>
          </a:p>
        </p:txBody>
      </p:sp>
      <p:pic>
        <p:nvPicPr>
          <p:cNvPr id="5" name="Picture 4" descr="hs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100" y="5626100"/>
            <a:ext cx="1035652" cy="108168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74686" y="907139"/>
            <a:ext cx="4045494" cy="78087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/>
              <a:t>HRVATSKI STUDIJI SVEUČILIŠTA U ZAGREBU</a:t>
            </a:r>
            <a:endParaRPr lang="hr-HR" sz="2000" dirty="0"/>
          </a:p>
        </p:txBody>
      </p:sp>
      <p:sp>
        <p:nvSpPr>
          <p:cNvPr id="8" name="Rectangle 7"/>
          <p:cNvSpPr/>
          <p:nvPr/>
        </p:nvSpPr>
        <p:spPr>
          <a:xfrm>
            <a:off x="3188732" y="4268104"/>
            <a:ext cx="2495062" cy="600709"/>
          </a:xfrm>
          <a:prstGeom prst="rect">
            <a:avLst/>
          </a:prstGeom>
          <a:solidFill>
            <a:srgbClr val="80B7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Akademska godina: 2017./2018.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996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5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9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73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000"/>
                            </p:stCondLst>
                            <p:childTnLst>
                              <p:par>
                                <p:cTn id="25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500"/>
                            </p:stCondLst>
                            <p:childTnLst>
                              <p:par>
                                <p:cTn id="27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924 0.08288 0.07865 0.16575 0.13594 0.21227 C 0.19323 0.2588 0.2684 0.26875 0.34358 0.27871 " pathEditMode="relative" ptsTypes="aaA">
                                      <p:cBhvr>
                                        <p:cTn id="43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986 -0.00602 0.0599 -0.01181 0.09792 0.01157 C 0.13594 0.03495 0.18194 0.0875 0.22812 0.14027 " pathEditMode="relative" ptsTypes="aaA">
                                      <p:cBhvr>
                                        <p:cTn id="43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476 0.0037 0.12952 0.00764 0.17535 0.00185 C 0.22118 -0.00393 0.24792 -0.01968 0.27483 -0.03518 " pathEditMode="relative" ptsTypes="aaA">
                                      <p:cBhvr>
                                        <p:cTn id="44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702 -0.01366 0.13403 -0.02708 0.18125 -0.06042 C 0.22847 -0.09375 0.25608 -0.14722 0.28368 -0.2007 " pathEditMode="relative" ptsTypes="aaA">
                                      <p:cBhvr>
                                        <p:cTn id="44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594 -0.02384 0.07205 -0.04792 0.10382 -0.07616 C 0.13559 -0.10394 0.16285 -0.13588 0.19011 -0.16759 " pathEditMode="relative" ptsTypes="aaA">
                                      <p:cBhvr>
                                        <p:cTn id="44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4306 0.07107 0.08629 0.14236 0.11546 0.2125 C 0.14462 0.28264 0.1599 0.35185 0.17535 0.42107 " pathEditMode="relative" ptsTypes="aaA">
                                      <p:cBhvr>
                                        <p:cTn id="44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371 -0.04954 0.0276 -0.09884 0.03368 -0.13449 C 0.03976 -0.17014 0.03819 -0.19236 0.03663 -0.21435 " pathEditMode="relative" ptsTypes="aaA">
                                      <p:cBhvr>
                                        <p:cTn id="44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91 -0.06436 -0.00382 -0.12848 -0.01163 -0.17732 C -0.01944 -0.22616 -0.03316 -0.25926 -0.0467 -0.29237 " pathEditMode="relative" ptsTypes="aaA">
                                      <p:cBhvr>
                                        <p:cTn id="45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84 -0.03542 -0.03368 -0.07083 -0.06441 -0.10926 C -0.09514 -0.14769 -0.13976 -0.18889 -0.1842 -0.23009 " pathEditMode="relative" ptsTypes="aaA">
                                      <p:cBhvr>
                                        <p:cTn id="45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403 -0.04931 -0.06823 -0.09861 -0.11406 -0.1287 C -0.15972 -0.1588 -0.21719 -0.17014 -0.27465 -0.18125 " pathEditMode="relative" ptsTypes="aaA">
                                      <p:cBhvr>
                                        <p:cTn id="4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914 -0.00857 -0.09844 -0.0169 -0.13577 -0.02153 C -0.17309 -0.02616 -0.19827 -0.02685 -0.22344 -0.02732 " pathEditMode="relative" ptsTypes="aaA">
                                      <p:cBhvr>
                                        <p:cTn id="45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94 0.03078 -0.01389 0.0618 -0.04826 0.07986 C -0.08264 0.09791 -0.14444 0.10347 -0.20625 0.10902 " pathEditMode="relative" ptsTypes="aaA">
                                      <p:cBhvr>
                                        <p:cTn id="45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68 0.05995 -0.01718 0.11991 -0.07899 0.17546 C -0.14079 0.23102 -0.2559 0.28217 -0.37135 0.33333 " pathEditMode="relative" ptsTypes="aaA">
                                      <p:cBhvr>
                                        <p:cTn id="46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052 0.06112 -0.10104 0.12246 -0.13594 0.16575 C -0.17083 0.20903 -0.18993 0.23403 -0.20903 0.25926 " pathEditMode="relative" ptsTypes="aaA">
                                      <p:cBhvr>
                                        <p:cTn id="46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32 0.04399 -0.02622 0.08797 -0.02483 0.1345 C -0.02344 0.18102 -0.00747 0.22987 0.00868 0.27894 " pathEditMode="relative" ptsTypes="aaA">
                                      <p:cBhvr>
                                        <p:cTn id="46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99 0.03195 -0.00798 0.06412 -0.01458 0.08773 C -0.02118 0.11134 -0.03038 0.12685 -0.03941 0.14236 " pathEditMode="relative" ptsTypes="aaA">
                                      <p:cBhvr>
                                        <p:cTn id="46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51 0.03657 0.01719 0.07314 0.03351 0.10532 C 0.04983 0.1375 0.07379 0.16527 0.09792 0.19305 " pathEditMode="relative" ptsTypes="aaA">
                                      <p:cBhvr>
                                        <p:cTn id="469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8" grpId="0" animBg="1"/>
      <p:bldP spid="79" grpId="0" animBg="1"/>
      <p:bldP spid="80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2" grpId="0"/>
      <p:bldP spid="122" grpId="1"/>
      <p:bldP spid="27" grpId="0" animBg="1"/>
      <p:bldP spid="27" grpId="1" animBg="1"/>
      <p:bldP spid="120" grpId="0" animBg="1"/>
      <p:bldP spid="120" grpId="1" animBg="1"/>
      <p:bldP spid="121" grpId="0" animBg="1"/>
      <p:bldP spid="121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8" grpId="0" animBg="1"/>
      <p:bldP spid="128" grpId="1" animBg="1"/>
      <p:bldP spid="129" grpId="0" animBg="1"/>
      <p:bldP spid="129" grpId="1" animBg="1"/>
      <p:bldP spid="133" grpId="0" animBg="1"/>
      <p:bldP spid="133" grpId="1" animBg="1"/>
      <p:bldP spid="134" grpId="0" animBg="1"/>
      <p:bldP spid="134" grpId="1" animBg="1"/>
      <p:bldP spid="138" grpId="0" animBg="1"/>
      <p:bldP spid="138" grpId="1" animBg="1"/>
      <p:bldP spid="139" grpId="0" animBg="1"/>
      <p:bldP spid="139" grpId="1" animBg="1"/>
      <p:bldP spid="143" grpId="0" animBg="1"/>
      <p:bldP spid="143" grpId="1" animBg="1"/>
      <p:bldP spid="144" grpId="0" animBg="1"/>
      <p:bldP spid="144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Izvori informacija o Hrvatskim studijima: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87340308"/>
              </p:ext>
            </p:extLst>
          </p:nvPr>
        </p:nvGraphicFramePr>
        <p:xfrm>
          <a:off x="457199" y="1573823"/>
          <a:ext cx="816805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777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Smjer na kojemu ispitani studenti studiraju</a:t>
            </a:r>
            <a:endParaRPr lang="hr-H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2365"/>
            <a:ext cx="6283392" cy="48538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68654" y="1944111"/>
            <a:ext cx="2018145" cy="1214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Jednopredmetni: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58,7%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8655" y="4029291"/>
            <a:ext cx="2018145" cy="1214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>
                <a:solidFill>
                  <a:schemeClr val="tx1"/>
                </a:solidFill>
              </a:rPr>
              <a:t>Dvopredmetni</a:t>
            </a:r>
            <a:r>
              <a:rPr lang="hr-HR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41,3%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38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4847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hr-HR" dirty="0" smtClean="0"/>
              <a:t>U odnosu na ak. god. 2016./2017. povećao se broj studenata kojima su Hrvatski studiji prvi izbor pri upisu fakulteta (s 59% na 64 %)</a:t>
            </a:r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r>
              <a:rPr lang="hr-HR" dirty="0" smtClean="0"/>
              <a:t>Glavni izvor informacija o HS budućim studentima su prijatelji / poznanici koji studiraju na HS i službena stranica HS-a </a:t>
            </a:r>
          </a:p>
          <a:p>
            <a:pPr>
              <a:buFontTx/>
              <a:buChar char="-"/>
            </a:pP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Glavni razlog upisa na HS je percepcija da izvode kvalitetne programe i pružaju dobar okvir za osobni i profesionalni razvoj</a:t>
            </a:r>
          </a:p>
          <a:p>
            <a:pPr>
              <a:buFontTx/>
              <a:buChar char="-"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65270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2866291" y="2198076"/>
            <a:ext cx="3130061" cy="2092569"/>
          </a:xfrm>
          <a:prstGeom prst="rect">
            <a:avLst/>
          </a:prstGeom>
          <a:solidFill>
            <a:srgbClr val="80B7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/>
              <a:t>UZORAK</a:t>
            </a:r>
          </a:p>
          <a:p>
            <a:pPr algn="ctr"/>
            <a:r>
              <a:rPr lang="hr-HR" sz="2400" dirty="0" smtClean="0"/>
              <a:t>(studenti 1. godine)</a:t>
            </a:r>
            <a:endParaRPr lang="hr-HR" sz="2400" dirty="0"/>
          </a:p>
        </p:txBody>
      </p:sp>
      <p:sp>
        <p:nvSpPr>
          <p:cNvPr id="5" name="Oval 4"/>
          <p:cNvSpPr/>
          <p:nvPr/>
        </p:nvSpPr>
        <p:spPr>
          <a:xfrm>
            <a:off x="2866291" y="1519997"/>
            <a:ext cx="3130061" cy="1428030"/>
          </a:xfrm>
          <a:prstGeom prst="ellipse">
            <a:avLst/>
          </a:prstGeom>
          <a:solidFill>
            <a:srgbClr val="80B7D4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225 ispitanika/ispitanica</a:t>
            </a:r>
            <a:endParaRPr lang="hr-HR" b="1" dirty="0"/>
          </a:p>
        </p:txBody>
      </p:sp>
      <p:sp>
        <p:nvSpPr>
          <p:cNvPr id="6" name="Rectangle 5"/>
          <p:cNvSpPr/>
          <p:nvPr/>
        </p:nvSpPr>
        <p:spPr>
          <a:xfrm>
            <a:off x="793505" y="378824"/>
            <a:ext cx="2613514" cy="1485146"/>
          </a:xfrm>
          <a:prstGeom prst="rect">
            <a:avLst/>
          </a:prstGeom>
          <a:solidFill>
            <a:srgbClr val="50A8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158 žena :</a:t>
            </a:r>
          </a:p>
          <a:p>
            <a:pPr algn="ctr"/>
            <a:r>
              <a:rPr lang="hr-HR" dirty="0" smtClean="0"/>
              <a:t> 70,2%</a:t>
            </a:r>
            <a:endParaRPr lang="hr-HR" dirty="0"/>
          </a:p>
        </p:txBody>
      </p:sp>
      <p:sp>
        <p:nvSpPr>
          <p:cNvPr id="7" name="Rectangle 6"/>
          <p:cNvSpPr/>
          <p:nvPr/>
        </p:nvSpPr>
        <p:spPr>
          <a:xfrm>
            <a:off x="5532560" y="378824"/>
            <a:ext cx="2666266" cy="1485145"/>
          </a:xfrm>
          <a:prstGeom prst="rect">
            <a:avLst/>
          </a:prstGeom>
          <a:solidFill>
            <a:srgbClr val="50A8E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66 muškaraca:</a:t>
            </a:r>
          </a:p>
          <a:p>
            <a:pPr algn="ctr"/>
            <a:r>
              <a:rPr lang="hr-HR" dirty="0" smtClean="0"/>
              <a:t>29,3 %</a:t>
            </a:r>
            <a:endParaRPr lang="hr-HR" dirty="0"/>
          </a:p>
        </p:txBody>
      </p:sp>
      <p:sp>
        <p:nvSpPr>
          <p:cNvPr id="8" name="Rounded Rectangle 7"/>
          <p:cNvSpPr/>
          <p:nvPr/>
        </p:nvSpPr>
        <p:spPr>
          <a:xfrm>
            <a:off x="342900" y="4457700"/>
            <a:ext cx="1556238" cy="1046285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Godište:</a:t>
            </a:r>
            <a:endParaRPr lang="hr-HR" dirty="0"/>
          </a:p>
        </p:txBody>
      </p:sp>
      <p:sp>
        <p:nvSpPr>
          <p:cNvPr id="9" name="Oval 8"/>
          <p:cNvSpPr/>
          <p:nvPr/>
        </p:nvSpPr>
        <p:spPr>
          <a:xfrm>
            <a:off x="1793632" y="4016007"/>
            <a:ext cx="2040912" cy="914400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1989.-1993.</a:t>
            </a:r>
          </a:p>
          <a:p>
            <a:pPr algn="ctr"/>
            <a:r>
              <a:rPr lang="hr-HR" dirty="0" smtClean="0"/>
              <a:t>4,4%  </a:t>
            </a:r>
            <a:endParaRPr lang="hr-HR" dirty="0"/>
          </a:p>
        </p:txBody>
      </p:sp>
      <p:sp>
        <p:nvSpPr>
          <p:cNvPr id="10" name="Oval 9"/>
          <p:cNvSpPr/>
          <p:nvPr/>
        </p:nvSpPr>
        <p:spPr>
          <a:xfrm>
            <a:off x="1876057" y="4799686"/>
            <a:ext cx="2085977" cy="914400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1997.</a:t>
            </a:r>
          </a:p>
          <a:p>
            <a:pPr algn="ctr"/>
            <a:r>
              <a:rPr lang="hr-HR" dirty="0" smtClean="0"/>
              <a:t>13,3%</a:t>
            </a:r>
            <a:endParaRPr lang="hr-HR" dirty="0"/>
          </a:p>
        </p:txBody>
      </p:sp>
      <p:sp>
        <p:nvSpPr>
          <p:cNvPr id="11" name="Oval 10"/>
          <p:cNvSpPr/>
          <p:nvPr/>
        </p:nvSpPr>
        <p:spPr>
          <a:xfrm>
            <a:off x="3682830" y="4805801"/>
            <a:ext cx="1979367" cy="91440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1998.</a:t>
            </a:r>
          </a:p>
          <a:p>
            <a:pPr algn="ctr"/>
            <a:r>
              <a:rPr lang="hr-HR" dirty="0" smtClean="0"/>
              <a:t>53,8%</a:t>
            </a:r>
            <a:endParaRPr lang="hr-HR" dirty="0"/>
          </a:p>
        </p:txBody>
      </p:sp>
      <p:sp>
        <p:nvSpPr>
          <p:cNvPr id="12" name="Oval 11"/>
          <p:cNvSpPr/>
          <p:nvPr/>
        </p:nvSpPr>
        <p:spPr>
          <a:xfrm>
            <a:off x="5646260" y="4000500"/>
            <a:ext cx="1985958" cy="914400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1996.</a:t>
            </a:r>
          </a:p>
          <a:p>
            <a:pPr algn="ctr"/>
            <a:r>
              <a:rPr lang="hr-HR" dirty="0" smtClean="0"/>
              <a:t>7,6%</a:t>
            </a:r>
            <a:endParaRPr lang="hr-HR" dirty="0"/>
          </a:p>
        </p:txBody>
      </p:sp>
      <p:sp>
        <p:nvSpPr>
          <p:cNvPr id="13" name="Oval 12"/>
          <p:cNvSpPr/>
          <p:nvPr/>
        </p:nvSpPr>
        <p:spPr>
          <a:xfrm>
            <a:off x="3834543" y="4000500"/>
            <a:ext cx="1979367" cy="914400"/>
          </a:xfrm>
          <a:prstGeom prst="ellipse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1995.</a:t>
            </a:r>
          </a:p>
          <a:p>
            <a:pPr algn="ctr"/>
            <a:r>
              <a:rPr lang="hr-HR" dirty="0" smtClean="0"/>
              <a:t>4,4%</a:t>
            </a:r>
            <a:endParaRPr lang="hr-HR" dirty="0"/>
          </a:p>
        </p:txBody>
      </p:sp>
      <p:sp>
        <p:nvSpPr>
          <p:cNvPr id="16" name="Oval 15"/>
          <p:cNvSpPr/>
          <p:nvPr/>
        </p:nvSpPr>
        <p:spPr>
          <a:xfrm>
            <a:off x="5662197" y="4834852"/>
            <a:ext cx="1954084" cy="914400"/>
          </a:xfrm>
          <a:prstGeom prst="ellipse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1999.</a:t>
            </a:r>
          </a:p>
          <a:p>
            <a:pPr algn="ctr"/>
            <a:r>
              <a:rPr lang="hr-HR" dirty="0" smtClean="0"/>
              <a:t>16%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803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841345" y="295581"/>
            <a:ext cx="2734408" cy="1213338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Karakteristike ispitanika prije upisa na fakultet</a:t>
            </a:r>
            <a:endParaRPr lang="hr-HR" dirty="0"/>
          </a:p>
        </p:txBody>
      </p:sp>
      <p:sp>
        <p:nvSpPr>
          <p:cNvPr id="5" name="Rounded Rectangle 4"/>
          <p:cNvSpPr/>
          <p:nvPr/>
        </p:nvSpPr>
        <p:spPr>
          <a:xfrm>
            <a:off x="5671037" y="1487976"/>
            <a:ext cx="1828799" cy="1424352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Studirali na drugom fakultetu prije upisa na HRSTUD</a:t>
            </a:r>
            <a:endParaRPr lang="hr-HR" dirty="0"/>
          </a:p>
        </p:txBody>
      </p:sp>
      <p:sp>
        <p:nvSpPr>
          <p:cNvPr id="6" name="Rounded Rectangle 5"/>
          <p:cNvSpPr/>
          <p:nvPr/>
        </p:nvSpPr>
        <p:spPr>
          <a:xfrm>
            <a:off x="932162" y="1646236"/>
            <a:ext cx="1670538" cy="967154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Hrvatski studiji prvi izbor?</a:t>
            </a:r>
            <a:endParaRPr lang="hr-HR" dirty="0"/>
          </a:p>
        </p:txBody>
      </p:sp>
      <p:sp>
        <p:nvSpPr>
          <p:cNvPr id="7" name="Oval 6"/>
          <p:cNvSpPr/>
          <p:nvPr/>
        </p:nvSpPr>
        <p:spPr>
          <a:xfrm>
            <a:off x="3282791" y="3347352"/>
            <a:ext cx="1239716" cy="96715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Ne</a:t>
            </a:r>
          </a:p>
          <a:p>
            <a:pPr algn="ctr"/>
            <a:r>
              <a:rPr lang="hr-HR" dirty="0" smtClean="0"/>
              <a:t>36%</a:t>
            </a:r>
            <a:endParaRPr lang="hr-HR" dirty="0"/>
          </a:p>
        </p:txBody>
      </p:sp>
      <p:sp>
        <p:nvSpPr>
          <p:cNvPr id="8" name="Oval 7"/>
          <p:cNvSpPr/>
          <p:nvPr/>
        </p:nvSpPr>
        <p:spPr>
          <a:xfrm>
            <a:off x="602275" y="3385914"/>
            <a:ext cx="1239716" cy="967155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Da</a:t>
            </a:r>
          </a:p>
          <a:p>
            <a:pPr algn="ctr"/>
            <a:r>
              <a:rPr lang="hr-HR" dirty="0" smtClean="0"/>
              <a:t>64%</a:t>
            </a:r>
            <a:endParaRPr lang="hr-HR" dirty="0"/>
          </a:p>
        </p:txBody>
      </p:sp>
      <p:sp>
        <p:nvSpPr>
          <p:cNvPr id="9" name="Right Arrow 8"/>
          <p:cNvSpPr/>
          <p:nvPr/>
        </p:nvSpPr>
        <p:spPr>
          <a:xfrm rot="5400000">
            <a:off x="1075759" y="2815730"/>
            <a:ext cx="386861" cy="334110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ight Arrow 9"/>
          <p:cNvSpPr/>
          <p:nvPr/>
        </p:nvSpPr>
        <p:spPr>
          <a:xfrm rot="5400000">
            <a:off x="3626079" y="2741872"/>
            <a:ext cx="386861" cy="334110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ight Arrow 10"/>
          <p:cNvSpPr/>
          <p:nvPr/>
        </p:nvSpPr>
        <p:spPr>
          <a:xfrm rot="5400000">
            <a:off x="5723045" y="3039619"/>
            <a:ext cx="386861" cy="334110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Right Arrow 11"/>
          <p:cNvSpPr/>
          <p:nvPr/>
        </p:nvSpPr>
        <p:spPr>
          <a:xfrm rot="5400000">
            <a:off x="7523274" y="3000253"/>
            <a:ext cx="386861" cy="334110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Oval 12"/>
          <p:cNvSpPr/>
          <p:nvPr/>
        </p:nvSpPr>
        <p:spPr>
          <a:xfrm>
            <a:off x="7463919" y="3545807"/>
            <a:ext cx="1239716" cy="96715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Ne</a:t>
            </a:r>
          </a:p>
          <a:p>
            <a:pPr algn="ctr"/>
            <a:r>
              <a:rPr lang="hr-HR" dirty="0" smtClean="0"/>
              <a:t>78,2%</a:t>
            </a:r>
            <a:endParaRPr lang="hr-HR" dirty="0"/>
          </a:p>
        </p:txBody>
      </p:sp>
      <p:sp>
        <p:nvSpPr>
          <p:cNvPr id="14" name="Oval 13"/>
          <p:cNvSpPr/>
          <p:nvPr/>
        </p:nvSpPr>
        <p:spPr>
          <a:xfrm>
            <a:off x="5296617" y="3582667"/>
            <a:ext cx="1239716" cy="967155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Da</a:t>
            </a:r>
          </a:p>
          <a:p>
            <a:pPr algn="ctr"/>
            <a:r>
              <a:rPr lang="hr-HR" dirty="0" smtClean="0"/>
              <a:t>21,8%</a:t>
            </a:r>
            <a:endParaRPr lang="hr-HR" dirty="0"/>
          </a:p>
        </p:txBody>
      </p:sp>
      <p:sp>
        <p:nvSpPr>
          <p:cNvPr id="15" name="Rounded Rectangle 14"/>
          <p:cNvSpPr/>
          <p:nvPr/>
        </p:nvSpPr>
        <p:spPr>
          <a:xfrm>
            <a:off x="2537311" y="1874388"/>
            <a:ext cx="1274150" cy="61295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n=224</a:t>
            </a:r>
            <a:endParaRPr lang="hr-HR" dirty="0"/>
          </a:p>
        </p:txBody>
      </p:sp>
      <p:sp>
        <p:nvSpPr>
          <p:cNvPr id="16" name="Rounded Rectangle 15"/>
          <p:cNvSpPr/>
          <p:nvPr/>
        </p:nvSpPr>
        <p:spPr>
          <a:xfrm>
            <a:off x="7369057" y="1823336"/>
            <a:ext cx="1274150" cy="612955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n=217</a:t>
            </a:r>
            <a:endParaRPr lang="hr-HR" dirty="0"/>
          </a:p>
        </p:txBody>
      </p:sp>
      <p:sp>
        <p:nvSpPr>
          <p:cNvPr id="17" name="Right Arrow 16"/>
          <p:cNvSpPr/>
          <p:nvPr/>
        </p:nvSpPr>
        <p:spPr>
          <a:xfrm rot="7150852">
            <a:off x="223622" y="4385624"/>
            <a:ext cx="915610" cy="410948"/>
          </a:xfrm>
          <a:prstGeom prst="rightArrow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Right Arrow 17"/>
          <p:cNvSpPr/>
          <p:nvPr/>
        </p:nvSpPr>
        <p:spPr>
          <a:xfrm rot="3954688">
            <a:off x="1206587" y="4359538"/>
            <a:ext cx="915610" cy="426315"/>
          </a:xfrm>
          <a:prstGeom prst="rightArrow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Oval 18"/>
          <p:cNvSpPr/>
          <p:nvPr/>
        </p:nvSpPr>
        <p:spPr>
          <a:xfrm>
            <a:off x="1269189" y="5125593"/>
            <a:ext cx="1479153" cy="967155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Muškarci</a:t>
            </a:r>
          </a:p>
          <a:p>
            <a:pPr algn="ctr"/>
            <a:r>
              <a:rPr lang="hr-HR" dirty="0" smtClean="0"/>
              <a:t>71,21%</a:t>
            </a:r>
            <a:endParaRPr lang="hr-HR" dirty="0"/>
          </a:p>
        </p:txBody>
      </p:sp>
      <p:sp>
        <p:nvSpPr>
          <p:cNvPr id="20" name="Oval 19"/>
          <p:cNvSpPr/>
          <p:nvPr/>
        </p:nvSpPr>
        <p:spPr>
          <a:xfrm>
            <a:off x="-17583" y="5111698"/>
            <a:ext cx="1239716" cy="967155"/>
          </a:xfrm>
          <a:prstGeom prst="ellipse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Žene</a:t>
            </a:r>
            <a:endParaRPr lang="hr-HR" dirty="0"/>
          </a:p>
          <a:p>
            <a:pPr algn="ctr"/>
            <a:r>
              <a:rPr lang="hr-HR" dirty="0" smtClean="0"/>
              <a:t>60,75%</a:t>
            </a:r>
          </a:p>
        </p:txBody>
      </p:sp>
      <p:sp>
        <p:nvSpPr>
          <p:cNvPr id="21" name="Right Arrow 20"/>
          <p:cNvSpPr/>
          <p:nvPr/>
        </p:nvSpPr>
        <p:spPr>
          <a:xfrm rot="4175778">
            <a:off x="3750744" y="4421064"/>
            <a:ext cx="915610" cy="410948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Right Arrow 21"/>
          <p:cNvSpPr/>
          <p:nvPr/>
        </p:nvSpPr>
        <p:spPr>
          <a:xfrm rot="7150852">
            <a:off x="3142069" y="4420234"/>
            <a:ext cx="915610" cy="410948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Oval 22"/>
          <p:cNvSpPr/>
          <p:nvPr/>
        </p:nvSpPr>
        <p:spPr>
          <a:xfrm>
            <a:off x="3986565" y="5159839"/>
            <a:ext cx="1501079" cy="96715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Muškarci</a:t>
            </a:r>
          </a:p>
          <a:p>
            <a:pPr algn="ctr"/>
            <a:r>
              <a:rPr lang="hr-HR" dirty="0" smtClean="0"/>
              <a:t>28,79%</a:t>
            </a:r>
            <a:endParaRPr lang="hr-HR" dirty="0"/>
          </a:p>
        </p:txBody>
      </p:sp>
      <p:sp>
        <p:nvSpPr>
          <p:cNvPr id="24" name="Oval 23"/>
          <p:cNvSpPr/>
          <p:nvPr/>
        </p:nvSpPr>
        <p:spPr>
          <a:xfrm>
            <a:off x="2691598" y="5140452"/>
            <a:ext cx="1239716" cy="96715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Žene</a:t>
            </a:r>
          </a:p>
          <a:p>
            <a:pPr algn="ctr"/>
            <a:r>
              <a:rPr lang="hr-HR" dirty="0" smtClean="0"/>
              <a:t>39,25%</a:t>
            </a:r>
            <a:endParaRPr lang="hr-HR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6475" y="4512962"/>
            <a:ext cx="2437189" cy="1952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0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44"/>
            <a:ext cx="8229600" cy="1143000"/>
          </a:xfrm>
        </p:spPr>
        <p:txBody>
          <a:bodyPr/>
          <a:lstStyle/>
          <a:p>
            <a:r>
              <a:rPr lang="hr-HR" dirty="0" smtClean="0"/>
              <a:t>Završena srednja škola: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537" y="1061245"/>
            <a:ext cx="6596743" cy="528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5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905608" y="324034"/>
            <a:ext cx="7253654" cy="103256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RAZLOZI UPISA NA HRVATSKE STUDIJE 1/5: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1916721"/>
            <a:ext cx="4554415" cy="36493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1407" y="1916721"/>
            <a:ext cx="4106408" cy="364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2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527537" y="324034"/>
            <a:ext cx="8080131" cy="103256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RAZLOZI UPISA NA HRVATSKE STUDIJE 2/5: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61" y="1995853"/>
            <a:ext cx="3983179" cy="31916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7559" y="1995852"/>
            <a:ext cx="3983178" cy="319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4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527537" y="324034"/>
            <a:ext cx="8080131" cy="103256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RAZLOZI UPISA NA HRVATSKE STUDIJE 3/5: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73" y="2078342"/>
            <a:ext cx="4000933" cy="32058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602" y="2078342"/>
            <a:ext cx="3969729" cy="318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2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77" y="161570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527537" y="324034"/>
            <a:ext cx="8080131" cy="103256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RAZLOZI UPISA NA HRVATSKE STUDIJE 5/5:</a:t>
            </a:r>
            <a:endParaRPr lang="hr-H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2013440"/>
            <a:ext cx="4092906" cy="32795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464" y="2013440"/>
            <a:ext cx="4051336" cy="327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862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527537" y="324034"/>
            <a:ext cx="8080131" cy="103256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RAZLOZI UPISA NA HRVATSKE STUDIJE 4/5: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49" y="2110154"/>
            <a:ext cx="4049015" cy="32443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6214" y="2110154"/>
            <a:ext cx="4022323" cy="322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6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B7D4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281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 </vt:lpstr>
      <vt:lpstr> </vt:lpstr>
      <vt:lpstr>Završena srednja škola:</vt:lpstr>
      <vt:lpstr> </vt:lpstr>
      <vt:lpstr> </vt:lpstr>
      <vt:lpstr> </vt:lpstr>
      <vt:lpstr> </vt:lpstr>
      <vt:lpstr> </vt:lpstr>
      <vt:lpstr>Izvori informacija o Hrvatskim studijima:</vt:lpstr>
      <vt:lpstr>Smjer na kojemu ispitani studenti studiraju</vt:lpstr>
      <vt:lpstr>Zaključak: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</dc:creator>
  <cp:lastModifiedBy>Jadranka Perkov</cp:lastModifiedBy>
  <cp:revision>164</cp:revision>
  <dcterms:created xsi:type="dcterms:W3CDTF">2014-11-03T19:29:25Z</dcterms:created>
  <dcterms:modified xsi:type="dcterms:W3CDTF">2018-01-03T11:08:14Z</dcterms:modified>
</cp:coreProperties>
</file>