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2"/>
    <p:sldId id="317" r:id="rId3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6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800" y="6984492"/>
            <a:ext cx="10081260" cy="439420"/>
          </a:xfrm>
          <a:custGeom>
            <a:avLst/>
            <a:gdLst/>
            <a:ahLst/>
            <a:cxnLst/>
            <a:rect l="l" t="t" r="r" b="b"/>
            <a:pathLst>
              <a:path w="10081260" h="439420">
                <a:moveTo>
                  <a:pt x="10081260" y="438911"/>
                </a:moveTo>
                <a:lnTo>
                  <a:pt x="0" y="438911"/>
                </a:lnTo>
                <a:lnTo>
                  <a:pt x="0" y="0"/>
                </a:lnTo>
                <a:lnTo>
                  <a:pt x="10081260" y="0"/>
                </a:lnTo>
                <a:lnTo>
                  <a:pt x="10081260" y="438911"/>
                </a:lnTo>
                <a:close/>
              </a:path>
            </a:pathLst>
          </a:custGeom>
          <a:solidFill>
            <a:srgbClr val="D3DD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9040" y="6976871"/>
            <a:ext cx="2267712" cy="45415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04800" y="981455"/>
            <a:ext cx="10083165" cy="0"/>
          </a:xfrm>
          <a:custGeom>
            <a:avLst/>
            <a:gdLst/>
            <a:ahLst/>
            <a:cxnLst/>
            <a:rect l="l" t="t" r="r" b="b"/>
            <a:pathLst>
              <a:path w="10083165">
                <a:moveTo>
                  <a:pt x="0" y="0"/>
                </a:moveTo>
                <a:lnTo>
                  <a:pt x="10082784" y="0"/>
                </a:lnTo>
              </a:path>
            </a:pathLst>
          </a:custGeom>
          <a:ln w="21336">
            <a:solidFill>
              <a:srgbClr val="2149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32460" y="322550"/>
            <a:ext cx="5666105" cy="495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800" y="6984492"/>
            <a:ext cx="10081260" cy="439420"/>
          </a:xfrm>
          <a:custGeom>
            <a:avLst/>
            <a:gdLst/>
            <a:ahLst/>
            <a:cxnLst/>
            <a:rect l="l" t="t" r="r" b="b"/>
            <a:pathLst>
              <a:path w="10081260" h="439420">
                <a:moveTo>
                  <a:pt x="10081260" y="438911"/>
                </a:moveTo>
                <a:lnTo>
                  <a:pt x="0" y="438911"/>
                </a:lnTo>
                <a:lnTo>
                  <a:pt x="0" y="0"/>
                </a:lnTo>
                <a:lnTo>
                  <a:pt x="10081260" y="0"/>
                </a:lnTo>
                <a:lnTo>
                  <a:pt x="10081260" y="438911"/>
                </a:lnTo>
                <a:close/>
              </a:path>
            </a:pathLst>
          </a:custGeom>
          <a:solidFill>
            <a:srgbClr val="D3DD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9040" y="6976871"/>
            <a:ext cx="2267712" cy="45415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04800" y="981455"/>
            <a:ext cx="10083165" cy="0"/>
          </a:xfrm>
          <a:custGeom>
            <a:avLst/>
            <a:gdLst/>
            <a:ahLst/>
            <a:cxnLst/>
            <a:rect l="l" t="t" r="r" b="b"/>
            <a:pathLst>
              <a:path w="10083165">
                <a:moveTo>
                  <a:pt x="0" y="0"/>
                </a:moveTo>
                <a:lnTo>
                  <a:pt x="10082784" y="0"/>
                </a:lnTo>
              </a:path>
            </a:pathLst>
          </a:custGeom>
          <a:ln w="21336">
            <a:solidFill>
              <a:srgbClr val="2149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94347" y="2023872"/>
            <a:ext cx="1769363" cy="191566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800" y="6984492"/>
            <a:ext cx="10081260" cy="439420"/>
          </a:xfrm>
          <a:custGeom>
            <a:avLst/>
            <a:gdLst/>
            <a:ahLst/>
            <a:cxnLst/>
            <a:rect l="l" t="t" r="r" b="b"/>
            <a:pathLst>
              <a:path w="10081260" h="439420">
                <a:moveTo>
                  <a:pt x="10081260" y="438911"/>
                </a:moveTo>
                <a:lnTo>
                  <a:pt x="0" y="438911"/>
                </a:lnTo>
                <a:lnTo>
                  <a:pt x="0" y="0"/>
                </a:lnTo>
                <a:lnTo>
                  <a:pt x="10081260" y="0"/>
                </a:lnTo>
                <a:lnTo>
                  <a:pt x="10081260" y="438911"/>
                </a:lnTo>
                <a:close/>
              </a:path>
            </a:pathLst>
          </a:custGeom>
          <a:solidFill>
            <a:srgbClr val="D3DD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9040" y="6976871"/>
            <a:ext cx="2267712" cy="45415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04800" y="981455"/>
            <a:ext cx="10083165" cy="0"/>
          </a:xfrm>
          <a:custGeom>
            <a:avLst/>
            <a:gdLst/>
            <a:ahLst/>
            <a:cxnLst/>
            <a:rect l="l" t="t" r="r" b="b"/>
            <a:pathLst>
              <a:path w="10083165">
                <a:moveTo>
                  <a:pt x="0" y="0"/>
                </a:moveTo>
                <a:lnTo>
                  <a:pt x="10082784" y="0"/>
                </a:lnTo>
              </a:path>
            </a:pathLst>
          </a:custGeom>
          <a:ln w="21336">
            <a:solidFill>
              <a:srgbClr val="2149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800" y="6984492"/>
            <a:ext cx="10081260" cy="439420"/>
          </a:xfrm>
          <a:custGeom>
            <a:avLst/>
            <a:gdLst/>
            <a:ahLst/>
            <a:cxnLst/>
            <a:rect l="l" t="t" r="r" b="b"/>
            <a:pathLst>
              <a:path w="10081260" h="439420">
                <a:moveTo>
                  <a:pt x="10081260" y="438911"/>
                </a:moveTo>
                <a:lnTo>
                  <a:pt x="0" y="438911"/>
                </a:lnTo>
                <a:lnTo>
                  <a:pt x="0" y="0"/>
                </a:lnTo>
                <a:lnTo>
                  <a:pt x="10081260" y="0"/>
                </a:lnTo>
                <a:lnTo>
                  <a:pt x="10081260" y="438911"/>
                </a:lnTo>
                <a:close/>
              </a:path>
            </a:pathLst>
          </a:custGeom>
          <a:solidFill>
            <a:srgbClr val="D3DD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59040" y="6976871"/>
            <a:ext cx="2267712" cy="4541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100" y="-160545"/>
            <a:ext cx="10108565" cy="1203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16141" y="1631684"/>
            <a:ext cx="5053965" cy="4049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95690" y="7055033"/>
            <a:ext cx="369570" cy="3081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djurkovic@fhs.h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981455"/>
            <a:ext cx="10083165" cy="0"/>
          </a:xfrm>
          <a:custGeom>
            <a:avLst/>
            <a:gdLst/>
            <a:ahLst/>
            <a:cxnLst/>
            <a:rect l="l" t="t" r="r" b="b"/>
            <a:pathLst>
              <a:path w="10083165">
                <a:moveTo>
                  <a:pt x="0" y="0"/>
                </a:moveTo>
                <a:lnTo>
                  <a:pt x="10082784" y="0"/>
                </a:lnTo>
              </a:path>
            </a:pathLst>
          </a:custGeom>
          <a:ln w="21336">
            <a:solidFill>
              <a:srgbClr val="214985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466" y="1152207"/>
            <a:ext cx="9344660" cy="30643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611505" marR="0" lvl="1" indent="-300355" defTabSz="914400" eaLnBrk="1" fontAlgn="auto" latinLnBrk="0" hangingPunct="1">
              <a:lnSpc>
                <a:spcPts val="2245"/>
              </a:lnSpc>
              <a:spcBef>
                <a:spcPts val="32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611505" algn="l"/>
              </a:tabLst>
              <a:defRPr/>
            </a:pPr>
            <a:endParaRPr lang="hr-HR" sz="2200" spc="-20" dirty="0">
              <a:latin typeface="Microsoft Sans Serif"/>
              <a:cs typeface="Microsoft Sans Serif"/>
            </a:endParaRPr>
          </a:p>
          <a:p>
            <a:pPr marL="611505" marR="0" lvl="1" indent="-300355" defTabSz="914400" eaLnBrk="1" fontAlgn="auto" latinLnBrk="0" hangingPunct="1">
              <a:lnSpc>
                <a:spcPts val="2245"/>
              </a:lnSpc>
              <a:spcBef>
                <a:spcPts val="32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611505" algn="l"/>
              </a:tabLst>
              <a:defRPr/>
            </a:pPr>
            <a:endParaRPr lang="hr-HR" sz="2200" spc="-20" dirty="0">
              <a:latin typeface="Microsoft Sans Serif"/>
              <a:cs typeface="Microsoft Sans Serif"/>
            </a:endParaRPr>
          </a:p>
          <a:p>
            <a:pPr marL="611505" marR="0" lvl="1" indent="-300355" defTabSz="914400" eaLnBrk="1" fontAlgn="auto" latinLnBrk="0" hangingPunct="1">
              <a:lnSpc>
                <a:spcPts val="2245"/>
              </a:lnSpc>
              <a:spcBef>
                <a:spcPts val="32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611505" algn="l"/>
              </a:tabLst>
              <a:defRPr/>
            </a:pPr>
            <a:r>
              <a:rPr lang="hr-HR" sz="2200" spc="-20" dirty="0">
                <a:latin typeface="Microsoft Sans Serif"/>
                <a:cs typeface="Microsoft Sans Serif"/>
              </a:rPr>
              <a:t>razraditi i raspisati aktivnosti i </a:t>
            </a:r>
            <a:r>
              <a:rPr lang="hr-HR" sz="2200" spc="-20" dirty="0" err="1">
                <a:latin typeface="Microsoft Sans Serif"/>
                <a:cs typeface="Microsoft Sans Serif"/>
              </a:rPr>
              <a:t>podaktivnosti</a:t>
            </a:r>
            <a:r>
              <a:rPr lang="hr-HR" sz="2200" spc="-20" dirty="0">
                <a:latin typeface="Microsoft Sans Serif"/>
                <a:cs typeface="Microsoft Sans Serif"/>
              </a:rPr>
              <a:t> za poduzeće koje ste sami izabrali sa svim traženim parametrima (broj aktivnosti, naziv aktivnosti, ovisnost, isporuke, opis, procjena vremena, datum početka….) koji su naznačeni u idućem slajdu.</a:t>
            </a:r>
          </a:p>
          <a:p>
            <a:pPr marL="611505" marR="0" lvl="1" indent="-300355" defTabSz="914400" eaLnBrk="1" fontAlgn="auto" latinLnBrk="0" hangingPunct="1">
              <a:lnSpc>
                <a:spcPts val="2245"/>
              </a:lnSpc>
              <a:spcBef>
                <a:spcPts val="32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611505" algn="l"/>
              </a:tabLst>
              <a:defRPr/>
            </a:pPr>
            <a:r>
              <a:rPr lang="hr-HR" sz="2200" spc="-20" dirty="0">
                <a:latin typeface="Microsoft Sans Serif"/>
                <a:cs typeface="Microsoft Sans Serif"/>
              </a:rPr>
              <a:t>t</a:t>
            </a:r>
            <a:r>
              <a:rPr kumimoji="0" lang="hr-HR" sz="2200" b="0" i="0" u="none" strike="noStrike" kern="0" cap="none" spc="-2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ablicu</a:t>
            </a:r>
            <a:r>
              <a:rPr kumimoji="0" lang="hr-HR" sz="2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napraviti po uzoru na drugi slajd po primjeru na satu koji smo prolazili.</a:t>
            </a:r>
          </a:p>
          <a:p>
            <a:pPr marL="611505" marR="0" lvl="1" indent="-300355" defTabSz="914400" eaLnBrk="1" fontAlgn="auto" latinLnBrk="0" hangingPunct="1">
              <a:lnSpc>
                <a:spcPts val="2245"/>
              </a:lnSpc>
              <a:spcBef>
                <a:spcPts val="32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611505" algn="l"/>
              </a:tabLst>
              <a:defRPr/>
            </a:pPr>
            <a:r>
              <a:rPr lang="hr-HR" sz="2200" spc="-20" dirty="0">
                <a:latin typeface="Microsoft Sans Serif"/>
                <a:cs typeface="Microsoft Sans Serif"/>
              </a:rPr>
              <a:t>rok za predaju: 30.3.2025.</a:t>
            </a:r>
          </a:p>
          <a:p>
            <a:pPr marL="611505" marR="0" lvl="1" indent="-300355" defTabSz="914400" eaLnBrk="1" fontAlgn="auto" latinLnBrk="0" hangingPunct="1">
              <a:lnSpc>
                <a:spcPts val="2245"/>
              </a:lnSpc>
              <a:spcBef>
                <a:spcPts val="32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611505" algn="l"/>
              </a:tabLst>
              <a:defRPr/>
            </a:pPr>
            <a:r>
              <a:rPr lang="hr-HR" sz="2200" spc="-20" dirty="0">
                <a:latin typeface="Microsoft Sans Serif"/>
                <a:cs typeface="Microsoft Sans Serif"/>
              </a:rPr>
              <a:t>d</a:t>
            </a:r>
            <a:r>
              <a:rPr kumimoji="0" lang="hr-HR" sz="2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ostava na e-adresu: </a:t>
            </a:r>
            <a:r>
              <a:rPr kumimoji="0" lang="hr-HR" sz="2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  <a:hlinkClick r:id="rId2"/>
              </a:rPr>
              <a:t>djurkovic@fhs.hr</a:t>
            </a:r>
            <a:r>
              <a:rPr kumimoji="0" lang="hr-HR" sz="22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2100" y="-160545"/>
            <a:ext cx="10108565" cy="963691"/>
          </a:xfrm>
          <a:prstGeom prst="rect">
            <a:avLst/>
          </a:prstGeom>
        </p:spPr>
        <p:txBody>
          <a:bodyPr vert="horz" wrap="square" lIns="0" tIns="535271" rIns="0" bIns="0" rtlCol="0">
            <a:spAutoFit/>
          </a:bodyPr>
          <a:lstStyle/>
          <a:p>
            <a:pPr marL="2307590">
              <a:lnSpc>
                <a:spcPct val="100000"/>
              </a:lnSpc>
              <a:spcBef>
                <a:spcPts val="110"/>
              </a:spcBef>
            </a:pPr>
            <a:r>
              <a:rPr lang="hr-HR" sz="2750" dirty="0"/>
              <a:t>Zadatak 2.</a:t>
            </a:r>
            <a:endParaRPr sz="2750" dirty="0"/>
          </a:p>
        </p:txBody>
      </p:sp>
      <p:grpSp>
        <p:nvGrpSpPr>
          <p:cNvPr id="5" name="object 5"/>
          <p:cNvGrpSpPr/>
          <p:nvPr/>
        </p:nvGrpSpPr>
        <p:grpSpPr>
          <a:xfrm>
            <a:off x="9275826" y="604266"/>
            <a:ext cx="891540" cy="889000"/>
            <a:chOff x="9275826" y="604266"/>
            <a:chExt cx="891540" cy="88900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85731" y="615696"/>
              <a:ext cx="870203" cy="865631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9281160" y="609600"/>
              <a:ext cx="881380" cy="878205"/>
            </a:xfrm>
            <a:custGeom>
              <a:avLst/>
              <a:gdLst/>
              <a:ahLst/>
              <a:cxnLst/>
              <a:rect l="l" t="t" r="r" b="b"/>
              <a:pathLst>
                <a:path w="881379" h="878205">
                  <a:moveTo>
                    <a:pt x="0" y="0"/>
                  </a:moveTo>
                  <a:lnTo>
                    <a:pt x="880871" y="0"/>
                  </a:lnTo>
                  <a:lnTo>
                    <a:pt x="880871" y="877824"/>
                  </a:lnTo>
                  <a:lnTo>
                    <a:pt x="0" y="877824"/>
                  </a:lnTo>
                  <a:lnTo>
                    <a:pt x="0" y="0"/>
                  </a:lnTo>
                  <a:close/>
                </a:path>
              </a:pathLst>
            </a:custGeom>
            <a:ln w="10668">
              <a:solidFill>
                <a:srgbClr val="FFBF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defTabSz="914400" eaLnBrk="1" fontAlgn="auto" latinLnBrk="0" hangingPunct="1">
              <a:lnSpc>
                <a:spcPts val="22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950" b="1" i="0" u="none" strike="noStrike" kern="0" cap="none" spc="-25" normalizeH="0" baseline="0" noProof="0" dirty="0">
                <a:ln>
                  <a:noFill/>
                </a:ln>
                <a:solidFill>
                  <a:srgbClr val="214985"/>
                </a:solidFill>
                <a:effectLst/>
                <a:uLnTx/>
                <a:uFillTx/>
                <a:latin typeface="Arial"/>
                <a:cs typeface="Arial"/>
              </a:rPr>
              <a:t>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0"/>
            <a:ext cx="10082784" cy="751941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950" b="1" i="0" u="none" strike="noStrike" kern="0" cap="none" spc="-25" normalizeH="0" baseline="0" noProof="0" dirty="0">
                <a:ln>
                  <a:noFill/>
                </a:ln>
                <a:solidFill>
                  <a:srgbClr val="214985"/>
                </a:solidFill>
                <a:effectLst/>
                <a:uLnTx/>
                <a:uFillTx/>
                <a:latin typeface="Arial"/>
                <a:cs typeface="Arial"/>
              </a:rPr>
              <a:t>48</a:t>
            </a:r>
          </a:p>
        </p:txBody>
      </p:sp>
    </p:spTree>
    <p:extLst>
      <p:ext uri="{BB962C8B-B14F-4D97-AF65-F5344CB8AC3E}">
        <p14:creationId xmlns:p14="http://schemas.microsoft.com/office/powerpoint/2010/main" val="756323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77</Words>
  <Application>Microsoft Office PowerPoint</Application>
  <PresentationFormat>Prilagođeno</PresentationFormat>
  <Paragraphs>9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Microsoft Sans Serif</vt:lpstr>
      <vt:lpstr>Times New Roman</vt:lpstr>
      <vt:lpstr>Office Theme</vt:lpstr>
      <vt:lpstr>Zadatak 2.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Experta PM_5.predavanje _Upravljanje rasporedom 1.dio zadaciv2.pptx</dc:title>
  <cp:lastModifiedBy>Danijel Jurković</cp:lastModifiedBy>
  <cp:revision>7</cp:revision>
  <dcterms:created xsi:type="dcterms:W3CDTF">2025-03-17T09:34:02Z</dcterms:created>
  <dcterms:modified xsi:type="dcterms:W3CDTF">2025-03-20T11:47:06Z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2024-12-06T00:00:00Z</vt:filetime>
  </property>
  <property fmtid="{D5CDD505-2E9C-101B-9397-08002B2CF9AE}" pid="3" name="LastSaved">
    <vt:filetime>2025-03-17T00:00:00Z</vt:filetime>
  </property>
  <property fmtid="{D5CDD505-2E9C-101B-9397-08002B2CF9AE}" pid="4" name="Producer">
    <vt:lpwstr>Microsoft: Print To PDF</vt:lpwstr>
  </property>
</Properties>
</file>