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6"/>
  </p:notesMasterIdLst>
  <p:sldIdLst>
    <p:sldId id="256" r:id="rId2"/>
    <p:sldId id="257" r:id="rId3"/>
    <p:sldId id="262" r:id="rId4"/>
    <p:sldId id="279" r:id="rId5"/>
    <p:sldId id="298" r:id="rId6"/>
    <p:sldId id="300" r:id="rId7"/>
    <p:sldId id="258" r:id="rId8"/>
    <p:sldId id="282" r:id="rId9"/>
    <p:sldId id="293" r:id="rId10"/>
    <p:sldId id="283" r:id="rId11"/>
    <p:sldId id="261" r:id="rId12"/>
    <p:sldId id="266" r:id="rId13"/>
    <p:sldId id="286" r:id="rId14"/>
    <p:sldId id="287" r:id="rId15"/>
    <p:sldId id="288" r:id="rId16"/>
    <p:sldId id="289" r:id="rId17"/>
    <p:sldId id="263" r:id="rId18"/>
    <p:sldId id="290" r:id="rId19"/>
    <p:sldId id="291" r:id="rId20"/>
    <p:sldId id="292" r:id="rId21"/>
    <p:sldId id="294" r:id="rId22"/>
    <p:sldId id="295" r:id="rId23"/>
    <p:sldId id="296" r:id="rId24"/>
    <p:sldId id="297" r:id="rId25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86410" autoAdjust="0"/>
  </p:normalViewPr>
  <p:slideViewPr>
    <p:cSldViewPr>
      <p:cViewPr varScale="1">
        <p:scale>
          <a:sx n="67" d="100"/>
          <a:sy n="67" d="100"/>
        </p:scale>
        <p:origin x="23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02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8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noProof="0"/>
              <a:t>Click to edit Master text styles</a:t>
            </a:r>
          </a:p>
          <a:p>
            <a:pPr lvl="1"/>
            <a:r>
              <a:rPr lang="hr-HR" altLang="sr-Latn-RS" noProof="0"/>
              <a:t>Second level</a:t>
            </a:r>
          </a:p>
          <a:p>
            <a:pPr lvl="2"/>
            <a:r>
              <a:rPr lang="hr-HR" altLang="sr-Latn-RS" noProof="0"/>
              <a:t>Third level</a:t>
            </a:r>
          </a:p>
          <a:p>
            <a:pPr lvl="3"/>
            <a:r>
              <a:rPr lang="hr-HR" altLang="sr-Latn-RS" noProof="0"/>
              <a:t>Fourth level</a:t>
            </a:r>
          </a:p>
          <a:p>
            <a:pPr lvl="4"/>
            <a:r>
              <a:rPr lang="hr-HR" altLang="sr-Latn-RS" noProof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963C4DA-48FA-4489-BAAA-789CDC8E49AE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icero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wikipedia.org/wiki/Rhetoric" TargetMode="External"/><Relationship Id="rId4" Type="http://schemas.openxmlformats.org/officeDocument/2006/relationships/hyperlink" Target="https://en.wikipedia.org/wiki/Latin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nno_Domini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AF7EF168-CDB0-4994-8243-F5650CECEBE6}" type="slidenum">
              <a:rPr lang="hr-HR" altLang="sr-Latn-RS" sz="1200"/>
              <a:pPr eaLnBrk="1" hangingPunct="1"/>
              <a:t>1</a:t>
            </a:fld>
            <a:endParaRPr lang="hr-HR" altLang="sr-Latn-RS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406C4E99-0845-4797-9EBD-5BF83ED222BA}" type="slidenum">
              <a:rPr lang="hr-HR" altLang="sr-Latn-RS" sz="1200"/>
              <a:pPr eaLnBrk="1" hangingPunct="1"/>
              <a:t>12</a:t>
            </a:fld>
            <a:endParaRPr lang="hr-HR" altLang="sr-Latn-R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 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Lucius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Vibullius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Hipparchus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Tiberius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Claudius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Atticus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Herodes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lang="hr-HR" sz="1200" b="0" i="0" kern="1200" cap="small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ad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 101–177, rimski senator, prvi Grk konzul; odgajao M. Aurelija i L. Vera</a:t>
            </a:r>
            <a:endParaRPr lang="hr-HR" altLang="sr-Latn-R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39EFC6C-2097-4629-8154-D2A91668C984}" type="slidenum">
              <a:rPr lang="hr-HR" altLang="sr-Latn-RS"/>
              <a:pPr eaLnBrk="1" hangingPunct="1">
                <a:spcBef>
                  <a:spcPct val="0"/>
                </a:spcBef>
              </a:pPr>
              <a:t>13</a:t>
            </a:fld>
            <a:endParaRPr lang="hr-HR" altLang="sr-Latn-R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FD8537C-A359-417F-8B44-33F0E877E6D3}" type="slidenum">
              <a:rPr lang="hr-HR" altLang="sr-Latn-RS"/>
              <a:pPr eaLnBrk="1" hangingPunct="1">
                <a:spcBef>
                  <a:spcPct val="0"/>
                </a:spcBef>
              </a:pPr>
              <a:t>14</a:t>
            </a:fld>
            <a:endParaRPr lang="hr-HR" altLang="sr-Latn-R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r-HR" altLang="sr-Latn-RS" dirty="0"/>
              <a:t>R. Ad H.: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formerly attributed to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hlinkClick r:id="rId3" tooltip="Cicero"/>
              </a:rPr>
              <a:t>Cicero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 but of unknown authorship, sometimes ascribed to an unnamed doctor, is the oldest surviving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hlinkClick r:id="rId4" tooltip="Latin"/>
              </a:rPr>
              <a:t>Latin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 book on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hlinkClick r:id="rId5" tooltip="Rhetoric"/>
              </a:rPr>
              <a:t>rhetoric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, dating from the late 80s BC.</a:t>
            </a:r>
            <a:endParaRPr lang="hr-HR" altLang="sr-Latn-R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C5DA1FC-FD9F-402B-96E8-4E79BFD1676B}" type="slidenum">
              <a:rPr lang="hr-HR" altLang="sr-Latn-RS"/>
              <a:pPr eaLnBrk="1" hangingPunct="1">
                <a:spcBef>
                  <a:spcPct val="0"/>
                </a:spcBef>
              </a:pPr>
              <a:t>15</a:t>
            </a:fld>
            <a:endParaRPr lang="hr-HR" altLang="sr-Latn-R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BD3DAC-21F3-46A4-8170-47966C5D3D99}" type="slidenum">
              <a:rPr lang="hr-HR" altLang="sr-Latn-RS"/>
              <a:pPr eaLnBrk="1" hangingPunct="1">
                <a:spcBef>
                  <a:spcPct val="0"/>
                </a:spcBef>
              </a:pPr>
              <a:t>16</a:t>
            </a:fld>
            <a:endParaRPr lang="hr-HR" altLang="sr-Latn-R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CE4AEE98-7B93-41FF-A12E-F50587F694D1}" type="slidenum">
              <a:rPr lang="hr-HR" altLang="sr-Latn-RS" sz="1200"/>
              <a:pPr eaLnBrk="1" hangingPunct="1"/>
              <a:t>17</a:t>
            </a:fld>
            <a:endParaRPr lang="hr-HR" altLang="sr-Latn-RS" sz="120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6F80190-BC10-4618-AF62-8CDD7752605B}" type="slidenum">
              <a:rPr lang="hr-HR" altLang="sr-Latn-RS"/>
              <a:pPr eaLnBrk="1" hangingPunct="1">
                <a:spcBef>
                  <a:spcPct val="0"/>
                </a:spcBef>
              </a:pPr>
              <a:t>18</a:t>
            </a:fld>
            <a:endParaRPr lang="hr-HR" altLang="sr-Latn-R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91C6BB6-7266-465B-ADE8-3C38CBBA8875}" type="slidenum">
              <a:rPr lang="hr-HR" altLang="sr-Latn-RS"/>
              <a:pPr eaLnBrk="1" hangingPunct="1">
                <a:spcBef>
                  <a:spcPct val="0"/>
                </a:spcBef>
              </a:pPr>
              <a:t>19</a:t>
            </a:fld>
            <a:endParaRPr lang="hr-HR" altLang="sr-Latn-R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0D9F8FA-1467-43D8-9B7A-A7E127CAF055}" type="slidenum">
              <a:rPr lang="hr-HR" altLang="sr-Latn-RS"/>
              <a:pPr eaLnBrk="1" hangingPunct="1">
                <a:spcBef>
                  <a:spcPct val="0"/>
                </a:spcBef>
              </a:pPr>
              <a:t>20</a:t>
            </a:fld>
            <a:endParaRPr lang="hr-HR" altLang="sr-Latn-R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rtl="0"/>
            <a:r>
              <a:rPr lang="hr-HR" dirty="0" err="1">
                <a:effectLst/>
              </a:rPr>
              <a:t>Sarcophagus</a:t>
            </a:r>
            <a:r>
              <a:rPr lang="hr-HR" dirty="0">
                <a:effectLst/>
              </a:rPr>
              <a:t> </a:t>
            </a:r>
            <a:r>
              <a:rPr lang="hr-HR" dirty="0" err="1">
                <a:effectLst/>
              </a:rPr>
              <a:t>of</a:t>
            </a:r>
            <a:r>
              <a:rPr lang="hr-HR" dirty="0">
                <a:effectLst/>
              </a:rPr>
              <a:t> </a:t>
            </a:r>
            <a:r>
              <a:rPr lang="hr-HR" dirty="0" err="1">
                <a:effectLst/>
              </a:rPr>
              <a:t>the</a:t>
            </a:r>
            <a:r>
              <a:rPr lang="hr-HR" dirty="0">
                <a:effectLst/>
              </a:rPr>
              <a:t> </a:t>
            </a:r>
            <a:r>
              <a:rPr lang="hr-HR" dirty="0" err="1">
                <a:effectLst/>
              </a:rPr>
              <a:t>brothers</a:t>
            </a:r>
            <a:r>
              <a:rPr lang="hr-HR" dirty="0">
                <a:effectLst/>
              </a:rPr>
              <a:t>;</a:t>
            </a:r>
            <a:r>
              <a:rPr lang="hr-HR" baseline="0" dirty="0">
                <a:effectLst/>
              </a:rPr>
              <a:t> Napoli, </a:t>
            </a:r>
            <a:r>
              <a:rPr lang="hr-HR" dirty="0"/>
              <a:t>c.250 </a:t>
            </a:r>
            <a:r>
              <a:rPr lang="hr-HR" sz="120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hlinkClick r:id="rId3" tooltip="en:Anno Domini"/>
              </a:rPr>
              <a:t>AD</a:t>
            </a:r>
            <a:endParaRPr lang="hr-HR" altLang="sr-Latn-R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F69A62A-69AA-4ED0-86A8-DD7A4CCE5C95}" type="slidenum">
              <a:rPr lang="en-GB" altLang="sr-Latn-RS"/>
              <a:pPr eaLnBrk="1" hangingPunct="1">
                <a:spcBef>
                  <a:spcPct val="0"/>
                </a:spcBef>
              </a:pPr>
              <a:t>21</a:t>
            </a:fld>
            <a:endParaRPr lang="en-GB" altLang="sr-Latn-R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70F06ED8-278F-4972-BBC4-19A06B200F5B}" type="slidenum">
              <a:rPr lang="hr-HR" altLang="sr-Latn-RS" sz="1200"/>
              <a:pPr eaLnBrk="1" hangingPunct="1"/>
              <a:t>2</a:t>
            </a:fld>
            <a:endParaRPr lang="hr-HR" altLang="sr-Latn-RS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B585DF-2B09-46D9-BF2A-D8F12689E459}" type="slidenum">
              <a:rPr lang="en-GB" altLang="sr-Latn-RS"/>
              <a:pPr eaLnBrk="1" hangingPunct="1">
                <a:spcBef>
                  <a:spcPct val="0"/>
                </a:spcBef>
              </a:pPr>
              <a:t>22</a:t>
            </a:fld>
            <a:endParaRPr lang="en-GB" altLang="sr-Latn-R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92213CB-602F-4AC0-B2E3-C999BF21294E}" type="slidenum">
              <a:rPr lang="en-GB" altLang="sr-Latn-RS"/>
              <a:pPr eaLnBrk="1" hangingPunct="1">
                <a:spcBef>
                  <a:spcPct val="0"/>
                </a:spcBef>
              </a:pPr>
              <a:t>23</a:t>
            </a:fld>
            <a:endParaRPr lang="en-GB" altLang="sr-Latn-R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D4E6A803-3D99-42A2-8147-D8E392B54C82}" type="slidenum">
              <a:rPr lang="hr-HR" altLang="sr-Latn-RS" sz="1200"/>
              <a:pPr eaLnBrk="1" hangingPunct="1"/>
              <a:t>24</a:t>
            </a:fld>
            <a:endParaRPr lang="hr-HR" altLang="sr-Latn-RS" sz="12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0AE25728-AAEA-4EEB-B935-F9488D8AA192}" type="slidenum">
              <a:rPr lang="hr-HR" altLang="sr-Latn-RS" sz="1200"/>
              <a:pPr eaLnBrk="1" hangingPunct="1"/>
              <a:t>3</a:t>
            </a:fld>
            <a:endParaRPr lang="hr-HR" altLang="sr-Latn-RS" sz="12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DF3FFE4D-5692-4125-B870-22DDF7F3707E}" type="slidenum">
              <a:rPr lang="hr-HR" altLang="sr-Latn-RS" sz="1200"/>
              <a:pPr eaLnBrk="1" hangingPunct="1"/>
              <a:t>4</a:t>
            </a:fld>
            <a:endParaRPr lang="hr-HR" altLang="sr-Latn-RS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https://penelope.uchicago.edu/Thayer/E/Journals/CJ/44/4/Household_Pets*.html</a:t>
            </a:r>
            <a:endParaRPr lang="hr-HR" dirty="0"/>
          </a:p>
          <a:p>
            <a:r>
              <a:rPr lang="hr-HR" dirty="0"/>
              <a:t>Majmuni sviraju, plešu, voze se u kočijama koje vuku maltezeri, </a:t>
            </a:r>
          </a:p>
          <a:p>
            <a:r>
              <a:rPr lang="hr-HR" dirty="0"/>
              <a:t>Kršćani su zaslužni za europske mačke (bez tabua, u samostanima...)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3C4DA-48FA-4489-BAAA-789CDC8E49AE}" type="slidenum">
              <a:rPr lang="hr-HR" altLang="sr-Latn-RS" smtClean="0"/>
              <a:pPr/>
              <a:t>5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149193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544FBA36-32E6-4333-B1BA-6DE5B0E50B4F}" type="slidenum">
              <a:rPr lang="hr-HR" altLang="sr-Latn-RS" sz="1200"/>
              <a:pPr eaLnBrk="1" hangingPunct="1"/>
              <a:t>7</a:t>
            </a:fld>
            <a:endParaRPr lang="hr-HR" altLang="sr-Latn-R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70BCEE3-86AF-4673-A8D6-D35B4D5539F2}" type="slidenum">
              <a:rPr lang="hr-HR" altLang="sr-Latn-RS"/>
              <a:pPr eaLnBrk="1" hangingPunct="1">
                <a:spcBef>
                  <a:spcPct val="0"/>
                </a:spcBef>
              </a:pPr>
              <a:t>8</a:t>
            </a:fld>
            <a:endParaRPr lang="hr-HR" altLang="sr-Latn-R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b="0" i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Gaius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Fundilius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Doctus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, “Parasite of Apollo”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 (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CIL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 14.4273; first century CE).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This inscription is carved on the 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capsa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 (a container for scrolls) at the feet of the statue; it is also repeated in larger letters on the base of the statue. Although the hands of the statue have been broken off, one of them had held a scroll, and the ribbon with which it had been tied is carved between the man's feet. 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Doctus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, meaning “skilled” or “learned,” had been the slave name of this man; when he was manumitted, according to Roman custom he had taken the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praenomen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 and 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nomen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 of the father of the woman who freed him,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Fundilia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Rufa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. 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Parasiti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Apollinis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 is the name of a famous and long-established guild (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collegium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) of mimes and pantomimes in Rome. This statue was placed in the sanctuary of Diana at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Nemi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, along with a statue of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Fundilia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dedicated to her as patron, a herm portrait of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Fundilia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with an inscription that lists her as 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patrona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Docti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, and several other herms including two mimes who were also members of the 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Parasiti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Apollinis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eaLnBrk="1" hangingPunct="1"/>
            <a:endParaRPr lang="hr-HR" altLang="sr-Latn-R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2638C2F-1EE8-4F00-A44D-DEEE8F12ECF4}" type="slidenum">
              <a:rPr lang="hr-HR" altLang="sr-Latn-RS"/>
              <a:pPr eaLnBrk="1" hangingPunct="1">
                <a:spcBef>
                  <a:spcPct val="0"/>
                </a:spcBef>
              </a:pPr>
              <a:t>10</a:t>
            </a:fld>
            <a:endParaRPr lang="hr-HR" altLang="sr-Latn-R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Marcus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Verrius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Flaccus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lang="hr-HR" sz="1200" b="0" i="0" kern="1200" baseline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oslobođeni rob;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De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verborum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significatu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was the first major alphabetical </a:t>
            </a:r>
            <a:r>
              <a:rPr lang="hr-HR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dictionary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 in Latin</a:t>
            </a:r>
            <a:endParaRPr lang="hr-HR" sz="1200" b="0" i="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eaLnBrk="1" hangingPunct="1"/>
            <a:r>
              <a:rPr lang="hr-HR" altLang="sr-Latn-R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Plaća učitelja ovisi o ranku (200 je fiksirano za </a:t>
            </a:r>
            <a:r>
              <a:rPr lang="hr-HR" altLang="sr-Latn-RS" sz="1200" b="0" i="1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grammaticus</a:t>
            </a:r>
            <a:r>
              <a:rPr lang="hr-HR" altLang="sr-Latn-RS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lang="hr-HR" altLang="sr-Latn-R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lang="hr-HR" altLang="sr-Latn-R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D0F5AFD9-D17D-43C5-A1B0-173692273EEB}" type="slidenum">
              <a:rPr lang="hr-HR" altLang="sr-Latn-RS" sz="1200"/>
              <a:pPr eaLnBrk="1" hangingPunct="1"/>
              <a:t>11</a:t>
            </a:fld>
            <a:endParaRPr lang="hr-HR" altLang="sr-Latn-R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r-HR" altLang="sr-Latn-RS" dirty="0"/>
              <a:t>Književnost se uči na Homeru, Euripidu,</a:t>
            </a:r>
            <a:r>
              <a:rPr lang="hr-HR" altLang="sr-Latn-RS" baseline="0" dirty="0"/>
              <a:t> </a:t>
            </a:r>
            <a:r>
              <a:rPr lang="hr-HR" altLang="sr-Latn-RS" baseline="0" dirty="0" err="1"/>
              <a:t>Menandru</a:t>
            </a:r>
            <a:r>
              <a:rPr lang="hr-HR" altLang="sr-Latn-RS" baseline="0" dirty="0"/>
              <a:t> (od kraja 4.st. </a:t>
            </a:r>
            <a:r>
              <a:rPr lang="hr-HR" altLang="sr-Latn-RS" baseline="0" dirty="0" err="1"/>
              <a:t>Aristofanu</a:t>
            </a:r>
            <a:r>
              <a:rPr lang="hr-HR" altLang="sr-Latn-RS" baseline="0" dirty="0"/>
              <a:t>?), </a:t>
            </a:r>
            <a:r>
              <a:rPr lang="hr-HR" altLang="sr-Latn-RS" baseline="0" dirty="0" err="1"/>
              <a:t>Pindaru</a:t>
            </a:r>
            <a:r>
              <a:rPr lang="hr-HR" altLang="sr-Latn-RS" baseline="0" dirty="0"/>
              <a:t>, </a:t>
            </a:r>
            <a:r>
              <a:rPr lang="hr-HR" altLang="sr-Latn-RS" baseline="0" dirty="0" err="1"/>
              <a:t>Hesiodu</a:t>
            </a:r>
            <a:r>
              <a:rPr lang="hr-HR" altLang="sr-Latn-RS" baseline="0" dirty="0"/>
              <a:t> – negdje i </a:t>
            </a:r>
            <a:r>
              <a:rPr lang="hr-HR" altLang="sr-Latn-RS" baseline="0" dirty="0" err="1"/>
              <a:t>Stesihoru</a:t>
            </a:r>
            <a:r>
              <a:rPr lang="hr-HR" altLang="sr-Latn-RS" baseline="0" dirty="0"/>
              <a:t>, </a:t>
            </a:r>
            <a:r>
              <a:rPr lang="hr-HR" altLang="sr-Latn-RS" baseline="0" dirty="0" err="1"/>
              <a:t>Alkmanu</a:t>
            </a:r>
            <a:r>
              <a:rPr lang="hr-HR" altLang="sr-Latn-RS" baseline="0" dirty="0"/>
              <a:t>, </a:t>
            </a:r>
            <a:r>
              <a:rPr lang="hr-HR" altLang="sr-Latn-RS" baseline="0" dirty="0" err="1"/>
              <a:t>Sapfi</a:t>
            </a:r>
            <a:r>
              <a:rPr lang="hr-HR" altLang="sr-Latn-RS" baseline="0" dirty="0"/>
              <a:t>, Korini i </a:t>
            </a:r>
            <a:r>
              <a:rPr lang="hr-HR" altLang="sr-Latn-RS" baseline="0" dirty="0" err="1"/>
              <a:t>Ibiku</a:t>
            </a:r>
            <a:endParaRPr lang="hr-HR" altLang="sr-Latn-RS" baseline="0" dirty="0"/>
          </a:p>
          <a:p>
            <a:pPr eaLnBrk="1" hangingPunct="1"/>
            <a:r>
              <a:rPr lang="hr-HR" altLang="sr-Latn-RS" baseline="0" dirty="0"/>
              <a:t>Od lat. autora tu su </a:t>
            </a:r>
            <a:r>
              <a:rPr lang="hr-HR" altLang="sr-Latn-RS" baseline="0" dirty="0" err="1"/>
              <a:t>Enije</a:t>
            </a:r>
            <a:r>
              <a:rPr lang="hr-HR" altLang="sr-Latn-RS" baseline="0" dirty="0"/>
              <a:t> i Livije </a:t>
            </a:r>
            <a:r>
              <a:rPr lang="hr-HR" altLang="sr-Latn-RS" baseline="0" dirty="0" err="1"/>
              <a:t>Andronik</a:t>
            </a:r>
            <a:r>
              <a:rPr lang="hr-HR" altLang="sr-Latn-RS" baseline="0" dirty="0"/>
              <a:t>; </a:t>
            </a:r>
            <a:r>
              <a:rPr lang="hr-HR" altLang="sr-Latn-RS" baseline="0" dirty="0" err="1"/>
              <a:t>Pakuvije</a:t>
            </a:r>
            <a:r>
              <a:rPr lang="hr-HR" altLang="sr-Latn-RS" baseline="0" dirty="0"/>
              <a:t> i Akcije </a:t>
            </a:r>
          </a:p>
          <a:p>
            <a:pPr eaLnBrk="1" hangingPunct="1"/>
            <a:r>
              <a:rPr lang="en-US" altLang="sr-Latn-RS" i="1" dirty="0"/>
              <a:t>The Teacher in Ancient Rome: The Magister and His World</a:t>
            </a:r>
            <a:r>
              <a:rPr lang="hr-HR" altLang="sr-Latn-RS" dirty="0"/>
              <a:t>, </a:t>
            </a:r>
            <a:r>
              <a:rPr lang="en-US" altLang="sr-Latn-RS" dirty="0"/>
              <a:t>Lisa Maurice</a:t>
            </a:r>
            <a:r>
              <a:rPr lang="hr-HR" altLang="sr-Latn-RS" dirty="0"/>
              <a:t>; </a:t>
            </a:r>
            <a:r>
              <a:rPr lang="hr-HR" altLang="sr-Latn-RS" dirty="0" err="1"/>
              <a:t>Epirota</a:t>
            </a:r>
            <a:r>
              <a:rPr lang="hr-HR" altLang="sr-Latn-RS" dirty="0"/>
              <a:t>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a freedman of T.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Pomponius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Atticus and friend of Cornelius Gallus, taught grammar under Augustus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lang="hr-HR" sz="1200" b="0" i="0" kern="1200" baseline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od 26.pr.Kr. uvrstio </a:t>
            </a:r>
            <a:r>
              <a:rPr lang="hr-HR" sz="1200" b="0" i="0" kern="1200" baseline="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Vergilija</a:t>
            </a:r>
            <a:endParaRPr lang="hr-HR" sz="1200" b="0" i="0" kern="1200" baseline="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eaLnBrk="1" hangingPunct="1"/>
            <a:r>
              <a:rPr lang="hr-HR" sz="1200" b="0" i="0" kern="1200" baseline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Kasnije ulaze </a:t>
            </a:r>
            <a:r>
              <a:rPr lang="hr-HR" sz="1200" b="0" i="0" kern="1200" baseline="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Horacije</a:t>
            </a:r>
            <a:r>
              <a:rPr lang="hr-HR" sz="1200" b="0" i="0" kern="1200" baseline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hr-HR" sz="1200" b="0" i="0" kern="1200" baseline="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Terencije</a:t>
            </a:r>
            <a:r>
              <a:rPr lang="hr-HR" sz="1200" b="0" i="0" kern="1200" baseline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lang="hr-HR" sz="1200" b="0" i="0" kern="1200" baseline="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Plaut</a:t>
            </a:r>
            <a:r>
              <a:rPr lang="hr-HR" sz="1200" b="0" i="0" kern="1200" baseline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, Cecilije, </a:t>
            </a:r>
            <a:r>
              <a:rPr lang="hr-HR" sz="1200" b="0" i="0" kern="1200" baseline="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Afranije</a:t>
            </a:r>
            <a:r>
              <a:rPr lang="hr-HR" sz="1200" b="0" i="0" kern="1200" baseline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  <a:p>
            <a:pPr eaLnBrk="1" hangingPunct="1"/>
            <a:r>
              <a:rPr lang="hr-HR" altLang="sr-Latn-RS" dirty="0"/>
              <a:t>https://books.google.hr/books?id=WQOaAAAAQBAJ&amp;pg=PA73&amp;lpg=PA73&amp;dq=Quintus+Caecilius+Epirota&amp;source=bl&amp;ots=eN_tj53Yzo&amp;sig=TG6umAXOoJoYuS0BEbHtpgXjFio&amp;hl=en&amp;sa=X&amp;ved=0ahUKEwjm2_2o8-HQAhVCRhQKHXstCZMQ6AEIMTAE#v=onepage&amp;q=Quintus%20Caecilius%20Epirota&amp;f=false</a:t>
            </a:r>
          </a:p>
          <a:p>
            <a:pPr eaLnBrk="1" hangingPunct="1"/>
            <a:endParaRPr lang="hr-HR" altLang="sr-Latn-R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11" name="Rounded Rectangle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18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1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C1BCBD-64AB-481D-A5F0-3B620F29000E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014934962"/>
      </p:ext>
    </p:extLst>
  </p:cSld>
  <p:clrMapOvr>
    <a:masterClrMapping/>
  </p:clrMapOvr>
  <p:transition spd="med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18BB2E-A753-44D7-B802-47E78437B6BC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774836106"/>
      </p:ext>
    </p:extLst>
  </p:cSld>
  <p:clrMapOvr>
    <a:masterClrMapping/>
  </p:clrMapOvr>
  <p:transition spd="med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36B8A6-25CC-4DFE-AF06-517F6919B92E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63671492"/>
      </p:ext>
    </p:extLst>
  </p:cSld>
  <p:clrMapOvr>
    <a:masterClrMapping/>
  </p:clrMapOvr>
  <p:transition spd="med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C3E0A1-C091-4737-97DB-804B632A9C5B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173541570"/>
      </p:ext>
    </p:extLst>
  </p:cSld>
  <p:clrMapOvr>
    <a:masterClrMapping/>
  </p:clrMapOvr>
  <p:transition spd="med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403DDF-EB1B-4E95-8E30-882A8A48D51E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395650669"/>
      </p:ext>
    </p:extLst>
  </p:cSld>
  <p:clrMapOvr>
    <a:masterClrMapping/>
  </p:clrMapOvr>
  <p:transition spd="med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C539FF-2B7D-4B13-8B08-B888C8D0D179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683533577"/>
      </p:ext>
    </p:extLst>
  </p:cSld>
  <p:clrMapOvr>
    <a:masterClrMapping/>
  </p:clrMapOvr>
  <p:transition spd="med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BE41BC1-5626-462C-BBE7-FAE3FC127CEA}" type="slidenum">
              <a:rPr lang="en-US" altLang="sr-Latn-RS"/>
              <a:pPr/>
              <a:t>‹#›</a:t>
            </a:fld>
            <a:endParaRPr lang="en-US" altLang="sr-Latn-RS"/>
          </a:p>
        </p:txBody>
      </p:sp>
      <p:sp>
        <p:nvSpPr>
          <p:cNvPr id="9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038127173"/>
      </p:ext>
    </p:extLst>
  </p:cSld>
  <p:clrMapOvr>
    <a:masterClrMapping/>
  </p:clrMapOvr>
  <p:transition spd="med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FFB260-42D9-4EFA-9800-9C1538E152BB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89341662"/>
      </p:ext>
    </p:extLst>
  </p:cSld>
  <p:clrMapOvr>
    <a:masterClrMapping/>
  </p:clrMapOvr>
  <p:transition spd="med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5BCE95-4FA5-4258-8CF8-741F02556F96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695627099"/>
      </p:ext>
    </p:extLst>
  </p:cSld>
  <p:clrMapOvr>
    <a:masterClrMapping/>
  </p:clrMapOvr>
  <p:transition spd="med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D4885-5454-48F3-ABA6-1B159CFCC6F1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96171362"/>
      </p:ext>
    </p:extLst>
  </p:cSld>
  <p:clrMapOvr>
    <a:masterClrMapping/>
  </p:clrMapOvr>
  <p:transition spd="med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4712C4-70CE-4F7A-BC53-0EB2427D967F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54024844"/>
      </p:ext>
    </p:extLst>
  </p:cSld>
  <p:clrMapOvr>
    <a:masterClrMapping/>
  </p:clrMapOvr>
  <p:transition spd="med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title style</a:t>
            </a:r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text styles</a:t>
            </a:r>
          </a:p>
          <a:p>
            <a:pPr lvl="1"/>
            <a:r>
              <a:rPr lang="en-US" altLang="sr-Latn-RS"/>
              <a:t>Second level</a:t>
            </a:r>
          </a:p>
          <a:p>
            <a:pPr lvl="2"/>
            <a:r>
              <a:rPr lang="en-US" altLang="sr-Latn-RS"/>
              <a:t>Third level</a:t>
            </a:r>
          </a:p>
          <a:p>
            <a:pPr lvl="3"/>
            <a:r>
              <a:rPr lang="en-US" altLang="sr-Latn-RS"/>
              <a:t>Fourth level</a:t>
            </a:r>
          </a:p>
          <a:p>
            <a:pPr lvl="4"/>
            <a:r>
              <a:rPr lang="en-US" altLang="sr-Latn-R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en-US" altLang="sr-Latn-R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fld id="{59CACB2D-6938-4C6D-A02D-5D2A4FF1690B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8" r:id="rId2"/>
    <p:sldLayoutId id="2147483689" r:id="rId3"/>
    <p:sldLayoutId id="2147483690" r:id="rId4"/>
    <p:sldLayoutId id="2147483697" r:id="rId5"/>
    <p:sldLayoutId id="2147483698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wheel spokes="1"/>
  </p:transition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9pPr>
    </p:titleStyle>
    <p:bodyStyle>
      <a:lvl1pPr marL="365125" indent="-255588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3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43000"/>
            <a:ext cx="8229600" cy="1069975"/>
          </a:xfrm>
        </p:spPr>
        <p:txBody>
          <a:bodyPr/>
          <a:lstStyle/>
          <a:p>
            <a:r>
              <a:rPr lang="hr-HR" altLang="sr-Latn-RS" dirty="0">
                <a:latin typeface="Palatino Linotype" panose="02040502050505030304" pitchFamily="18" charset="0"/>
              </a:rPr>
              <a:t>ODRASTANJE</a:t>
            </a:r>
            <a:endParaRPr lang="en-GB" altLang="sr-Latn-RS" dirty="0">
              <a:latin typeface="Palatino Linotype" panose="02040502050505030304" pitchFamily="18" charset="0"/>
            </a:endParaRPr>
          </a:p>
        </p:txBody>
      </p:sp>
      <p:pic>
        <p:nvPicPr>
          <p:cNvPr id="5123" name="Picture 3" descr="bo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692150"/>
            <a:ext cx="4344987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4763"/>
            <a:ext cx="4256087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69900"/>
            <a:ext cx="8229600" cy="1066800"/>
          </a:xfrm>
        </p:spPr>
        <p:txBody>
          <a:bodyPr/>
          <a:lstStyle/>
          <a:p>
            <a:r>
              <a:rPr lang="hr-HR" altLang="sr-Latn-RS">
                <a:latin typeface="Times New Roman" panose="02020603050405020304" pitchFamily="18" charset="0"/>
                <a:cs typeface="Times New Roman" panose="02020603050405020304" pitchFamily="18" charset="0"/>
              </a:rPr>
              <a:t>Učitelj</a:t>
            </a:r>
            <a:endParaRPr lang="en-GB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07950" y="1700213"/>
            <a:ext cx="8567738" cy="4897437"/>
          </a:xfrm>
        </p:spPr>
        <p:txBody>
          <a:bodyPr>
            <a:normAutofit lnSpcReduction="10000"/>
          </a:bodyPr>
          <a:lstStyle/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sz="2400" i="1" dirty="0">
                <a:latin typeface="Times New Roman" pitchFamily="18" charset="0"/>
                <a:cs typeface="Times New Roman" pitchFamily="18" charset="0"/>
              </a:rPr>
              <a:t>Magister ludi  (litterator) </a:t>
            </a:r>
            <a:r>
              <a:rPr lang="hr-HR" altLang="sr-Latn-RS" sz="2400" dirty="0">
                <a:latin typeface="Times New Roman" pitchFamily="18" charset="0"/>
                <a:cs typeface="Times New Roman" pitchFamily="18" charset="0"/>
              </a:rPr>
              <a:t>poučava </a:t>
            </a:r>
          </a:p>
          <a:p>
            <a:pPr marL="109728" indent="0" fontAlgn="auto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hr-HR" altLang="sr-Latn-RS" sz="2400" dirty="0">
                <a:latin typeface="Times New Roman" pitchFamily="18" charset="0"/>
                <a:cs typeface="Times New Roman" pitchFamily="18" charset="0"/>
              </a:rPr>
              <a:t>čitanje i pisanje</a:t>
            </a: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sz="2400" i="1" dirty="0">
                <a:latin typeface="Times New Roman" pitchFamily="18" charset="0"/>
                <a:cs typeface="Times New Roman" pitchFamily="18" charset="0"/>
              </a:rPr>
              <a:t>Calculator </a:t>
            </a:r>
            <a:r>
              <a:rPr lang="hr-HR" altLang="sr-Latn-RS" sz="2400" dirty="0">
                <a:latin typeface="Times New Roman" pitchFamily="18" charset="0"/>
                <a:cs typeface="Times New Roman" pitchFamily="18" charset="0"/>
              </a:rPr>
              <a:t>aritmetiku i geometriju </a:t>
            </a: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sz="2400" i="1" dirty="0">
                <a:latin typeface="Times New Roman" pitchFamily="18" charset="0"/>
                <a:cs typeface="Times New Roman" pitchFamily="18" charset="0"/>
              </a:rPr>
              <a:t>Grammaticus</a:t>
            </a:r>
            <a:r>
              <a:rPr lang="hr-HR" altLang="sr-Latn-RS" sz="2400" dirty="0">
                <a:latin typeface="Times New Roman" pitchFamily="18" charset="0"/>
                <a:cs typeface="Times New Roman" pitchFamily="18" charset="0"/>
              </a:rPr>
              <a:t> književnost i grčki</a:t>
            </a: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sz="2400" i="1" dirty="0">
                <a:latin typeface="Times New Roman" pitchFamily="18" charset="0"/>
                <a:cs typeface="Times New Roman" pitchFamily="18" charset="0"/>
              </a:rPr>
              <a:t>Rhetor </a:t>
            </a:r>
            <a:r>
              <a:rPr lang="hr-HR" altLang="sr-Latn-RS" sz="2400" dirty="0">
                <a:latin typeface="Times New Roman" pitchFamily="18" charset="0"/>
                <a:cs typeface="Times New Roman" pitchFamily="18" charset="0"/>
              </a:rPr>
              <a:t>govorništvo</a:t>
            </a: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sz="2400" dirty="0">
                <a:latin typeface="Times New Roman" pitchFamily="18" charset="0"/>
                <a:cs typeface="Times New Roman" pitchFamily="18" charset="0"/>
              </a:rPr>
              <a:t>Prvi su u Rim stizali iz Azije i Egipta te poučavali </a:t>
            </a: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hr-HR" altLang="sr-Latn-RS" sz="2400" dirty="0">
                <a:latin typeface="Times New Roman" pitchFamily="18" charset="0"/>
                <a:cs typeface="Times New Roman" pitchFamily="18" charset="0"/>
              </a:rPr>
              <a:t>   na grčkom </a:t>
            </a:r>
          </a:p>
          <a:p>
            <a:pPr marL="658368" lvl="1" indent="-246888" fontAlgn="auto">
              <a:lnSpc>
                <a:spcPct val="90000"/>
              </a:lnSpc>
              <a:spcAft>
                <a:spcPts val="0"/>
              </a:spcAft>
              <a:buFont typeface="Georgia"/>
              <a:buChar char="▫"/>
              <a:defRPr/>
            </a:pPr>
            <a:r>
              <a:rPr lang="hr-HR" altLang="sr-Latn-RS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Lucije Livije Andronik</a:t>
            </a:r>
          </a:p>
          <a:p>
            <a:pPr marL="658368" lvl="1" indent="-246888" fontAlgn="auto">
              <a:lnSpc>
                <a:spcPct val="90000"/>
              </a:lnSpc>
              <a:spcAft>
                <a:spcPts val="0"/>
              </a:spcAft>
              <a:buFont typeface="Georgia"/>
              <a:buChar char="▫"/>
              <a:defRPr/>
            </a:pPr>
            <a:r>
              <a:rPr lang="hr-HR" altLang="sr-Latn-RS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Marko Verije Flak – učitelj Augustovih unuka; nagrade</a:t>
            </a:r>
          </a:p>
          <a:p>
            <a:pPr marL="658368" lvl="1" indent="-246888" fontAlgn="auto">
              <a:lnSpc>
                <a:spcPct val="90000"/>
              </a:lnSpc>
              <a:spcAft>
                <a:spcPts val="0"/>
              </a:spcAft>
              <a:buFont typeface="Georgia"/>
              <a:buChar char="▫"/>
              <a:defRPr/>
            </a:pPr>
            <a:r>
              <a:rPr lang="hr-HR" altLang="sr-Latn-RS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Kvintilijan (1.st.A.D.) je prvi državno plaćeni učitelj retorike</a:t>
            </a: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sz="2400" dirty="0">
                <a:latin typeface="Times New Roman" pitchFamily="18" charset="0"/>
                <a:cs typeface="Times New Roman" pitchFamily="18" charset="0"/>
              </a:rPr>
              <a:t>Siromašan </a:t>
            </a:r>
          </a:p>
          <a:p>
            <a:pPr marL="658368" lvl="1" indent="-246888" fontAlgn="auto">
              <a:lnSpc>
                <a:spcPct val="90000"/>
              </a:lnSpc>
              <a:spcAft>
                <a:spcPts val="0"/>
              </a:spcAft>
              <a:buFont typeface="Georgia"/>
              <a:buChar char="▫"/>
              <a:defRPr/>
            </a:pPr>
            <a:r>
              <a:rPr lang="hr-HR" altLang="sr-Latn-RS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plaća je 8 asa po učeniku mjesečno (50-250 denara u doba Dioklecijana)</a:t>
            </a:r>
          </a:p>
          <a:p>
            <a:pPr marL="658368" lvl="1" indent="-246888" fontAlgn="auto">
              <a:lnSpc>
                <a:spcPct val="90000"/>
              </a:lnSpc>
              <a:spcAft>
                <a:spcPts val="0"/>
              </a:spcAft>
              <a:buFont typeface="Georgia"/>
              <a:buChar char="▫"/>
              <a:defRPr/>
            </a:pPr>
            <a:r>
              <a:rPr lang="hr-HR" altLang="sr-Latn-RS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bavi se i pisarstvom</a:t>
            </a: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sz="2400" dirty="0">
                <a:latin typeface="Times New Roman" pitchFamily="18" charset="0"/>
                <a:cs typeface="Times New Roman" pitchFamily="18" charset="0"/>
              </a:rPr>
              <a:t>Kažnjavanje je dopušteno, šibom </a:t>
            </a:r>
          </a:p>
          <a:p>
            <a:pPr marL="658368" lvl="1" indent="-246888" fontAlgn="auto">
              <a:lnSpc>
                <a:spcPct val="90000"/>
              </a:lnSpc>
              <a:spcAft>
                <a:spcPts val="0"/>
              </a:spcAft>
              <a:buFont typeface="Georgia"/>
              <a:buChar char="▫"/>
              <a:defRPr/>
            </a:pPr>
            <a:r>
              <a:rPr lang="hr-HR" altLang="sr-Latn-RS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Horacije svog učitelja Lucija </a:t>
            </a:r>
            <a:r>
              <a:rPr lang="hr-HR" altLang="sr-Latn-RS" sz="20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Orbilija</a:t>
            </a:r>
            <a:r>
              <a:rPr lang="hr-HR" altLang="sr-Latn-RS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Pupila zove </a:t>
            </a:r>
            <a:r>
              <a:rPr lang="hr-HR" altLang="sr-Latn-RS" sz="2000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plagosus</a:t>
            </a:r>
            <a:endParaRPr lang="en-GB" altLang="sr-Latn-RS" sz="2000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75463" y="3068638"/>
            <a:ext cx="2232025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hr-HR" sz="1000" dirty="0">
                <a:solidFill>
                  <a:schemeClr val="accent6">
                    <a:lumMod val="50000"/>
                  </a:schemeClr>
                </a:solidFill>
              </a:rPr>
              <a:t>Carr, Karen (PhD).</a:t>
            </a:r>
            <a:br>
              <a:rPr lang="hr-HR" sz="1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hr-HR" sz="1000" dirty="0">
                <a:solidFill>
                  <a:schemeClr val="accent6">
                    <a:lumMod val="50000"/>
                  </a:schemeClr>
                </a:solidFill>
              </a:rPr>
              <a:t>Kidipede - History for Kids. 2012.</a:t>
            </a:r>
          </a:p>
          <a:p>
            <a:pPr algn="r">
              <a:defRPr/>
            </a:pPr>
            <a:r>
              <a:rPr lang="hr-HR" sz="1000" dirty="0">
                <a:solidFill>
                  <a:schemeClr val="accent6">
                    <a:lumMod val="50000"/>
                  </a:schemeClr>
                </a:solidFill>
              </a:rPr>
              <a:t>http://www.historyforkids.org/learn/</a:t>
            </a:r>
          </a:p>
          <a:p>
            <a:pPr algn="r">
              <a:defRPr/>
            </a:pPr>
            <a:r>
              <a:rPr lang="hr-HR" sz="1000" dirty="0">
                <a:solidFill>
                  <a:schemeClr val="accent6">
                    <a:lumMod val="50000"/>
                  </a:schemeClr>
                </a:solidFill>
              </a:rPr>
              <a:t>romans/people/school.htm</a:t>
            </a:r>
          </a:p>
          <a:p>
            <a:pPr>
              <a:defRPr/>
            </a:pPr>
            <a:endParaRPr lang="hr-HR" dirty="0"/>
          </a:p>
        </p:txBody>
      </p:sp>
    </p:spTree>
  </p:cSld>
  <p:clrMapOvr>
    <a:masterClrMapping/>
  </p:clrMapOvr>
  <p:transition spd="med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2489200"/>
            <a:ext cx="298132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3995738" y="765175"/>
            <a:ext cx="4978400" cy="1066800"/>
          </a:xfrm>
        </p:spPr>
        <p:txBody>
          <a:bodyPr/>
          <a:lstStyle/>
          <a:p>
            <a:r>
              <a:rPr lang="hr-HR" altLang="sr-Latn-RS" i="1" dirty="0">
                <a:latin typeface="Palatino Linotype" pitchFamily="18" charset="0"/>
              </a:rPr>
              <a:t>Ludus litterarius</a:t>
            </a:r>
            <a:endParaRPr lang="en-GB" altLang="sr-Latn-RS" dirty="0">
              <a:latin typeface="Palatino Linotype" panose="02040502050505030304" pitchFamily="18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3338" y="2640013"/>
            <a:ext cx="6135687" cy="4183062"/>
          </a:xfrm>
        </p:spPr>
        <p:txBody>
          <a:bodyPr>
            <a:normAutofit fontScale="92500"/>
          </a:bodyPr>
          <a:lstStyle/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dirty="0">
                <a:latin typeface="Palatino Linotype" pitchFamily="18" charset="0"/>
              </a:rPr>
              <a:t>Prvo se uče imena slova, tek onda oblik</a:t>
            </a:r>
          </a:p>
          <a:p>
            <a:pPr marL="658368" lvl="1" indent="-246888" fontAlgn="auto">
              <a:spcAft>
                <a:spcPts val="0"/>
              </a:spcAft>
              <a:buFont typeface="Georgia"/>
              <a:buChar char="▫"/>
              <a:defRPr/>
            </a:pP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nema interpunkcije</a:t>
            </a:r>
            <a:endParaRPr lang="hr-HR" altLang="sr-Latn-RS" dirty="0">
              <a:solidFill>
                <a:schemeClr val="tx2">
                  <a:lumMod val="50000"/>
                </a:schemeClr>
              </a:solidFill>
              <a:latin typeface="Arial" charset="0"/>
            </a:endParaRP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dirty="0">
                <a:latin typeface="Palatino Linotype" pitchFamily="18" charset="0"/>
              </a:rPr>
              <a:t>Računa se na prste ili kamenčiće</a:t>
            </a: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dirty="0">
                <a:latin typeface="Palatino Linotype" pitchFamily="18" charset="0"/>
              </a:rPr>
              <a:t>Čitanje se uči iz poznatih tekstova</a:t>
            </a:r>
            <a:r>
              <a:rPr lang="hr-HR" altLang="sr-Latn-RS" dirty="0">
                <a:latin typeface="Arial" charset="0"/>
              </a:rPr>
              <a:t>: </a:t>
            </a:r>
          </a:p>
          <a:p>
            <a:pPr marL="658368" lvl="1" indent="-246888" fontAlgn="auto">
              <a:spcAft>
                <a:spcPts val="0"/>
              </a:spcAft>
              <a:buFont typeface="Georgia"/>
              <a:buChar char="▫"/>
              <a:defRPr/>
            </a:pP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u početku Zakonik 12 ploča i pjesme</a:t>
            </a:r>
          </a:p>
          <a:p>
            <a:pPr marL="658368" lvl="1" indent="-246888" fontAlgn="auto">
              <a:spcAft>
                <a:spcPts val="0"/>
              </a:spcAft>
              <a:buFont typeface="Georgia"/>
              <a:buChar char="▫"/>
              <a:defRPr/>
            </a:pP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kasnije književna djela rimskih </a:t>
            </a:r>
          </a:p>
          <a:p>
            <a:pPr marL="411480" lvl="1" indent="0" fontAlgn="auto">
              <a:spcAft>
                <a:spcPts val="0"/>
              </a:spcAft>
              <a:buFont typeface="Georgia"/>
              <a:buNone/>
              <a:defRPr/>
            </a:pP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pisaca, obično najstarijih (=&gt; gramatika)</a:t>
            </a:r>
          </a:p>
          <a:p>
            <a:pPr marL="658368" lvl="1" indent="-246888" fontAlgn="auto">
              <a:spcAft>
                <a:spcPts val="0"/>
              </a:spcAft>
              <a:buFont typeface="Georgia"/>
              <a:buChar char="▫"/>
              <a:defRPr/>
            </a:pP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u 1.st.pr.Kr. </a:t>
            </a:r>
            <a:r>
              <a:rPr lang="hr-HR" altLang="sr-Latn-RS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Q.</a:t>
            </a:r>
            <a:r>
              <a:rPr lang="hr-HR" altLang="sr-Latn-RS" i="1" dirty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hr-HR" altLang="sr-Latn-RS" i="1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Caecilius Epirota </a:t>
            </a: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u </a:t>
            </a:r>
          </a:p>
          <a:p>
            <a:pPr marL="411480" lvl="1" indent="0" fontAlgn="auto">
              <a:spcAft>
                <a:spcPts val="0"/>
              </a:spcAft>
              <a:buFont typeface="Georgia"/>
              <a:buNone/>
              <a:defRPr/>
            </a:pP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nastavu gramatike uvrstio novije autore</a:t>
            </a:r>
          </a:p>
        </p:txBody>
      </p:sp>
      <p:sp>
        <p:nvSpPr>
          <p:cNvPr id="11269" name="TextBox 1"/>
          <p:cNvSpPr txBox="1">
            <a:spLocks noChangeArrowheads="1"/>
          </p:cNvSpPr>
          <p:nvPr/>
        </p:nvSpPr>
        <p:spPr bwMode="auto">
          <a:xfrm>
            <a:off x="6169025" y="2489200"/>
            <a:ext cx="29813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hr-HR" altLang="sr-Latn-RS" sz="1100"/>
              <a:t>http://www.vroma.org/~bmcmanus/rawson.html</a:t>
            </a:r>
          </a:p>
        </p:txBody>
      </p:sp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3575" cy="256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88"/>
            <a:ext cx="9144000" cy="914400"/>
          </a:xfrm>
        </p:spPr>
        <p:txBody>
          <a:bodyPr/>
          <a:lstStyle/>
          <a:p>
            <a:pPr algn="ctr"/>
            <a:r>
              <a:rPr lang="hr-HR" altLang="sr-Latn-RS">
                <a:latin typeface="Palatino Linotype" panose="02040502050505030304" pitchFamily="18" charset="0"/>
              </a:rPr>
              <a:t>Ideja Heroda Atika</a:t>
            </a:r>
            <a:endParaRPr lang="en-GB" altLang="sr-Latn-RS">
              <a:latin typeface="Palatino Linotype" panose="02040502050505030304" pitchFamily="18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1143000"/>
            <a:ext cx="8497887" cy="1925638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hr-HR" altLang="sr-Latn-RS" dirty="0">
                <a:solidFill>
                  <a:schemeClr val="accent6">
                    <a:lumMod val="40000"/>
                    <a:lumOff val="60000"/>
                  </a:schemeClr>
                </a:solidFill>
                <a:latin typeface="Palatino Linotype" pitchFamily="18" charset="0"/>
              </a:rPr>
              <a:t>Herodov je pedagog za njegovog sina  naručio kolače u obliku slova i abecedu od bjelokosti. </a:t>
            </a:r>
          </a:p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hr-HR" altLang="sr-Latn-RS" dirty="0">
                <a:solidFill>
                  <a:schemeClr val="accent6">
                    <a:lumMod val="40000"/>
                    <a:lumOff val="60000"/>
                  </a:schemeClr>
                </a:solidFill>
                <a:latin typeface="Palatino Linotype" pitchFamily="18" charset="0"/>
              </a:rPr>
              <a:t>Naredio je, također, da 24 roba na leđima nose velike ploče s nacrtanim slovima</a:t>
            </a:r>
            <a:endParaRPr lang="en-GB" altLang="sr-Latn-RS" dirty="0">
              <a:solidFill>
                <a:schemeClr val="accent6">
                  <a:lumMod val="40000"/>
                  <a:lumOff val="60000"/>
                </a:schemeClr>
              </a:solidFill>
              <a:latin typeface="Palatino Linotype" pitchFamily="18" charset="0"/>
            </a:endParaRPr>
          </a:p>
        </p:txBody>
      </p:sp>
      <p:pic>
        <p:nvPicPr>
          <p:cNvPr id="12292" name="Picture 4" descr="Scan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733800"/>
            <a:ext cx="7732713" cy="29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381000"/>
            <a:ext cx="7931150" cy="671513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altLang="sr-Latn-RS" sz="4400" dirty="0">
                <a:latin typeface="Times New Roman" pitchFamily="18" charset="0"/>
                <a:cs typeface="Times New Roman" pitchFamily="18" charset="0"/>
              </a:rPr>
              <a:t>Gramatika</a:t>
            </a:r>
            <a:endParaRPr lang="en-GB" altLang="sr-Latn-R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1268413"/>
            <a:ext cx="9144000" cy="54737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Nakon usavršavanja čitanja, prelazi se na književnost i govorništvo</a:t>
            </a:r>
          </a:p>
          <a:p>
            <a:pPr>
              <a:lnSpc>
                <a:spcPct val="90000"/>
              </a:lnSpc>
            </a:pP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 2.st.pr.Kr. u Rimu postoje škole po uzoru na helenističke </a:t>
            </a:r>
          </a:p>
          <a:p>
            <a:pPr lvl="1">
              <a:lnSpc>
                <a:spcPct val="90000"/>
              </a:lnSpc>
            </a:pP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nastava gramatike drži se na grčkom i latinskom</a:t>
            </a:r>
          </a:p>
          <a:p>
            <a:pPr lvl="1">
              <a:lnSpc>
                <a:spcPct val="90000"/>
              </a:lnSpc>
            </a:pP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retorika samo na grčkom (taj stupanj žene više ne mogu pratiti)</a:t>
            </a:r>
          </a:p>
          <a:p>
            <a:pPr>
              <a:lnSpc>
                <a:spcPct val="90000"/>
              </a:lnSpc>
            </a:pP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nastavi gramatike prevladava izražajno čitanje i recitiranje napamet</a:t>
            </a:r>
          </a:p>
          <a:p>
            <a:pPr lvl="1">
              <a:lnSpc>
                <a:spcPct val="90000"/>
              </a:lnSpc>
            </a:pP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tekstovi se ujedno tumače </a:t>
            </a:r>
            <a:r>
              <a:rPr lang="hr-HR" altLang="sr-Latn-RS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r-HR" altLang="sr-Latn-RS" i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explanatio</a:t>
            </a: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lvl="1">
              <a:lnSpc>
                <a:spcPct val="90000"/>
              </a:lnSpc>
            </a:pP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ispravljaju se greške u rukopisima (</a:t>
            </a:r>
            <a:r>
              <a:rPr lang="hr-HR" altLang="sr-Latn-RS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emendatio</a:t>
            </a: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11162" lvl="1" indent="0">
              <a:lnSpc>
                <a:spcPct val="90000"/>
              </a:lnSpc>
              <a:buNone/>
            </a:pP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=&gt; filologija</a:t>
            </a:r>
          </a:p>
          <a:p>
            <a:pPr>
              <a:lnSpc>
                <a:spcPct val="90000"/>
              </a:lnSpc>
            </a:pP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Rezultat gramatike je površno znanje o mnogo stvari (enciklopedijsko)</a:t>
            </a:r>
          </a:p>
        </p:txBody>
      </p:sp>
    </p:spTree>
  </p:cSld>
  <p:clrMapOvr>
    <a:masterClrMapping/>
  </p:clrMapOvr>
  <p:transition spd="med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81000"/>
            <a:ext cx="7620000" cy="990600"/>
          </a:xfrm>
        </p:spPr>
        <p:txBody>
          <a:bodyPr/>
          <a:lstStyle/>
          <a:p>
            <a:r>
              <a:rPr lang="hr-HR" altLang="sr-Latn-RS" sz="3600">
                <a:latin typeface="Times New Roman" panose="02020603050405020304" pitchFamily="18" charset="0"/>
                <a:cs typeface="Times New Roman" panose="02020603050405020304" pitchFamily="18" charset="0"/>
              </a:rPr>
              <a:t>Retorika</a:t>
            </a:r>
            <a:endParaRPr lang="en-GB" altLang="sr-Latn-R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95288" y="1628800"/>
            <a:ext cx="8641208" cy="4895825"/>
          </a:xfrm>
        </p:spPr>
        <p:txBody>
          <a:bodyPr>
            <a:normAutofit fontScale="92500"/>
          </a:bodyPr>
          <a:lstStyle/>
          <a:p>
            <a:pPr marL="365760" indent="-256032" fontAlgn="auto">
              <a:spcAft>
                <a:spcPts val="60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dirty="0">
                <a:latin typeface="Times New Roman" pitchFamily="18" charset="0"/>
                <a:cs typeface="Times New Roman" pitchFamily="18" charset="0"/>
              </a:rPr>
              <a:t>Obrazovanje za govornika: odvjetnika i/li političara </a:t>
            </a:r>
          </a:p>
          <a:p>
            <a:pPr marL="365760" indent="-256032" fontAlgn="auto">
              <a:spcAft>
                <a:spcPts val="60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dirty="0">
                <a:latin typeface="Times New Roman" pitchFamily="18" charset="0"/>
                <a:cs typeface="Times New Roman" pitchFamily="18" charset="0"/>
              </a:rPr>
              <a:t>Obično privatno</a:t>
            </a:r>
          </a:p>
          <a:p>
            <a:pPr marL="365760" indent="-256032" fontAlgn="auto">
              <a:spcAft>
                <a:spcPts val="60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dirty="0">
                <a:latin typeface="Times New Roman" pitchFamily="18" charset="0"/>
                <a:cs typeface="Times New Roman" pitchFamily="18" charset="0"/>
              </a:rPr>
              <a:t>Na prijelazu iz 2. u 1.st.pr.Kr. ima pokušaja da se ojača latinska retorika</a:t>
            </a:r>
          </a:p>
          <a:p>
            <a:pPr marL="658368" lvl="1" indent="-246888" fontAlgn="auto">
              <a:spcAft>
                <a:spcPts val="600"/>
              </a:spcAft>
              <a:buFont typeface="Georgia"/>
              <a:buChar char="▫"/>
              <a:defRPr/>
            </a:pPr>
            <a:r>
              <a:rPr lang="hr-HR" altLang="sr-Latn-RS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L. Plotius Gallus</a:t>
            </a: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93.pr.Kr. prva škola u Rimu, na latinskom</a:t>
            </a:r>
          </a:p>
          <a:p>
            <a:pPr marL="658368" lvl="1" indent="-246888" fontAlgn="auto">
              <a:spcAft>
                <a:spcPts val="600"/>
              </a:spcAft>
              <a:buFont typeface="Georgia"/>
              <a:buChar char="▫"/>
              <a:defRPr/>
            </a:pPr>
            <a:r>
              <a:rPr lang="hr-HR" altLang="sr-Latn-RS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Rhetorica ad Herennium</a:t>
            </a:r>
            <a:endParaRPr lang="hr-HR" altLang="sr-Latn-RS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58368" lvl="1" indent="-246888" fontAlgn="auto">
              <a:spcAft>
                <a:spcPts val="600"/>
              </a:spcAft>
              <a:buFont typeface="Georgia"/>
              <a:buChar char="▫"/>
              <a:defRPr/>
            </a:pP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neuspješno do Cezara</a:t>
            </a:r>
          </a:p>
          <a:p>
            <a:pPr marL="365760" indent="-256032" fontAlgn="auto">
              <a:spcAft>
                <a:spcPts val="60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dirty="0">
                <a:latin typeface="Times New Roman" pitchFamily="18" charset="0"/>
                <a:cs typeface="Times New Roman" pitchFamily="18" charset="0"/>
              </a:rPr>
              <a:t>Nastava se sastoji u izmišljanju govora (</a:t>
            </a:r>
            <a:r>
              <a:rPr lang="hr-HR" altLang="sr-Latn-RS" i="1" dirty="0">
                <a:latin typeface="Times New Roman" pitchFamily="18" charset="0"/>
                <a:cs typeface="Times New Roman" pitchFamily="18" charset="0"/>
              </a:rPr>
              <a:t>suasoriae </a:t>
            </a:r>
            <a:r>
              <a:rPr lang="hr-HR" altLang="sr-Latn-RS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hr-HR" altLang="sr-Latn-RS" i="1" dirty="0">
                <a:latin typeface="Times New Roman" pitchFamily="18" charset="0"/>
                <a:cs typeface="Times New Roman" pitchFamily="18" charset="0"/>
              </a:rPr>
              <a:t>controversiae</a:t>
            </a:r>
            <a:r>
              <a:rPr lang="hr-HR" altLang="sr-Latn-RS" dirty="0">
                <a:latin typeface="Times New Roman" pitchFamily="18" charset="0"/>
                <a:cs typeface="Times New Roman" pitchFamily="18" charset="0"/>
              </a:rPr>
              <a:t>), umijeće je smisliti što nerealniju situaciju</a:t>
            </a:r>
          </a:p>
          <a:p>
            <a:pPr marL="658368" lvl="1" indent="-246888" fontAlgn="auto">
              <a:spcAft>
                <a:spcPts val="600"/>
              </a:spcAft>
              <a:buFont typeface="Georgia"/>
              <a:buChar char="▫"/>
              <a:defRPr/>
            </a:pP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Seneka Stariji</a:t>
            </a:r>
            <a:endParaRPr lang="en-GB" altLang="sr-Latn-RS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620713"/>
            <a:ext cx="4860031" cy="6237287"/>
          </a:xfrm>
        </p:spPr>
        <p:txBody>
          <a:bodyPr>
            <a:normAutofit/>
          </a:bodyPr>
          <a:lstStyle/>
          <a:p>
            <a:pPr marL="365760" indent="-256032" fontAlgn="auto">
              <a:lnSpc>
                <a:spcPct val="120000"/>
              </a:lnSpc>
              <a:spcAft>
                <a:spcPts val="120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dirty="0">
                <a:latin typeface="Times New Roman" pitchFamily="18" charset="0"/>
                <a:cs typeface="Times New Roman" pitchFamily="18" charset="0"/>
              </a:rPr>
              <a:t>Nema dobne granice za napredovanje po stupnjevima</a:t>
            </a:r>
          </a:p>
          <a:p>
            <a:pPr marL="365760" indent="-256032" fontAlgn="auto">
              <a:lnSpc>
                <a:spcPct val="120000"/>
              </a:lnSpc>
              <a:spcAft>
                <a:spcPts val="120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dirty="0">
                <a:latin typeface="Times New Roman" pitchFamily="18" charset="0"/>
                <a:cs typeface="Times New Roman" pitchFamily="18" charset="0"/>
              </a:rPr>
              <a:t>Druge discipline, filozofija, matematika i prirodne znanosti, poučavaju se „vani”: </a:t>
            </a:r>
          </a:p>
          <a:p>
            <a:pPr marL="714375" indent="0" fontAlgn="auto">
              <a:lnSpc>
                <a:spcPct val="120000"/>
              </a:lnSpc>
              <a:spcAft>
                <a:spcPts val="120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hr-HR" altLang="sr-Latn-RS" dirty="0">
                <a:latin typeface="Times New Roman" pitchFamily="18" charset="0"/>
                <a:cs typeface="Times New Roman" pitchFamily="18" charset="0"/>
              </a:rPr>
              <a:t>u Aleksandriji i Ateni, na Rodu...</a:t>
            </a:r>
          </a:p>
          <a:p>
            <a:pPr marL="365760" indent="-256032" fontAlgn="auto">
              <a:lnSpc>
                <a:spcPct val="120000"/>
              </a:lnSpc>
              <a:spcAft>
                <a:spcPts val="120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dirty="0">
                <a:latin typeface="Times New Roman" pitchFamily="18" charset="0"/>
                <a:cs typeface="Times New Roman" pitchFamily="18" charset="0"/>
              </a:rPr>
              <a:t>Od doba Carstva nema više politike u govorima</a:t>
            </a:r>
            <a:endParaRPr lang="en-GB" altLang="sr-Latn-R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597" y="620713"/>
            <a:ext cx="4307366" cy="583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2636838"/>
            <a:ext cx="3784600" cy="4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119063" y="260350"/>
            <a:ext cx="1857375" cy="1584325"/>
          </a:xfrm>
        </p:spPr>
        <p:txBody>
          <a:bodyPr/>
          <a:lstStyle/>
          <a:p>
            <a:r>
              <a:rPr lang="hr-HR" altLang="sr-Latn-RS">
                <a:latin typeface="Times New Roman" panose="02020603050405020304" pitchFamily="18" charset="0"/>
                <a:cs typeface="Times New Roman" panose="02020603050405020304" pitchFamily="18" charset="0"/>
              </a:rPr>
              <a:t>Tjelesni odgoj</a:t>
            </a:r>
            <a:endParaRPr lang="en-GB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68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763713" y="981075"/>
            <a:ext cx="7200900" cy="5772150"/>
          </a:xfrm>
        </p:spPr>
        <p:txBody>
          <a:bodyPr>
            <a:normAutofit lnSpcReduction="10000"/>
          </a:bodyPr>
          <a:lstStyle/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dirty="0">
                <a:latin typeface="Times New Roman" pitchFamily="18" charset="0"/>
                <a:cs typeface="Times New Roman" pitchFamily="18" charset="0"/>
              </a:rPr>
              <a:t>Svrha mu je priprema za vojničku službu</a:t>
            </a: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dirty="0">
                <a:latin typeface="Times New Roman" pitchFamily="18" charset="0"/>
                <a:cs typeface="Times New Roman" pitchFamily="18" charset="0"/>
              </a:rPr>
              <a:t>Vježba se na Martovu polju uz Tiber (goli)</a:t>
            </a: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dirty="0">
                <a:latin typeface="Times New Roman" pitchFamily="18" charset="0"/>
                <a:cs typeface="Times New Roman" pitchFamily="18" charset="0"/>
              </a:rPr>
              <a:t>Za rekreaciju postoje gimnastičke dvorane u termama i igrališta za loptanje</a:t>
            </a:r>
            <a:endParaRPr lang="en-GB" altLang="sr-Latn-RS" dirty="0">
              <a:latin typeface="Times New Roman" pitchFamily="18" charset="0"/>
              <a:cs typeface="Times New Roman" pitchFamily="18" charset="0"/>
            </a:endParaRPr>
          </a:p>
          <a:p>
            <a:pPr marL="2414588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dirty="0">
                <a:latin typeface="Times New Roman" pitchFamily="18" charset="0"/>
                <a:cs typeface="Times New Roman" pitchFamily="18" charset="0"/>
              </a:rPr>
              <a:t>Discipline: 	</a:t>
            </a:r>
            <a:endParaRPr lang="hr-HR" altLang="sr-Latn-RS" sz="2400" dirty="0">
              <a:latin typeface="Times New Roman" pitchFamily="18" charset="0"/>
              <a:cs typeface="Times New Roman" pitchFamily="18" charset="0"/>
            </a:endParaRPr>
          </a:p>
          <a:p>
            <a:pPr marL="658368" lvl="1" indent="-246888" algn="ctr" fontAlgn="auto">
              <a:spcAft>
                <a:spcPts val="0"/>
              </a:spcAft>
              <a:buFont typeface="Georgia"/>
              <a:buChar char="▫"/>
              <a:defRPr/>
            </a:pP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bacanje diska </a:t>
            </a:r>
          </a:p>
          <a:p>
            <a:pPr marL="658368" lvl="1" indent="-246888" algn="ctr" fontAlgn="auto">
              <a:spcAft>
                <a:spcPts val="0"/>
              </a:spcAft>
              <a:buFont typeface="Georgia"/>
              <a:buChar char="▫"/>
              <a:defRPr/>
            </a:pP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trčanje (i pod oružjem</a:t>
            </a: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marL="658368" lvl="1" indent="-246888" algn="ctr" fontAlgn="auto">
              <a:spcAft>
                <a:spcPts val="0"/>
              </a:spcAft>
              <a:buFont typeface="Georgia"/>
              <a:buChar char="▫"/>
              <a:defRPr/>
            </a:pP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mačevanje </a:t>
            </a:r>
          </a:p>
          <a:p>
            <a:pPr marL="658368" lvl="1" indent="-246888" algn="ctr" fontAlgn="auto">
              <a:spcAft>
                <a:spcPts val="0"/>
              </a:spcAft>
              <a:buFont typeface="Georgia"/>
              <a:buChar char="▫"/>
              <a:defRPr/>
            </a:pP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jahanje </a:t>
            </a:r>
          </a:p>
          <a:p>
            <a:pPr marL="658368" lvl="1" indent="-246888" algn="ctr" fontAlgn="auto">
              <a:spcAft>
                <a:spcPts val="0"/>
              </a:spcAft>
              <a:buFont typeface="Georgia"/>
              <a:buChar char="▫"/>
              <a:defRPr/>
            </a:pP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hrvanje </a:t>
            </a:r>
          </a:p>
          <a:p>
            <a:pPr marL="658368" lvl="1" indent="-246888" algn="ctr" fontAlgn="auto">
              <a:spcAft>
                <a:spcPts val="0"/>
              </a:spcAft>
              <a:buFont typeface="Georgia"/>
              <a:buChar char="▫"/>
              <a:defRPr/>
            </a:pP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šakanje </a:t>
            </a:r>
          </a:p>
          <a:p>
            <a:pPr marL="658368" lvl="1" indent="-246888" algn="ctr" fontAlgn="auto">
              <a:spcAft>
                <a:spcPts val="0"/>
              </a:spcAft>
              <a:buFont typeface="Georgia"/>
              <a:buChar char="▫"/>
              <a:defRPr/>
            </a:pP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skakanje</a:t>
            </a:r>
          </a:p>
          <a:p>
            <a:pPr marL="658368" lvl="1" indent="-246888" algn="ctr" fontAlgn="auto">
              <a:spcAft>
                <a:spcPts val="0"/>
              </a:spcAft>
              <a:buFont typeface="Georgia"/>
              <a:buChar char="▫"/>
              <a:defRPr/>
            </a:pP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bacanje koplja </a:t>
            </a:r>
          </a:p>
          <a:p>
            <a:pPr marL="658368" lvl="1" indent="-246888" algn="ctr" fontAlgn="auto">
              <a:spcAft>
                <a:spcPts val="0"/>
              </a:spcAft>
              <a:buFont typeface="Georgia"/>
              <a:buChar char="▫"/>
              <a:defRPr/>
            </a:pPr>
            <a:r>
              <a:rPr lang="hr-HR" altLang="sr-Latn-RS" sz="24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plivanje (u Tiberu)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388" y="6524625"/>
            <a:ext cx="338455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1200" dirty="0">
                <a:solidFill>
                  <a:schemeClr val="accent6">
                    <a:lumMod val="50000"/>
                  </a:schemeClr>
                </a:solidFill>
              </a:rPr>
              <a:t>http://www.crystalinks.com/romerecreation.html</a:t>
            </a:r>
          </a:p>
        </p:txBody>
      </p:sp>
    </p:spTree>
  </p:cSld>
  <p:clrMapOvr>
    <a:masterClrMapping/>
  </p:clrMapOvr>
  <p:transition spd="med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36712"/>
            <a:ext cx="8229600" cy="1066800"/>
          </a:xfrm>
        </p:spPr>
        <p:txBody>
          <a:bodyPr/>
          <a:lstStyle/>
          <a:p>
            <a:r>
              <a:rPr lang="hr-HR" altLang="sr-Latn-RS" i="1" dirty="0">
                <a:latin typeface="Palatino Linotype" panose="02040502050505030304" pitchFamily="18" charset="0"/>
              </a:rPr>
              <a:t>Emancipatio</a:t>
            </a:r>
            <a:endParaRPr lang="en-GB" altLang="sr-Latn-RS" dirty="0">
              <a:latin typeface="Palatino Linotype" panose="02040502050505030304" pitchFamily="18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hr-HR" altLang="sr-Latn-RS" dirty="0">
                <a:latin typeface="Palatino Linotype" panose="02040502050505030304" pitchFamily="18" charset="0"/>
              </a:rPr>
              <a:t>Dijete iz obitelji može izaći emancipacijom – otpuštanjem od očinske vlasti</a:t>
            </a:r>
          </a:p>
          <a:p>
            <a:endParaRPr lang="hr-HR" altLang="sr-Latn-RS" dirty="0">
              <a:latin typeface="Palatino Linotype" panose="02040502050505030304" pitchFamily="18" charset="0"/>
            </a:endParaRPr>
          </a:p>
          <a:p>
            <a:pPr lvl="1"/>
            <a:r>
              <a:rPr lang="hr-HR" altLang="sr-Latn-RS" dirty="0">
                <a:latin typeface="Palatino Linotype" panose="02040502050505030304" pitchFamily="18" charset="0"/>
              </a:rPr>
              <a:t>U početku je to bila kazna jer bi gubio pravo na nasljedstvo</a:t>
            </a:r>
          </a:p>
          <a:p>
            <a:pPr lvl="1"/>
            <a:r>
              <a:rPr lang="hr-HR" altLang="sr-Latn-RS" dirty="0">
                <a:latin typeface="Palatino Linotype" panose="02040502050505030304" pitchFamily="18" charset="0"/>
              </a:rPr>
              <a:t>Od doba </a:t>
            </a:r>
            <a:r>
              <a:rPr lang="hr-HR" altLang="sr-Latn-RS" dirty="0" err="1">
                <a:latin typeface="Palatino Linotype" panose="02040502050505030304" pitchFamily="18" charset="0"/>
              </a:rPr>
              <a:t>principata</a:t>
            </a:r>
            <a:r>
              <a:rPr lang="hr-HR" altLang="sr-Latn-RS" dirty="0">
                <a:latin typeface="Palatino Linotype" panose="02040502050505030304" pitchFamily="18" charset="0"/>
              </a:rPr>
              <a:t> znači pravo na stjecanje i upravljanje dobrima uz zadržavanje prava na nasljeđivanje</a:t>
            </a:r>
          </a:p>
        </p:txBody>
      </p:sp>
    </p:spTree>
  </p:cSld>
  <p:clrMapOvr>
    <a:masterClrMapping/>
  </p:clrMapOvr>
  <p:transition spd="med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0"/>
            <a:ext cx="2651125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4638"/>
            <a:ext cx="7772400" cy="922337"/>
          </a:xfrm>
        </p:spPr>
        <p:txBody>
          <a:bodyPr/>
          <a:lstStyle/>
          <a:p>
            <a:r>
              <a:rPr lang="hr-HR" altLang="sr-Latn-RS">
                <a:latin typeface="Times New Roman" panose="02020603050405020304" pitchFamily="18" charset="0"/>
                <a:cs typeface="Times New Roman" panose="02020603050405020304" pitchFamily="18" charset="0"/>
              </a:rPr>
              <a:t>Obredi muževnosti</a:t>
            </a:r>
            <a:endParaRPr lang="en-GB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79388" y="1268413"/>
            <a:ext cx="8785225" cy="5589587"/>
          </a:xfrm>
        </p:spPr>
        <p:txBody>
          <a:bodyPr>
            <a:normAutofit/>
          </a:bodyPr>
          <a:lstStyle/>
          <a:p>
            <a:pPr marL="365760" indent="-256032" fontAlgn="auto">
              <a:spcAft>
                <a:spcPts val="60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dirty="0">
                <a:latin typeface="Times New Roman" pitchFamily="18" charset="0"/>
                <a:cs typeface="Times New Roman" pitchFamily="18" charset="0"/>
              </a:rPr>
              <a:t>Dječaci nose tunike do koljena s rukavima </a:t>
            </a:r>
          </a:p>
          <a:p>
            <a:pPr marL="657860" lvl="1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od 14. do 17. godine </a:t>
            </a:r>
            <a:r>
              <a:rPr lang="hr-HR" altLang="sr-Latn-RS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toga</a:t>
            </a: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altLang="sr-Latn-RS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praetexta</a:t>
            </a: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01828" lvl="1" indent="0" fontAlgn="auto">
              <a:spcAft>
                <a:spcPts val="600"/>
              </a:spcAft>
              <a:buClr>
                <a:schemeClr val="accent3"/>
              </a:buClr>
              <a:buNone/>
              <a:defRPr/>
            </a:pP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(grimizni rub)</a:t>
            </a:r>
          </a:p>
          <a:p>
            <a:pPr marL="365760" indent="-256032" fontAlgn="auto">
              <a:spcAft>
                <a:spcPts val="60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dirty="0">
                <a:latin typeface="Times New Roman" pitchFamily="18" charset="0"/>
                <a:cs typeface="Times New Roman" pitchFamily="18" charset="0"/>
              </a:rPr>
              <a:t>Kad navrši 17 godina, mladić na svečanosti </a:t>
            </a:r>
          </a:p>
          <a:p>
            <a:pPr marL="0" indent="0" fontAlgn="auto">
              <a:spcAft>
                <a:spcPts val="60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hr-HR" altLang="sr-Latn-RS" i="1" dirty="0">
                <a:latin typeface="Times New Roman" pitchFamily="18" charset="0"/>
                <a:cs typeface="Times New Roman" pitchFamily="18" charset="0"/>
              </a:rPr>
              <a:t>    Liberalia </a:t>
            </a:r>
            <a:r>
              <a:rPr lang="hr-HR" altLang="sr-Latn-RS" dirty="0">
                <a:latin typeface="Times New Roman" pitchFamily="18" charset="0"/>
                <a:cs typeface="Times New Roman" pitchFamily="18" charset="0"/>
              </a:rPr>
              <a:t>(17.III.) odlaže pretekstu i bulu </a:t>
            </a:r>
          </a:p>
          <a:p>
            <a:pPr marL="0" indent="0" fontAlgn="auto">
              <a:spcAft>
                <a:spcPts val="60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hr-HR" altLang="sr-Latn-RS" dirty="0">
                <a:latin typeface="Times New Roman" pitchFamily="18" charset="0"/>
                <a:cs typeface="Times New Roman" pitchFamily="18" charset="0"/>
              </a:rPr>
              <a:t>    te oblači muško odijelo </a:t>
            </a:r>
          </a:p>
          <a:p>
            <a:pPr marL="658368" lvl="1" indent="-246888" fontAlgn="auto">
              <a:spcAft>
                <a:spcPts val="600"/>
              </a:spcAft>
              <a:buFont typeface="Georgia"/>
              <a:buChar char="▫"/>
              <a:defRPr/>
            </a:pPr>
            <a:r>
              <a:rPr lang="hr-HR" altLang="sr-Latn-RS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toga virilis = </a:t>
            </a: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vunena elipsasta bijela tkanina, nosi se nabrana preko tunike u svečanim prigodama</a:t>
            </a:r>
          </a:p>
          <a:p>
            <a:pPr marL="365760" indent="-256032" fontAlgn="auto">
              <a:spcAft>
                <a:spcPts val="60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dirty="0">
                <a:latin typeface="Times New Roman" pitchFamily="18" charset="0"/>
                <a:cs typeface="Times New Roman" pitchFamily="18" charset="0"/>
              </a:rPr>
              <a:t>U kući prinosi žrtvu te se odlazi na Forum upisati u popis građana - spreman za vojnu ili državnu službu</a:t>
            </a:r>
          </a:p>
          <a:p>
            <a:pPr marL="365760" indent="-256032" fontAlgn="auto">
              <a:spcAft>
                <a:spcPts val="60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i="1" dirty="0">
                <a:latin typeface="Times New Roman" pitchFamily="18" charset="0"/>
                <a:cs typeface="Times New Roman" pitchFamily="18" charset="0"/>
              </a:rPr>
              <a:t>Depositio barbae</a:t>
            </a:r>
            <a:endParaRPr lang="en-GB" altLang="sr-Latn-R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00375" y="274638"/>
            <a:ext cx="36004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hr-HR" sz="1200" dirty="0">
                <a:solidFill>
                  <a:schemeClr val="accent6">
                    <a:lumMod val="50000"/>
                  </a:schemeClr>
                </a:solidFill>
              </a:rPr>
              <a:t>http://www.pinterest.com/pin/392868767464709462/</a:t>
            </a:r>
            <a:endParaRPr lang="hr-HR" dirty="0"/>
          </a:p>
        </p:txBody>
      </p:sp>
    </p:spTree>
  </p:cSld>
  <p:clrMapOvr>
    <a:masterClrMapping/>
  </p:clrMapOvr>
  <p:transition spd="med"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428234"/>
            <a:ext cx="3091136" cy="231387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757238" y="404813"/>
            <a:ext cx="7772400" cy="720725"/>
          </a:xfrm>
        </p:spPr>
        <p:txBody>
          <a:bodyPr/>
          <a:lstStyle/>
          <a:p>
            <a:r>
              <a:rPr lang="hr-HR" altLang="sr-Latn-RS">
                <a:latin typeface="Times New Roman" panose="02020603050405020304" pitchFamily="18" charset="0"/>
                <a:cs typeface="Times New Roman" panose="02020603050405020304" pitchFamily="18" charset="0"/>
              </a:rPr>
              <a:t>Brijanje</a:t>
            </a:r>
            <a:endParaRPr lang="en-GB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07950" y="1196975"/>
            <a:ext cx="8640763" cy="5545138"/>
          </a:xfrm>
        </p:spPr>
        <p:txBody>
          <a:bodyPr>
            <a:normAutofit fontScale="92500"/>
          </a:bodyPr>
          <a:lstStyle/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dirty="0">
                <a:latin typeface="Times New Roman" pitchFamily="18" charset="0"/>
                <a:cs typeface="Times New Roman" pitchFamily="18" charset="0"/>
              </a:rPr>
              <a:t>Prvo mladićevo brijanje je vjerska ceremonija, dob nije određena, dlake se spremaju (obično u staklenu bočicu)</a:t>
            </a: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dirty="0">
                <a:latin typeface="Times New Roman" pitchFamily="18" charset="0"/>
                <a:cs typeface="Times New Roman" pitchFamily="18" charset="0"/>
              </a:rPr>
              <a:t>Brijanje je moderno od doba Scipiona Mlađeg do Hadrijana</a:t>
            </a: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dirty="0">
                <a:latin typeface="Times New Roman" pitchFamily="18" charset="0"/>
                <a:cs typeface="Times New Roman" pitchFamily="18" charset="0"/>
              </a:rPr>
              <a:t>Brije se škarama ili britvama, a tekućina za brijanje je voda </a:t>
            </a: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dirty="0">
                <a:latin typeface="Times New Roman" pitchFamily="18" charset="0"/>
                <a:cs typeface="Times New Roman" pitchFamily="18" charset="0"/>
              </a:rPr>
              <a:t>Najbolji brijači su najsporiji</a:t>
            </a: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dirty="0">
                <a:latin typeface="Times New Roman" pitchFamily="18" charset="0"/>
                <a:cs typeface="Times New Roman" pitchFamily="18" charset="0"/>
              </a:rPr>
              <a:t>Alternativne metode:</a:t>
            </a:r>
          </a:p>
          <a:p>
            <a:pPr marL="658368" lvl="1" indent="-246888" fontAlgn="auto">
              <a:spcAft>
                <a:spcPts val="0"/>
              </a:spcAft>
              <a:buFont typeface="Georgia"/>
              <a:buChar char="▫"/>
              <a:defRPr/>
            </a:pPr>
            <a:r>
              <a:rPr lang="hr-HR" altLang="sr-Latn-RS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dropax</a:t>
            </a: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(sredstvo za uklanjanje</a:t>
            </a:r>
          </a:p>
          <a:p>
            <a:pPr marL="319088" lvl="1" indent="0"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dlaka od smole)</a:t>
            </a:r>
          </a:p>
          <a:p>
            <a:pPr marL="658368" lvl="1" indent="-246888" fontAlgn="auto">
              <a:spcAft>
                <a:spcPts val="0"/>
              </a:spcAft>
              <a:buFont typeface="Georgia"/>
              <a:buChar char="▫"/>
              <a:defRPr/>
            </a:pPr>
            <a:r>
              <a:rPr lang="hr-HR" altLang="sr-Latn-RS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psilothrum</a:t>
            </a: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(tvar iz vinove loze) </a:t>
            </a:r>
          </a:p>
          <a:p>
            <a:pPr marL="319088" lvl="1" indent="0"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ili bilo koja druga ljepljiva smjesa </a:t>
            </a:r>
          </a:p>
          <a:p>
            <a:pPr marL="319088" lvl="1" indent="0"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(sok bršljana, magareća mast, </a:t>
            </a:r>
          </a:p>
          <a:p>
            <a:pPr marL="319088" lvl="1" indent="0"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kozja žuč, šišmiševa krv...)</a:t>
            </a:r>
          </a:p>
          <a:p>
            <a:pPr marL="658368" lvl="1" indent="-246888" fontAlgn="auto">
              <a:spcAft>
                <a:spcPts val="0"/>
              </a:spcAft>
              <a:buFont typeface="Georgia"/>
              <a:buChar char="▫"/>
              <a:defRPr/>
            </a:pPr>
            <a:r>
              <a:rPr lang="hr-HR" altLang="sr-Latn-RS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volsella </a:t>
            </a: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(pinceta)</a:t>
            </a:r>
            <a:endParaRPr lang="en-GB" altLang="sr-Latn-RS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2863504"/>
            <a:ext cx="2229644" cy="222964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7092280" y="3356992"/>
            <a:ext cx="2051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https://www.antiquities.co.uk/index.php?option=com_eshop&amp;view=product&amp;id=3905&amp;catid=26&amp;Itemid=285</a:t>
            </a:r>
          </a:p>
        </p:txBody>
      </p:sp>
    </p:spTree>
  </p:cSld>
  <p:clrMapOvr>
    <a:masterClrMapping/>
  </p:clrMapOvr>
  <p:transition spd="med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11" b="89474" l="822" r="94247">
                        <a14:foregroundMark x1="822" y1="39474" x2="11233" y2="44079"/>
                        <a14:foregroundMark x1="89589" y1="61184" x2="92055" y2="28289"/>
                        <a14:foregroundMark x1="92055" y1="28289" x2="90137" y2="21053"/>
                        <a14:foregroundMark x1="92877" y1="35526" x2="92877" y2="22368"/>
                        <a14:foregroundMark x1="93699" y1="42105" x2="93699" y2="30921"/>
                        <a14:foregroundMark x1="94247" y1="38158" x2="92329" y2="23026"/>
                        <a14:foregroundMark x1="93973" y1="27632" x2="94247" y2="28947"/>
                        <a14:foregroundMark x1="94247" y1="26974" x2="93973" y2="26974"/>
                        <a14:foregroundMark x1="93973" y1="26316" x2="93973" y2="26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333375"/>
            <a:ext cx="3476626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0" y="0"/>
            <a:ext cx="3001963" cy="40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471863" y="549275"/>
            <a:ext cx="2755900" cy="120967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hr-HR" altLang="sr-Latn-RS" dirty="0">
                <a:latin typeface="Palatino Linotype" pitchFamily="18" charset="0"/>
              </a:rPr>
              <a:t>Odvajanje od majke</a:t>
            </a:r>
            <a:endParaRPr lang="en-GB" altLang="sr-Latn-RS" dirty="0">
              <a:latin typeface="Palatino Linotype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07950" y="2133600"/>
            <a:ext cx="8578850" cy="4440238"/>
          </a:xfrm>
        </p:spPr>
        <p:txBody>
          <a:bodyPr>
            <a:normAutofit fontScale="92500" lnSpcReduction="10000"/>
          </a:bodyPr>
          <a:lstStyle/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dirty="0">
                <a:latin typeface="Palatino Linotype" pitchFamily="18" charset="0"/>
              </a:rPr>
              <a:t>Sa 7 godina dijete se odvaja od majke</a:t>
            </a:r>
          </a:p>
          <a:p>
            <a:pPr marL="109728" indent="0" fontAlgn="auto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hr-HR" altLang="sr-Latn-RS" dirty="0">
                <a:latin typeface="Palatino Linotype" pitchFamily="18" charset="0"/>
              </a:rPr>
              <a:t>i prelazi na odgoj </a:t>
            </a:r>
            <a:r>
              <a:rPr lang="hr-HR" altLang="sr-Latn-RS" i="1" dirty="0">
                <a:latin typeface="Palatino Linotype" pitchFamily="18" charset="0"/>
              </a:rPr>
              <a:t>pater familias-</a:t>
            </a:r>
            <a:r>
              <a:rPr lang="hr-HR" altLang="sr-Latn-RS" dirty="0">
                <a:latin typeface="Palatino Linotype" pitchFamily="18" charset="0"/>
              </a:rPr>
              <a:t>u</a:t>
            </a: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dirty="0">
                <a:latin typeface="Palatino Linotype" pitchFamily="18" charset="0"/>
              </a:rPr>
              <a:t>Bogatije obitelji povjeravaju dijete </a:t>
            </a:r>
          </a:p>
          <a:p>
            <a:pPr marL="109728" indent="0" fontAlgn="auto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hr-HR" altLang="sr-Latn-RS" dirty="0">
                <a:latin typeface="Palatino Linotype" pitchFamily="18" charset="0"/>
              </a:rPr>
              <a:t>pedagogu </a:t>
            </a:r>
            <a:r>
              <a:rPr lang="hr-HR" altLang="sr-Latn-RS" i="1" dirty="0">
                <a:latin typeface="Palatino Linotype" pitchFamily="18" charset="0"/>
              </a:rPr>
              <a:t>(paedagogus</a:t>
            </a:r>
            <a:r>
              <a:rPr lang="hr-HR" altLang="sr-Latn-RS" dirty="0">
                <a:latin typeface="Palatino Linotype" pitchFamily="18" charset="0"/>
              </a:rPr>
              <a:t>)</a:t>
            </a:r>
            <a:r>
              <a:rPr lang="hr-HR" altLang="sr-Latn-RS" i="1" dirty="0">
                <a:latin typeface="Palatino Linotype" pitchFamily="18" charset="0"/>
              </a:rPr>
              <a:t>,</a:t>
            </a:r>
            <a:r>
              <a:rPr lang="hr-HR" altLang="sr-Latn-RS" dirty="0">
                <a:latin typeface="Palatino Linotype" pitchFamily="18" charset="0"/>
              </a:rPr>
              <a:t> siromašniji </a:t>
            </a:r>
          </a:p>
          <a:p>
            <a:pPr marL="109728" indent="0" fontAlgn="auto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hr-HR" altLang="sr-Latn-RS" dirty="0">
                <a:latin typeface="Palatino Linotype" pitchFamily="18" charset="0"/>
              </a:rPr>
              <a:t>ih šalju u škole</a:t>
            </a: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dirty="0">
                <a:latin typeface="Palatino Linotype" pitchFamily="18" charset="0"/>
              </a:rPr>
              <a:t>Privatne škole postoje u Rimu od 2.st.pr.Kr.</a:t>
            </a:r>
          </a:p>
          <a:p>
            <a:pPr marL="658368" lvl="1" indent="-246888" fontAlgn="auto">
              <a:spcAft>
                <a:spcPts val="0"/>
              </a:spcAft>
              <a:buFont typeface="Georgia"/>
              <a:buChar char="▫"/>
              <a:defRPr/>
            </a:pP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Vespazijan im posvećuje više pažnje </a:t>
            </a:r>
          </a:p>
          <a:p>
            <a:pPr marL="658368" lvl="1" indent="-246888" fontAlgn="auto">
              <a:spcAft>
                <a:spcPts val="0"/>
              </a:spcAft>
              <a:buFont typeface="Georgia"/>
              <a:buChar char="▫"/>
              <a:defRPr/>
            </a:pP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Hadrijan ih osniva diljem Carstva (2.st.A.D.)</a:t>
            </a: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dirty="0">
                <a:latin typeface="Palatino Linotype" pitchFamily="18" charset="0"/>
              </a:rPr>
              <a:t>Dječaci i djevojčice u školi su zajedno (ako one uopće idu)</a:t>
            </a:r>
          </a:p>
          <a:p>
            <a:pPr marL="658368" lvl="1" indent="-246888" fontAlgn="auto">
              <a:spcAft>
                <a:spcPts val="0"/>
              </a:spcAft>
              <a:buFont typeface="Georgia"/>
              <a:buChar char="▫"/>
              <a:defRPr/>
            </a:pPr>
            <a:r>
              <a:rPr lang="hr-HR" altLang="sr-Latn-RS" dirty="0">
                <a:solidFill>
                  <a:schemeClr val="tx1"/>
                </a:solidFill>
                <a:latin typeface="Palatino Linotype" pitchFamily="18" charset="0"/>
              </a:rPr>
              <a:t>oni do 15., one do 13. godine (otprilike)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71863" y="330200"/>
            <a:ext cx="3024187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1100" dirty="0">
                <a:solidFill>
                  <a:schemeClr val="accent2">
                    <a:lumMod val="50000"/>
                  </a:schemeClr>
                </a:solidFill>
              </a:rPr>
              <a:t>http://www.vroma.org/~bmcmanus/rawson.html</a:t>
            </a:r>
          </a:p>
        </p:txBody>
      </p:sp>
    </p:spTree>
  </p:cSld>
  <p:clrMapOvr>
    <a:masterClrMapping/>
  </p:clrMapOvr>
  <p:transition spd="med"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1628775"/>
            <a:ext cx="2500312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7772400" cy="1143000"/>
          </a:xfrm>
        </p:spPr>
        <p:txBody>
          <a:bodyPr/>
          <a:lstStyle/>
          <a:p>
            <a:r>
              <a:rPr lang="hr-HR" altLang="sr-Latn-RS">
                <a:latin typeface="Times New Roman" panose="02020603050405020304" pitchFamily="18" charset="0"/>
                <a:cs typeface="Times New Roman" panose="02020603050405020304" pitchFamily="18" charset="0"/>
              </a:rPr>
              <a:t>Šišanje</a:t>
            </a:r>
            <a:endParaRPr lang="en-GB" altLang="sr-Latn-R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4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64793" y="1169988"/>
            <a:ext cx="7056438" cy="4995862"/>
          </a:xfrm>
        </p:spPr>
        <p:txBody>
          <a:bodyPr/>
          <a:lstStyle/>
          <a:p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Sredstvo su škare (</a:t>
            </a:r>
            <a:r>
              <a:rPr lang="hr-HR" altLang="sr-Latn-R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forfex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 često ispada neuredno </a:t>
            </a:r>
          </a:p>
          <a:p>
            <a:pPr lvl="1"/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doba </a:t>
            </a:r>
            <a:r>
              <a:rPr lang="hr-HR" altLang="sr-Latn-RS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Hadrijana</a:t>
            </a: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moderne su kovrče (rade se češljem ili uvijačem)</a:t>
            </a:r>
          </a:p>
          <a:p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Kosa se može bojati i mirisati</a:t>
            </a:r>
          </a:p>
          <a:p>
            <a:r>
              <a:rPr lang="hr-HR" altLang="sr-Latn-R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Tonsor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brijač i šišač</a:t>
            </a:r>
            <a:endParaRPr lang="en-GB" altLang="sr-Latn-R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13" y="0"/>
            <a:ext cx="2732087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3839162"/>
            <a:ext cx="650557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96239" y="6635644"/>
            <a:ext cx="8209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https://llewelynmorgan.wordpress.com/2014/10/11/help-me-is-this-funny/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99992" y="3839162"/>
            <a:ext cx="4320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Marie-Lan Nguyen / Wikimedia Commons / CC-BY 2.5</a:t>
            </a:r>
            <a:endParaRPr lang="hr-H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82754" y="28636"/>
            <a:ext cx="27363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http://quatr.us/romans/clothing/</a:t>
            </a:r>
          </a:p>
        </p:txBody>
      </p:sp>
    </p:spTree>
  </p:cSld>
  <p:clrMapOvr>
    <a:masterClrMapping/>
  </p:clrMapOvr>
  <p:transition spd="med"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9050"/>
            <a:ext cx="52387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1"/>
          <p:cNvSpPr txBox="1">
            <a:spLocks noChangeArrowheads="1"/>
          </p:cNvSpPr>
          <p:nvPr/>
        </p:nvSpPr>
        <p:spPr bwMode="auto">
          <a:xfrm>
            <a:off x="3995738" y="19050"/>
            <a:ext cx="1223962" cy="304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hr-HR" altLang="sr-Latn-RS"/>
          </a:p>
          <a:p>
            <a:pPr eaLnBrk="1" hangingPunct="1"/>
            <a:endParaRPr lang="hr-HR" altLang="sr-Latn-RS"/>
          </a:p>
          <a:p>
            <a:pPr eaLnBrk="1" hangingPunct="1"/>
            <a:endParaRPr lang="hr-HR" altLang="sr-Latn-RS"/>
          </a:p>
          <a:p>
            <a:pPr eaLnBrk="1" hangingPunct="1"/>
            <a:endParaRPr lang="hr-HR" altLang="sr-Latn-RS"/>
          </a:p>
          <a:p>
            <a:pPr eaLnBrk="1" hangingPunct="1"/>
            <a:endParaRPr lang="hr-HR" altLang="sr-Latn-RS"/>
          </a:p>
          <a:p>
            <a:pPr eaLnBrk="1" hangingPunct="1"/>
            <a:endParaRPr lang="hr-HR" altLang="sr-Latn-RS"/>
          </a:p>
          <a:p>
            <a:pPr eaLnBrk="1" hangingPunct="1"/>
            <a:endParaRPr lang="hr-HR" altLang="sr-Latn-RS"/>
          </a:p>
          <a:p>
            <a:pPr eaLnBrk="1" hangingPunct="1"/>
            <a:endParaRPr lang="hr-HR" altLang="sr-Latn-R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620713"/>
            <a:ext cx="4968875" cy="135572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hr-HR" altLang="sr-Latn-RS" dirty="0">
                <a:latin typeface="Times New Roman" pitchFamily="18" charset="0"/>
              </a:rPr>
              <a:t>Izgled odraslog muškarca </a:t>
            </a:r>
            <a:br>
              <a:rPr lang="hr-HR" altLang="sr-Latn-RS" dirty="0">
                <a:latin typeface="Times New Roman" pitchFamily="18" charset="0"/>
              </a:rPr>
            </a:br>
            <a:r>
              <a:rPr lang="hr-HR" altLang="sr-Latn-RS" dirty="0">
                <a:latin typeface="Times New Roman" pitchFamily="18" charset="0"/>
              </a:rPr>
              <a:t>– odjeća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15113" y="2420938"/>
            <a:ext cx="809625" cy="33813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hr-HR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558" name="TextBox 3"/>
          <p:cNvSpPr txBox="1">
            <a:spLocks noChangeArrowheads="1"/>
          </p:cNvSpPr>
          <p:nvPr/>
        </p:nvSpPr>
        <p:spPr bwMode="auto">
          <a:xfrm>
            <a:off x="7812088" y="3429000"/>
            <a:ext cx="8636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hr-HR" altLang="sr-Latn-RS"/>
          </a:p>
        </p:txBody>
      </p:sp>
      <p:sp>
        <p:nvSpPr>
          <p:cNvPr id="23559" name="TextBox 4"/>
          <p:cNvSpPr txBox="1">
            <a:spLocks noChangeArrowheads="1"/>
          </p:cNvSpPr>
          <p:nvPr/>
        </p:nvSpPr>
        <p:spPr bwMode="auto">
          <a:xfrm>
            <a:off x="5219700" y="3429000"/>
            <a:ext cx="9366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hr-HR" altLang="sr-Latn-RS"/>
          </a:p>
        </p:txBody>
      </p:sp>
      <p:sp>
        <p:nvSpPr>
          <p:cNvPr id="235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3429000"/>
            <a:ext cx="8713787" cy="3429000"/>
          </a:xfrm>
        </p:spPr>
        <p:txBody>
          <a:bodyPr/>
          <a:lstStyle/>
          <a:p>
            <a:r>
              <a:rPr lang="hr-HR" altLang="sr-Latn-RS" i="1" dirty="0" err="1">
                <a:latin typeface="Times New Roman" panose="02020603050405020304" pitchFamily="18" charset="0"/>
              </a:rPr>
              <a:t>Subligaculum</a:t>
            </a:r>
            <a:r>
              <a:rPr lang="hr-HR" altLang="sr-Latn-RS" i="1" dirty="0">
                <a:latin typeface="Times New Roman" panose="02020603050405020304" pitchFamily="18" charset="0"/>
              </a:rPr>
              <a:t> =</a:t>
            </a:r>
            <a:r>
              <a:rPr lang="hr-HR" altLang="sr-Latn-RS" dirty="0">
                <a:latin typeface="Times New Roman" panose="02020603050405020304" pitchFamily="18" charset="0"/>
              </a:rPr>
              <a:t> pregača, donje rublje</a:t>
            </a:r>
          </a:p>
          <a:p>
            <a:r>
              <a:rPr lang="hr-HR" altLang="sr-Latn-RS" i="1" dirty="0" err="1">
                <a:latin typeface="Times New Roman" panose="02020603050405020304" pitchFamily="18" charset="0"/>
              </a:rPr>
              <a:t>Camisia</a:t>
            </a:r>
            <a:r>
              <a:rPr lang="hr-HR" altLang="sr-Latn-RS" dirty="0">
                <a:latin typeface="Times New Roman" panose="02020603050405020304" pitchFamily="18" charset="0"/>
              </a:rPr>
              <a:t> = donja haljina, (</a:t>
            </a:r>
            <a:r>
              <a:rPr lang="hr-HR" altLang="sr-Latn-RS" dirty="0" err="1">
                <a:latin typeface="Times New Roman" panose="02020603050405020304" pitchFamily="18" charset="0"/>
              </a:rPr>
              <a:t>pot</a:t>
            </a:r>
            <a:r>
              <a:rPr lang="hr-HR" altLang="sr-Latn-RS" dirty="0">
                <a:latin typeface="Times New Roman" panose="02020603050405020304" pitchFamily="18" charset="0"/>
              </a:rPr>
              <a:t>)košulja</a:t>
            </a:r>
          </a:p>
          <a:p>
            <a:r>
              <a:rPr lang="hr-HR" altLang="sr-Latn-RS" i="1" dirty="0" err="1">
                <a:latin typeface="Times New Roman" panose="02020603050405020304" pitchFamily="18" charset="0"/>
              </a:rPr>
              <a:t>Tunica</a:t>
            </a:r>
            <a:r>
              <a:rPr lang="hr-HR" altLang="sr-Latn-RS" dirty="0">
                <a:latin typeface="Times New Roman" panose="02020603050405020304" pitchFamily="18" charset="0"/>
              </a:rPr>
              <a:t> = vanjska donja, kratka haljina kratkih rukava</a:t>
            </a:r>
          </a:p>
          <a:p>
            <a:r>
              <a:rPr lang="hr-HR" altLang="sr-Latn-RS" i="1" dirty="0">
                <a:latin typeface="Times New Roman" panose="02020603050405020304" pitchFamily="18" charset="0"/>
              </a:rPr>
              <a:t>Toga </a:t>
            </a:r>
            <a:r>
              <a:rPr lang="hr-HR" altLang="sr-Latn-RS" dirty="0">
                <a:latin typeface="Times New Roman" panose="02020603050405020304" pitchFamily="18" charset="0"/>
              </a:rPr>
              <a:t>= vunena elipsasta bijela tkanina, nosi se nabrana preko tunike u svečanim prigodama</a:t>
            </a:r>
          </a:p>
          <a:p>
            <a:r>
              <a:rPr lang="hr-HR" altLang="sr-Latn-RS" i="1" dirty="0" err="1">
                <a:latin typeface="Times New Roman" panose="02020603050405020304" pitchFamily="18" charset="0"/>
              </a:rPr>
              <a:t>Pallium</a:t>
            </a:r>
            <a:r>
              <a:rPr lang="hr-HR" altLang="sr-Latn-RS" i="1" dirty="0">
                <a:latin typeface="Times New Roman" panose="02020603050405020304" pitchFamily="18" charset="0"/>
              </a:rPr>
              <a:t> </a:t>
            </a:r>
            <a:r>
              <a:rPr lang="hr-HR" altLang="sr-Latn-RS" dirty="0">
                <a:latin typeface="Times New Roman" panose="02020603050405020304" pitchFamily="18" charset="0"/>
              </a:rPr>
              <a:t>= vanjski nabrani lagani ogrtač</a:t>
            </a:r>
          </a:p>
          <a:p>
            <a:r>
              <a:rPr lang="hr-HR" altLang="sr-Latn-RS" i="1" dirty="0" err="1">
                <a:latin typeface="Times New Roman" panose="02020603050405020304" pitchFamily="18" charset="0"/>
              </a:rPr>
              <a:t>Lacerna</a:t>
            </a:r>
            <a:r>
              <a:rPr lang="hr-HR" altLang="sr-Latn-RS" i="1" dirty="0">
                <a:latin typeface="Times New Roman" panose="02020603050405020304" pitchFamily="18" charset="0"/>
              </a:rPr>
              <a:t> </a:t>
            </a:r>
            <a:r>
              <a:rPr lang="hr-HR" altLang="sr-Latn-RS" dirty="0">
                <a:latin typeface="Times New Roman" panose="02020603050405020304" pitchFamily="18" charset="0"/>
              </a:rPr>
              <a:t>= kabanica (</a:t>
            </a:r>
            <a:r>
              <a:rPr lang="hr-HR" altLang="sr-Latn-RS" i="1" dirty="0" err="1">
                <a:latin typeface="Times New Roman" panose="02020603050405020304" pitchFamily="18" charset="0"/>
              </a:rPr>
              <a:t>paenula</a:t>
            </a:r>
            <a:r>
              <a:rPr lang="hr-HR" altLang="sr-Latn-RS" dirty="0">
                <a:latin typeface="Times New Roman" panose="02020603050405020304" pitchFamily="18" charset="0"/>
              </a:rPr>
              <a:t> = iz jednog komada)</a:t>
            </a:r>
            <a:endParaRPr lang="en-GB" altLang="sr-Latn-RS" dirty="0">
              <a:latin typeface="Times New Roman" panose="02020603050405020304" pitchFamily="18" charset="0"/>
            </a:endParaRPr>
          </a:p>
        </p:txBody>
      </p:sp>
      <p:pic>
        <p:nvPicPr>
          <p:cNvPr id="2356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81125"/>
            <a:ext cx="47625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heel spokes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91B79A-D576-4A66-8924-283BBC930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44" b="93756" l="4125" r="92750">
                        <a14:foregroundMark x1="4125" y1="4434" x2="14500" y2="10588"/>
                        <a14:foregroundMark x1="5750" y1="7149" x2="4125" y2="91584"/>
                        <a14:foregroundMark x1="8375" y1="5611" x2="25750" y2="5430"/>
                        <a14:foregroundMark x1="25750" y1="5430" x2="36625" y2="5611"/>
                        <a14:foregroundMark x1="36625" y1="5611" x2="48125" y2="5068"/>
                        <a14:foregroundMark x1="48125" y1="5068" x2="82875" y2="7692"/>
                        <a14:foregroundMark x1="82875" y1="7692" x2="92750" y2="6606"/>
                        <a14:foregroundMark x1="92750" y1="6606" x2="92750" y2="6606"/>
                        <a14:foregroundMark x1="91875" y1="7511" x2="92750" y2="93484"/>
                        <a14:foregroundMark x1="3875" y1="93484" x2="72375" y2="90498"/>
                        <a14:foregroundMark x1="72375" y1="90498" x2="90250" y2="937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8904" y="2111138"/>
            <a:ext cx="3091540" cy="4270189"/>
          </a:xfrm>
          <a:prstGeom prst="rect">
            <a:avLst/>
          </a:prstGeom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17" b="89238" l="6207" r="92759">
                        <a14:foregroundMark x1="6207" y1="58744" x2="8276" y2="51121"/>
                        <a14:foregroundMark x1="42759" y1="21525" x2="44828" y2="21973"/>
                        <a14:foregroundMark x1="40000" y1="73991" x2="56552" y2="62332"/>
                        <a14:foregroundMark x1="56552" y1="62332" x2="66897" y2="43946"/>
                        <a14:foregroundMark x1="66897" y1="43946" x2="66897" y2="43946"/>
                        <a14:foregroundMark x1="85172" y1="64574" x2="92759" y2="57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767263"/>
            <a:ext cx="27622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dirty="0">
                <a:latin typeface="Times New Roman" panose="02020603050405020304" pitchFamily="18" charset="0"/>
              </a:rPr>
              <a:t>Obuća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697163"/>
            <a:ext cx="8104188" cy="3340100"/>
          </a:xfrm>
        </p:spPr>
        <p:txBody>
          <a:bodyPr/>
          <a:lstStyle/>
          <a:p>
            <a:r>
              <a:rPr lang="hr-HR" altLang="sr-Latn-RS" i="1" dirty="0">
                <a:latin typeface="Times New Roman" panose="02020603050405020304" pitchFamily="18" charset="0"/>
              </a:rPr>
              <a:t>Soleae =</a:t>
            </a:r>
            <a:r>
              <a:rPr lang="hr-HR" altLang="sr-Latn-RS" dirty="0">
                <a:latin typeface="Times New Roman" panose="02020603050405020304" pitchFamily="18" charset="0"/>
              </a:rPr>
              <a:t> sandale s visokim vezanjem</a:t>
            </a:r>
          </a:p>
          <a:p>
            <a:r>
              <a:rPr lang="hr-HR" altLang="sr-Latn-RS" i="1" dirty="0">
                <a:latin typeface="Times New Roman" panose="02020603050405020304" pitchFamily="18" charset="0"/>
              </a:rPr>
              <a:t>Crepidae</a:t>
            </a:r>
            <a:r>
              <a:rPr lang="hr-HR" altLang="sr-Latn-RS" dirty="0">
                <a:latin typeface="Times New Roman" panose="02020603050405020304" pitchFamily="18" charset="0"/>
              </a:rPr>
              <a:t> = sandale s remenčićem (grčke)</a:t>
            </a:r>
          </a:p>
          <a:p>
            <a:r>
              <a:rPr lang="hr-HR" altLang="sr-Latn-RS" i="1" dirty="0">
                <a:latin typeface="Times New Roman" panose="02020603050405020304" pitchFamily="18" charset="0"/>
              </a:rPr>
              <a:t>Calcei</a:t>
            </a:r>
            <a:r>
              <a:rPr lang="hr-HR" altLang="sr-Latn-RS" dirty="0">
                <a:latin typeface="Times New Roman" panose="02020603050405020304" pitchFamily="18" charset="0"/>
              </a:rPr>
              <a:t> = visoke kožne cipele</a:t>
            </a:r>
          </a:p>
          <a:p>
            <a:r>
              <a:rPr lang="hr-HR" altLang="sr-Latn-RS" i="1" dirty="0">
                <a:latin typeface="Times New Roman" panose="02020603050405020304" pitchFamily="18" charset="0"/>
              </a:rPr>
              <a:t>Caligae</a:t>
            </a:r>
            <a:r>
              <a:rPr lang="hr-HR" altLang="sr-Latn-RS" dirty="0">
                <a:latin typeface="Times New Roman" panose="02020603050405020304" pitchFamily="18" charset="0"/>
              </a:rPr>
              <a:t> = vojničke čizme</a:t>
            </a:r>
          </a:p>
          <a:p>
            <a:r>
              <a:rPr lang="hr-HR" altLang="sr-Latn-RS" i="1" dirty="0">
                <a:latin typeface="Times New Roman" panose="02020603050405020304" pitchFamily="18" charset="0"/>
              </a:rPr>
              <a:t>Cothurni </a:t>
            </a:r>
            <a:r>
              <a:rPr lang="hr-HR" altLang="sr-Latn-RS" dirty="0">
                <a:latin typeface="Times New Roman" panose="02020603050405020304" pitchFamily="18" charset="0"/>
              </a:rPr>
              <a:t>= glumačke čizmice, ženskasto</a:t>
            </a:r>
            <a:endParaRPr lang="en-GB" altLang="sr-Latn-RS" dirty="0">
              <a:latin typeface="Times New Roman" panose="02020603050405020304" pitchFamily="18" charset="0"/>
            </a:endParaRPr>
          </a:p>
        </p:txBody>
      </p:sp>
      <p:pic>
        <p:nvPicPr>
          <p:cNvPr id="2458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81806"/>
            <a:ext cx="2232248" cy="184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44862" y="6203879"/>
            <a:ext cx="5799138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1100" dirty="0">
                <a:solidFill>
                  <a:schemeClr val="accent6">
                    <a:lumMod val="50000"/>
                  </a:schemeClr>
                </a:solidFill>
              </a:rPr>
              <a:t>By Michel </a:t>
            </a:r>
            <a:r>
              <a:rPr lang="en-GB" sz="1100" dirty="0" err="1">
                <a:solidFill>
                  <a:schemeClr val="accent6">
                    <a:lumMod val="50000"/>
                  </a:schemeClr>
                </a:solidFill>
              </a:rPr>
              <a:t>wal</a:t>
            </a:r>
            <a:r>
              <a:rPr lang="en-GB" sz="1100" dirty="0">
                <a:solidFill>
                  <a:schemeClr val="accent6">
                    <a:lumMod val="50000"/>
                  </a:schemeClr>
                </a:solidFill>
              </a:rPr>
              <a:t> - Own work, CC BY-SA 3.0, https://commons.wikimedia.org/w/index.php?curid=15531800</a:t>
            </a:r>
            <a:endParaRPr lang="hr-HR" sz="11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r>
              <a:rPr lang="hr-HR" sz="1100" dirty="0">
                <a:solidFill>
                  <a:schemeClr val="accent6">
                    <a:lumMod val="50000"/>
                  </a:schemeClr>
                </a:solidFill>
              </a:rPr>
              <a:t>www.eupedia.com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9B43E9-30BD-4A8F-BDB8-5D71FC5B1F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120"/>
          <a:stretch/>
        </p:blipFill>
        <p:spPr>
          <a:xfrm>
            <a:off x="5292080" y="-11291"/>
            <a:ext cx="3851920" cy="2209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B8C258-2E7D-4AFD-B121-B424DB212EC4}"/>
              </a:ext>
            </a:extLst>
          </p:cNvPr>
          <p:cNvSpPr txBox="1"/>
          <p:nvPr/>
        </p:nvSpPr>
        <p:spPr>
          <a:xfrm>
            <a:off x="0" y="0"/>
            <a:ext cx="5220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2"/>
                </a:solidFill>
              </a:rPr>
              <a:t>https://earlychurchhistory.org/fashion/shoes-in-the-ancient-world/</a:t>
            </a:r>
            <a:endParaRPr lang="hr-HR" sz="1200" dirty="0">
              <a:solidFill>
                <a:schemeClr val="bg2"/>
              </a:solidFill>
            </a:endParaRPr>
          </a:p>
          <a:p>
            <a:pPr algn="r"/>
            <a:r>
              <a:rPr lang="hr-HR" sz="1200" dirty="0">
                <a:solidFill>
                  <a:schemeClr val="bg2"/>
                </a:solidFill>
              </a:rPr>
              <a:t>http://www.home.surewest.net/fifi/index5b.html</a:t>
            </a:r>
          </a:p>
          <a:p>
            <a:pPr algn="r"/>
            <a:endParaRPr lang="en-GB" sz="12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med">
    <p:wheel spokes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3" y="4006850"/>
            <a:ext cx="3690937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3635375" y="617538"/>
            <a:ext cx="5308600" cy="1143000"/>
          </a:xfrm>
        </p:spPr>
        <p:txBody>
          <a:bodyPr/>
          <a:lstStyle/>
          <a:p>
            <a:r>
              <a:rPr lang="hr-HR" altLang="sr-Latn-RS">
                <a:latin typeface="Times New Roman" panose="02020603050405020304" pitchFamily="18" charset="0"/>
              </a:rPr>
              <a:t>Dodaci</a:t>
            </a:r>
            <a:endParaRPr lang="en-GB" altLang="sr-Latn-RS">
              <a:latin typeface="Times New Roman" panose="02020603050405020304" pitchFamily="18" charset="0"/>
            </a:endParaRP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2017713"/>
            <a:ext cx="8775700" cy="4383087"/>
          </a:xfrm>
        </p:spPr>
        <p:txBody>
          <a:bodyPr/>
          <a:lstStyle/>
          <a:p>
            <a:r>
              <a:rPr lang="hr-HR" altLang="sr-Latn-RS" i="1" dirty="0" err="1">
                <a:latin typeface="Times New Roman" panose="02020603050405020304" pitchFamily="18" charset="0"/>
              </a:rPr>
              <a:t>Cinctorium</a:t>
            </a:r>
            <a:r>
              <a:rPr lang="hr-HR" altLang="sr-Latn-RS" dirty="0">
                <a:latin typeface="Times New Roman" panose="02020603050405020304" pitchFamily="18" charset="0"/>
              </a:rPr>
              <a:t> = pojas za tuniku (za mač) </a:t>
            </a:r>
          </a:p>
          <a:p>
            <a:r>
              <a:rPr lang="hr-HR" altLang="sr-Latn-RS" i="1" dirty="0" err="1">
                <a:latin typeface="Times New Roman" panose="02020603050405020304" pitchFamily="18" charset="0"/>
              </a:rPr>
              <a:t>Anulus</a:t>
            </a:r>
            <a:r>
              <a:rPr lang="hr-HR" altLang="sr-Latn-RS" dirty="0">
                <a:latin typeface="Times New Roman" panose="02020603050405020304" pitchFamily="18" charset="0"/>
              </a:rPr>
              <a:t> = prsten pečatnjak, znak slobodnog građanina</a:t>
            </a:r>
          </a:p>
          <a:p>
            <a:r>
              <a:rPr lang="hr-HR" altLang="sr-Latn-RS" i="1" dirty="0" err="1">
                <a:latin typeface="Times New Roman" panose="02020603050405020304" pitchFamily="18" charset="0"/>
              </a:rPr>
              <a:t>Clavus</a:t>
            </a:r>
            <a:r>
              <a:rPr lang="hr-HR" altLang="sr-Latn-RS" dirty="0">
                <a:latin typeface="Times New Roman" panose="02020603050405020304" pitchFamily="18" charset="0"/>
              </a:rPr>
              <a:t> = grimizna pruga na tunici senatora i vitezova</a:t>
            </a:r>
          </a:p>
          <a:p>
            <a:r>
              <a:rPr lang="hr-HR" altLang="sr-Latn-RS" i="1" dirty="0" err="1">
                <a:latin typeface="Times New Roman" panose="02020603050405020304" pitchFamily="18" charset="0"/>
              </a:rPr>
              <a:t>Cucullus</a:t>
            </a:r>
            <a:r>
              <a:rPr lang="hr-HR" altLang="sr-Latn-RS" dirty="0">
                <a:latin typeface="Times New Roman" panose="02020603050405020304" pitchFamily="18" charset="0"/>
              </a:rPr>
              <a:t> = kapuljača na kabanici (obično </a:t>
            </a:r>
            <a:r>
              <a:rPr lang="hr-HR" altLang="sr-Latn-RS" dirty="0" err="1">
                <a:latin typeface="Times New Roman" panose="02020603050405020304" pitchFamily="18" charset="0"/>
              </a:rPr>
              <a:t>penuli</a:t>
            </a:r>
            <a:r>
              <a:rPr lang="hr-HR" altLang="sr-Latn-RS" dirty="0">
                <a:latin typeface="Times New Roman" panose="02020603050405020304" pitchFamily="18" charset="0"/>
              </a:rPr>
              <a:t>)</a:t>
            </a:r>
          </a:p>
          <a:p>
            <a:r>
              <a:rPr lang="hr-HR" altLang="sr-Latn-RS" i="1" dirty="0" err="1">
                <a:latin typeface="Times New Roman" panose="02020603050405020304" pitchFamily="18" charset="0"/>
              </a:rPr>
              <a:t>Fascia</a:t>
            </a:r>
            <a:r>
              <a:rPr lang="hr-HR" altLang="sr-Latn-RS" dirty="0">
                <a:latin typeface="Times New Roman" panose="02020603050405020304" pitchFamily="18" charset="0"/>
              </a:rPr>
              <a:t> = trake za omatanje nogu</a:t>
            </a:r>
          </a:p>
          <a:p>
            <a:r>
              <a:rPr lang="hr-HR" altLang="sr-Latn-RS" i="1" dirty="0" err="1">
                <a:latin typeface="Times New Roman" panose="02020603050405020304" pitchFamily="18" charset="0"/>
              </a:rPr>
              <a:t>Braccae</a:t>
            </a:r>
            <a:r>
              <a:rPr lang="hr-HR" altLang="sr-Latn-RS" dirty="0">
                <a:latin typeface="Times New Roman" panose="02020603050405020304" pitchFamily="18" charset="0"/>
              </a:rPr>
              <a:t> = hlače (po uzoru na Gale)</a:t>
            </a:r>
          </a:p>
          <a:p>
            <a:r>
              <a:rPr lang="hr-HR" altLang="sr-Latn-RS" i="1" dirty="0" err="1">
                <a:latin typeface="Times New Roman" panose="02020603050405020304" pitchFamily="18" charset="0"/>
              </a:rPr>
              <a:t>Pileus</a:t>
            </a:r>
            <a:r>
              <a:rPr lang="hr-HR" altLang="sr-Latn-RS" dirty="0">
                <a:latin typeface="Times New Roman" panose="02020603050405020304" pitchFamily="18" charset="0"/>
              </a:rPr>
              <a:t> / </a:t>
            </a:r>
            <a:r>
              <a:rPr lang="hr-HR" altLang="sr-Latn-RS" i="1" dirty="0" err="1">
                <a:latin typeface="Times New Roman" panose="02020603050405020304" pitchFamily="18" charset="0"/>
              </a:rPr>
              <a:t>petasus</a:t>
            </a:r>
            <a:r>
              <a:rPr lang="hr-HR" altLang="sr-Latn-RS" dirty="0">
                <a:latin typeface="Times New Roman" panose="02020603050405020304" pitchFamily="18" charset="0"/>
              </a:rPr>
              <a:t> = kapa / šešir</a:t>
            </a:r>
            <a:endParaRPr lang="en-GB" altLang="sr-Latn-RS" dirty="0">
              <a:latin typeface="Times New Roman" panose="02020603050405020304" pitchFamily="18" charset="0"/>
            </a:endParaRPr>
          </a:p>
        </p:txBody>
      </p:sp>
      <p:pic>
        <p:nvPicPr>
          <p:cNvPr id="2560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2700"/>
            <a:ext cx="305911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94063" y="115888"/>
            <a:ext cx="4319587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http://www.ancientworlds.net/aw/Board/897902</a:t>
            </a:r>
          </a:p>
        </p:txBody>
      </p:sp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-31750"/>
            <a:ext cx="19050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33338" y="12700"/>
            <a:ext cx="906463" cy="1276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http://images.goldbergauctions.com/php/lot_auc.php?site=1&amp;sale=69&amp;lot=3372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4650" y="6565900"/>
            <a:ext cx="4092575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http://commons.wikimedia.org/wiki/File:Dioscuro_cordonata2.jpg</a:t>
            </a:r>
          </a:p>
        </p:txBody>
      </p:sp>
    </p:spTree>
  </p:cSld>
  <p:clrMapOvr>
    <a:masterClrMapping/>
  </p:clrMapOvr>
  <p:transition spd="med">
    <p:wheel spokes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549275"/>
            <a:ext cx="8229600" cy="1066800"/>
          </a:xfrm>
        </p:spPr>
        <p:txBody>
          <a:bodyPr/>
          <a:lstStyle/>
          <a:p>
            <a:r>
              <a:rPr lang="hr-HR" altLang="sr-Latn-RS" dirty="0">
                <a:latin typeface="Times New Roman" panose="02020603050405020304" pitchFamily="18" charset="0"/>
              </a:rPr>
              <a:t>Oblačenje toge</a:t>
            </a:r>
            <a:endParaRPr lang="en-GB" altLang="sr-Latn-RS" dirty="0">
              <a:latin typeface="Times New Roman" panose="02020603050405020304" pitchFamily="18" charset="0"/>
            </a:endParaRPr>
          </a:p>
        </p:txBody>
      </p:sp>
      <p:sp>
        <p:nvSpPr>
          <p:cNvPr id="26627" name="Content Placeholder 1"/>
          <p:cNvSpPr>
            <a:spLocks noGrp="1"/>
          </p:cNvSpPr>
          <p:nvPr>
            <p:ph idx="1"/>
          </p:nvPr>
        </p:nvSpPr>
        <p:spPr>
          <a:xfrm>
            <a:off x="3924300" y="620713"/>
            <a:ext cx="4762500" cy="5953125"/>
          </a:xfrm>
        </p:spPr>
        <p:txBody>
          <a:bodyPr/>
          <a:lstStyle/>
          <a:p>
            <a:r>
              <a:rPr lang="hr-HR" altLang="sr-Latn-RS" sz="2400" dirty="0"/>
              <a:t>Odjeća se radi od vune, lana i konoplje</a:t>
            </a:r>
          </a:p>
          <a:p>
            <a:pPr lvl="1"/>
            <a:r>
              <a:rPr lang="hr-HR" altLang="sr-Latn-RS" sz="2400" dirty="0">
                <a:solidFill>
                  <a:schemeClr val="accent1">
                    <a:lumMod val="50000"/>
                  </a:schemeClr>
                </a:solidFill>
              </a:rPr>
              <a:t>skuplja od svile i pamuka</a:t>
            </a:r>
          </a:p>
          <a:p>
            <a:r>
              <a:rPr lang="hr-HR" altLang="sr-Latn-RS" sz="2400" dirty="0"/>
              <a:t>Može se bojati</a:t>
            </a:r>
          </a:p>
        </p:txBody>
      </p:sp>
      <p:pic>
        <p:nvPicPr>
          <p:cNvPr id="26628" name="Picture 3" descr="Scan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2257425"/>
            <a:ext cx="7010401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11777" y="1184997"/>
            <a:ext cx="8229600" cy="1066800"/>
          </a:xfrm>
        </p:spPr>
        <p:txBody>
          <a:bodyPr/>
          <a:lstStyle/>
          <a:p>
            <a:r>
              <a:rPr lang="hr-HR" altLang="sr-Latn-RS" dirty="0">
                <a:latin typeface="Palatino Linotype" panose="02040502050505030304" pitchFamily="18" charset="0"/>
              </a:rPr>
              <a:t>Dječja zabava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2308225"/>
            <a:ext cx="8229600" cy="43386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r-HR" altLang="sr-Latn-RS" dirty="0">
                <a:latin typeface="Palatino Linotype" panose="02040502050505030304" pitchFamily="18" charset="0"/>
              </a:rPr>
              <a:t>Igračke: </a:t>
            </a:r>
          </a:p>
          <a:p>
            <a:pPr lvl="1">
              <a:lnSpc>
                <a:spcPct val="90000"/>
              </a:lnSpc>
            </a:pPr>
            <a:r>
              <a:rPr lang="hr-HR" altLang="sr-Latn-RS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drveni mačevi, štapovi ili metle za konje, glinene lutke (ponekad s pomičnim udovima), lopte (jabuke, orasi, koža punjena mekinjama), obruči</a:t>
            </a:r>
          </a:p>
          <a:p>
            <a:pPr lvl="1">
              <a:lnSpc>
                <a:spcPct val="90000"/>
              </a:lnSpc>
            </a:pPr>
            <a:r>
              <a:rPr lang="hr-HR" altLang="sr-Latn-RS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Muzički instrumenti za bogatije</a:t>
            </a:r>
          </a:p>
          <a:p>
            <a:pPr lvl="1">
              <a:lnSpc>
                <a:spcPct val="90000"/>
              </a:lnSpc>
            </a:pPr>
            <a:endParaRPr lang="hr-HR" altLang="sr-Latn-RS" dirty="0">
              <a:latin typeface="Palatino Linotype" panose="02040502050505030304" pitchFamily="18" charset="0"/>
            </a:endParaRPr>
          </a:p>
          <a:p>
            <a:pPr>
              <a:lnSpc>
                <a:spcPct val="90000"/>
              </a:lnSpc>
            </a:pPr>
            <a:r>
              <a:rPr lang="hr-HR" altLang="sr-Latn-RS" dirty="0">
                <a:latin typeface="Palatino Linotype" panose="02040502050505030304" pitchFamily="18" charset="0"/>
              </a:rPr>
              <a:t>Igre:</a:t>
            </a:r>
          </a:p>
          <a:p>
            <a:pPr lvl="1">
              <a:lnSpc>
                <a:spcPct val="90000"/>
              </a:lnSpc>
            </a:pPr>
            <a:r>
              <a:rPr lang="hr-HR" altLang="sr-Latn-RS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tjeraju obruče, pikulaju se, bacaju orahe u posudu, okreću zvrk bičem, igraju “slijepog miša”, “par – nepar”, priređuju utrke miševa (s kolima)...</a:t>
            </a:r>
          </a:p>
          <a:p>
            <a:pPr marL="411162" lvl="1" indent="0">
              <a:lnSpc>
                <a:spcPct val="90000"/>
              </a:lnSpc>
              <a:buNone/>
            </a:pPr>
            <a:endParaRPr lang="hr-HR" altLang="sr-Latn-RS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CCD2C8-39A8-4321-AC91-094D23949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749" y="206809"/>
            <a:ext cx="3523793" cy="2402032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F1F10E36-1ADA-436B-99A8-2427B2F6A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4" y="476672"/>
            <a:ext cx="24479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hr-HR" altLang="sr-Latn-RS" sz="3200" dirty="0">
                <a:solidFill>
                  <a:schemeClr val="accent3">
                    <a:lumMod val="75000"/>
                  </a:schemeClr>
                </a:solidFill>
              </a:rPr>
              <a:t>Olovna deva - igračka</a:t>
            </a:r>
          </a:p>
        </p:txBody>
      </p:sp>
    </p:spTree>
  </p:cSld>
  <p:clrMapOvr>
    <a:masterClrMapping/>
  </p:clrMapOvr>
  <p:transition spd="med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domnadoll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8125" y="20638"/>
            <a:ext cx="2555875" cy="62039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820448" y="837118"/>
            <a:ext cx="5688013" cy="1511300"/>
          </a:xfrm>
        </p:spPr>
        <p:txBody>
          <a:bodyPr/>
          <a:lstStyle/>
          <a:p>
            <a:pPr algn="r"/>
            <a:r>
              <a:rPr lang="hr-HR" altLang="sr-Latn-RS" sz="3200" dirty="0">
                <a:latin typeface="Palatino Linotype" panose="02040502050505030304" pitchFamily="18" charset="0"/>
              </a:rPr>
              <a:t>Lutka s pokretljivim udovima i frizurom carice Julije </a:t>
            </a:r>
            <a:r>
              <a:rPr lang="hr-HR" altLang="sr-Latn-RS" sz="3200" dirty="0" err="1">
                <a:latin typeface="Palatino Linotype" panose="02040502050505030304" pitchFamily="18" charset="0"/>
              </a:rPr>
              <a:t>Domne</a:t>
            </a:r>
            <a:endParaRPr lang="en-GB" altLang="sr-Latn-RS" sz="3200" dirty="0">
              <a:latin typeface="Palatino Linotype" panose="02040502050505030304" pitchFamily="18" charset="0"/>
            </a:endParaRPr>
          </a:p>
        </p:txBody>
      </p:sp>
      <p:pic>
        <p:nvPicPr>
          <p:cNvPr id="22532" name="Picture 2" descr="scan0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3662940"/>
            <a:ext cx="6324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1"/>
          <p:cNvSpPr txBox="1">
            <a:spLocks noChangeArrowheads="1"/>
          </p:cNvSpPr>
          <p:nvPr/>
        </p:nvSpPr>
        <p:spPr bwMode="auto">
          <a:xfrm>
            <a:off x="292384" y="2610861"/>
            <a:ext cx="4824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hr-HR" altLang="sr-Latn-RS" sz="3200" dirty="0">
                <a:solidFill>
                  <a:schemeClr val="tx2"/>
                </a:solidFill>
                <a:latin typeface="Palatino Linotype" panose="02040502050505030304" pitchFamily="18" charset="0"/>
              </a:rPr>
              <a:t>Djeca u igri</a:t>
            </a:r>
            <a:endParaRPr lang="hr-HR" altLang="sr-Latn-RS" sz="32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313" y="443706"/>
            <a:ext cx="4937125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1100" dirty="0">
                <a:solidFill>
                  <a:schemeClr val="accent6">
                    <a:lumMod val="50000"/>
                  </a:schemeClr>
                </a:solidFill>
              </a:rPr>
              <a:t>http://www.vroma.org/~bmcmanus/rawson.html</a:t>
            </a:r>
          </a:p>
        </p:txBody>
      </p:sp>
    </p:spTree>
  </p:cSld>
  <p:clrMapOvr>
    <a:masterClrMapping/>
  </p:clrMapOvr>
  <p:transition spd="med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198F73-7026-4F12-9D17-0D8487A47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152" l="5455" r="95000">
                        <a14:foregroundMark x1="5909" y1="79394" x2="5909" y2="84242"/>
                        <a14:foregroundMark x1="38182" y1="90909" x2="60000" y2="95152"/>
                        <a14:foregroundMark x1="60000" y1="95152" x2="95000" y2="70909"/>
                        <a14:foregroundMark x1="77273" y1="66667" x2="77727" y2="61818"/>
                        <a14:foregroundMark x1="78636" y1="63333" x2="76818" y2="48182"/>
                        <a14:foregroundMark x1="76818" y1="48182" x2="62727" y2="28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2811" y="3758175"/>
            <a:ext cx="2095500" cy="3143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5BFC55-E334-4E9C-8091-2B3DECD91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4754" y1="84901" x2="70656" y2="83416"/>
                        <a14:foregroundMark x1="27541" y1="84406" x2="37541" y2="87129"/>
                        <a14:foregroundMark x1="37541" y1="87129" x2="47705" y2="87252"/>
                        <a14:foregroundMark x1="47705" y1="87252" x2="74426" y2="842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2763" y="177211"/>
            <a:ext cx="3327176" cy="44071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14F7D8-84B5-43BD-AD76-10BED487C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451503"/>
            <a:ext cx="3754760" cy="769222"/>
          </a:xfrm>
        </p:spPr>
        <p:txBody>
          <a:bodyPr/>
          <a:lstStyle/>
          <a:p>
            <a:r>
              <a:rPr lang="hr-HR" sz="3600" dirty="0">
                <a:latin typeface="Palatino Linotype" panose="02040502050505030304" pitchFamily="18" charset="0"/>
              </a:rPr>
              <a:t>Kućni ljubimci</a:t>
            </a:r>
            <a:endParaRPr lang="en-GB" sz="3600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AD0AE-5DF6-4427-B7B9-FC5B133A1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220725"/>
            <a:ext cx="7632848" cy="5460065"/>
          </a:xfrm>
        </p:spPr>
        <p:txBody>
          <a:bodyPr/>
          <a:lstStyle/>
          <a:p>
            <a:r>
              <a:rPr lang="hr-HR" sz="2400" dirty="0"/>
              <a:t>Psi</a:t>
            </a:r>
          </a:p>
          <a:p>
            <a:pPr lvl="1"/>
            <a:r>
              <a:rPr lang="hr-HR" sz="2400" dirty="0">
                <a:solidFill>
                  <a:schemeClr val="accent2">
                    <a:lumMod val="50000"/>
                  </a:schemeClr>
                </a:solidFill>
              </a:rPr>
              <a:t>hrtovi, mološki, lakonski, malteški/mljetski...</a:t>
            </a:r>
          </a:p>
          <a:p>
            <a:pPr lvl="2"/>
            <a:r>
              <a:rPr lang="hr-HR" sz="2000" dirty="0">
                <a:solidFill>
                  <a:schemeClr val="accent2">
                    <a:lumMod val="50000"/>
                  </a:schemeClr>
                </a:solidFill>
              </a:rPr>
              <a:t>imali su i pločice ako se izgube</a:t>
            </a:r>
          </a:p>
          <a:p>
            <a:r>
              <a:rPr lang="hr-HR" sz="2400" dirty="0">
                <a:solidFill>
                  <a:schemeClr val="accent2">
                    <a:lumMod val="50000"/>
                  </a:schemeClr>
                </a:solidFill>
              </a:rPr>
              <a:t>Ptice</a:t>
            </a:r>
          </a:p>
          <a:p>
            <a:pPr lvl="1"/>
            <a:r>
              <a:rPr lang="hr-HR" sz="2400" dirty="0">
                <a:solidFill>
                  <a:schemeClr val="accent2">
                    <a:lumMod val="50000"/>
                  </a:schemeClr>
                </a:solidFill>
              </a:rPr>
              <a:t>vrapci (Katulova Lezbija), papige, gavrani, golubovi, svrake, labudovi, slavuji,... </a:t>
            </a:r>
          </a:p>
          <a:p>
            <a:pPr lvl="1"/>
            <a:r>
              <a:rPr lang="hr-HR" sz="2400" dirty="0">
                <a:solidFill>
                  <a:schemeClr val="accent2">
                    <a:lumMod val="50000"/>
                  </a:schemeClr>
                </a:solidFill>
              </a:rPr>
              <a:t>guske, prepelice, pijetlovi (bitke)</a:t>
            </a:r>
          </a:p>
          <a:p>
            <a:r>
              <a:rPr lang="hr-HR" sz="2400" dirty="0">
                <a:solidFill>
                  <a:schemeClr val="accent2">
                    <a:lumMod val="50000"/>
                  </a:schemeClr>
                </a:solidFill>
              </a:rPr>
              <a:t>Lasice, zečevi, miševi (utrke), dresirani majmuni, zmije, koze, cvrčci, kornjače...</a:t>
            </a:r>
          </a:p>
          <a:p>
            <a:pPr lvl="1"/>
            <a:r>
              <a:rPr lang="hr-HR" sz="2200" dirty="0">
                <a:solidFill>
                  <a:schemeClr val="accent2">
                    <a:lumMod val="50000"/>
                  </a:schemeClr>
                </a:solidFill>
              </a:rPr>
              <a:t>mačke rijetko (u Egiptu su svete pa se ne izvoze)</a:t>
            </a:r>
          </a:p>
          <a:p>
            <a:r>
              <a:rPr lang="hr-HR" sz="2400" dirty="0">
                <a:solidFill>
                  <a:schemeClr val="accent2">
                    <a:lumMod val="50000"/>
                  </a:schemeClr>
                </a:solidFill>
              </a:rPr>
              <a:t>Ždralovi, paunovi, lavovi, leopardi, lanad... </a:t>
            </a:r>
          </a:p>
          <a:p>
            <a:r>
              <a:rPr lang="hr-HR" sz="2400" dirty="0">
                <a:solidFill>
                  <a:schemeClr val="accent2">
                    <a:lumMod val="50000"/>
                  </a:schemeClr>
                </a:solidFill>
              </a:rPr>
              <a:t>Ribe</a:t>
            </a:r>
          </a:p>
          <a:p>
            <a:pPr lvl="1"/>
            <a:r>
              <a:rPr lang="hr-HR" sz="2000" dirty="0">
                <a:solidFill>
                  <a:schemeClr val="accent2">
                    <a:lumMod val="50000"/>
                  </a:schemeClr>
                </a:solidFill>
              </a:rPr>
              <a:t>Više za jelo</a:t>
            </a:r>
          </a:p>
          <a:p>
            <a:pPr lvl="1"/>
            <a:r>
              <a:rPr lang="hr-HR" sz="2000" dirty="0">
                <a:solidFill>
                  <a:schemeClr val="accent2">
                    <a:lumMod val="50000"/>
                  </a:schemeClr>
                </a:solidFill>
              </a:rPr>
              <a:t>Govornik Kvint Horacije plakao je za omiljenom paklarom</a:t>
            </a:r>
            <a:endParaRPr lang="en-GB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89388D-3E18-4CD5-A51F-648FA13E106F}"/>
              </a:ext>
            </a:extLst>
          </p:cNvPr>
          <p:cNvSpPr txBox="1"/>
          <p:nvPr/>
        </p:nvSpPr>
        <p:spPr>
          <a:xfrm>
            <a:off x="3563888" y="36004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2"/>
                </a:solidFill>
              </a:rPr>
              <a:t>https://foundinantiquity.com/2013/11/15/the-melitan-miniature-dog/comment-page-1</a:t>
            </a:r>
            <a:endParaRPr lang="hr-HR" sz="1200" dirty="0">
              <a:solidFill>
                <a:schemeClr val="bg2"/>
              </a:solidFill>
            </a:endParaRPr>
          </a:p>
          <a:p>
            <a:pPr algn="r"/>
            <a:r>
              <a:rPr lang="en-GB" sz="1200" dirty="0">
                <a:solidFill>
                  <a:schemeClr val="bg2"/>
                </a:solidFill>
              </a:rPr>
              <a:t>https://en.wikipedia.org/wiki/Molossus_(dog)</a:t>
            </a:r>
            <a:endParaRPr lang="hr-HR" sz="1200" dirty="0">
              <a:solidFill>
                <a:schemeClr val="bg2"/>
              </a:solidFill>
            </a:endParaRPr>
          </a:p>
          <a:p>
            <a:pPr algn="r"/>
            <a:r>
              <a:rPr lang="en-GB" sz="1200" dirty="0">
                <a:solidFill>
                  <a:schemeClr val="bg2"/>
                </a:solidFill>
              </a:rPr>
              <a:t>/</a:t>
            </a:r>
            <a:endParaRPr lang="hr-HR" sz="1200" dirty="0">
              <a:solidFill>
                <a:schemeClr val="bg2"/>
              </a:solidFill>
            </a:endParaRPr>
          </a:p>
          <a:p>
            <a:pPr algn="r"/>
            <a:endParaRPr lang="en-GB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46957"/>
      </p:ext>
    </p:extLst>
  </p:cSld>
  <p:clrMapOvr>
    <a:masterClrMapping/>
  </p:clrMapOvr>
  <p:transition spd="med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9DE8E-A9FB-442D-8374-C53C1511B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27" y="1986583"/>
            <a:ext cx="1785003" cy="1542403"/>
          </a:xfrm>
        </p:spPr>
        <p:txBody>
          <a:bodyPr/>
          <a:lstStyle/>
          <a:p>
            <a:r>
              <a:rPr lang="hr-HR" sz="2400" dirty="0">
                <a:latin typeface="Palatino Linotype" panose="02040502050505030304" pitchFamily="18" charset="0"/>
              </a:rPr>
              <a:t>Nadgrobni spomenik za Olimpiju</a:t>
            </a:r>
            <a:endParaRPr lang="en-GB" sz="2400" dirty="0">
              <a:latin typeface="Palatino Linotype" panose="0204050205050503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B7C732-08AD-493E-BA00-2D74BC2FA6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3717032"/>
            <a:ext cx="1924050" cy="304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D1C59C-4896-4263-84B7-2C53BA41CD2E}"/>
              </a:ext>
            </a:extLst>
          </p:cNvPr>
          <p:cNvSpPr txBox="1"/>
          <p:nvPr/>
        </p:nvSpPr>
        <p:spPr>
          <a:xfrm>
            <a:off x="2195736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http://classicsnewsneedsandnow.blogspot.com/2013/11/the-symbolism-of-birds-on-ancient-greek.html</a:t>
            </a:r>
            <a:endParaRPr lang="hr-HR" sz="1200" dirty="0"/>
          </a:p>
          <a:p>
            <a:r>
              <a:rPr lang="en-GB" sz="1200" dirty="0"/>
              <a:t>https://penelope.uchicago.edu/~grout/encyclopaedia_romana/wine/murenae.html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70549D-4E2D-426A-B460-CFFDD0031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728" y="127797"/>
            <a:ext cx="4497271" cy="3013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BD8E2B-649D-4DEF-80FA-DD77A0A86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5508" y="2757785"/>
            <a:ext cx="3190875" cy="36385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8FB6BA-9C4C-4FBF-9708-3D11C919AE65}"/>
              </a:ext>
            </a:extLst>
          </p:cNvPr>
          <p:cNvSpPr txBox="1"/>
          <p:nvPr/>
        </p:nvSpPr>
        <p:spPr>
          <a:xfrm>
            <a:off x="2550337" y="1433491"/>
            <a:ext cx="1946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Mozaici iz Pompeja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2133F8-EF80-43A7-A631-9550FB9646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7325" y="3634265"/>
            <a:ext cx="3589399" cy="275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43174"/>
      </p:ext>
    </p:extLst>
  </p:cSld>
  <p:clrMapOvr>
    <a:masterClrMapping/>
  </p:clrMapOvr>
  <p:transition spd="med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836613"/>
            <a:ext cx="3611562" cy="10668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altLang="sr-Latn-RS" sz="3600" dirty="0">
                <a:latin typeface="Palatino Linotype" pitchFamily="18" charset="0"/>
              </a:rPr>
              <a:t>Rimska škola</a:t>
            </a:r>
            <a:endParaRPr lang="en-GB" altLang="sr-Latn-RS" sz="3600" dirty="0">
              <a:latin typeface="Palatino Linotype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107950" y="2060575"/>
            <a:ext cx="8578850" cy="4513263"/>
          </a:xfrm>
        </p:spPr>
        <p:txBody>
          <a:bodyPr>
            <a:normAutofit/>
          </a:bodyPr>
          <a:lstStyle/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dirty="0">
                <a:latin typeface="Palatino Linotype" pitchFamily="18" charset="0"/>
              </a:rPr>
              <a:t>Nastava počinje u zoru</a:t>
            </a:r>
          </a:p>
          <a:p>
            <a:pPr marL="109728" indent="0" fontAlgn="auto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hr-HR" altLang="sr-Latn-RS" dirty="0">
                <a:latin typeface="Palatino Linotype" pitchFamily="18" charset="0"/>
              </a:rPr>
              <a:t>	 i traje bez pauze do ranog popodneva</a:t>
            </a: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dirty="0">
                <a:latin typeface="Palatino Linotype" pitchFamily="18" charset="0"/>
              </a:rPr>
              <a:t>Školska godina traje od kraja listopada do kraja lipnja</a:t>
            </a: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dirty="0">
                <a:latin typeface="Palatino Linotype" pitchFamily="18" charset="0"/>
              </a:rPr>
              <a:t>Praznici su, osim ljetnih, na dane sajmova i na blagdane </a:t>
            </a:r>
            <a:r>
              <a:rPr lang="hr-HR" altLang="sr-Latn-RS" i="1" dirty="0">
                <a:latin typeface="Palatino Linotype" pitchFamily="18" charset="0"/>
              </a:rPr>
              <a:t>Quinquatrus </a:t>
            </a:r>
            <a:endParaRPr lang="hr-HR" altLang="sr-Latn-RS" dirty="0">
              <a:latin typeface="Palatino Linotype" pitchFamily="18" charset="0"/>
            </a:endParaRPr>
          </a:p>
          <a:p>
            <a:pPr marL="658368" lvl="1" indent="-246888" fontAlgn="auto">
              <a:lnSpc>
                <a:spcPct val="90000"/>
              </a:lnSpc>
              <a:spcAft>
                <a:spcPts val="0"/>
              </a:spcAft>
              <a:buFont typeface="Georgia"/>
              <a:buChar char="▫"/>
              <a:defRPr/>
            </a:pP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posvećene Minervi </a:t>
            </a:r>
          </a:p>
          <a:p>
            <a:pPr marL="658368" lvl="1" indent="-246888" fontAlgn="auto">
              <a:lnSpc>
                <a:spcPct val="90000"/>
              </a:lnSpc>
              <a:spcAft>
                <a:spcPts val="0"/>
              </a:spcAft>
              <a:buFont typeface="Georgia"/>
              <a:buChar char="▫"/>
              <a:defRPr/>
            </a:pP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Velike počinju 19.III. i traju 5 dana</a:t>
            </a: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hr-HR" altLang="sr-Latn-RS" dirty="0">
                <a:latin typeface="Palatino Linotype" pitchFamily="18" charset="0"/>
              </a:rPr>
              <a:t>Često smještena na trijemu u siromašnoj četvrti, ima plahte umjesto zidova </a:t>
            </a:r>
          </a:p>
          <a:p>
            <a:pPr marL="658368" lvl="1" indent="-246888" fontAlgn="auto">
              <a:lnSpc>
                <a:spcPct val="90000"/>
              </a:lnSpc>
              <a:spcAft>
                <a:spcPts val="0"/>
              </a:spcAft>
              <a:buFont typeface="Georgia"/>
              <a:buChar char="▫"/>
              <a:defRPr/>
            </a:pP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buka i hladnoća izvana</a:t>
            </a:r>
          </a:p>
        </p:txBody>
      </p:sp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8" y="0"/>
            <a:ext cx="4913312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0825" y="333375"/>
            <a:ext cx="3979863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hr-HR" sz="1000" dirty="0">
                <a:solidFill>
                  <a:schemeClr val="accent6">
                    <a:lumMod val="50000"/>
                  </a:schemeClr>
                </a:solidFill>
              </a:rPr>
              <a:t>Carr, Karen (PhD).</a:t>
            </a:r>
            <a:br>
              <a:rPr lang="hr-HR" sz="1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hr-HR" sz="1000" dirty="0">
                <a:solidFill>
                  <a:schemeClr val="accent6">
                    <a:lumMod val="50000"/>
                  </a:schemeClr>
                </a:solidFill>
              </a:rPr>
              <a:t>Kidipede - History for Kids. 2012.</a:t>
            </a:r>
          </a:p>
          <a:p>
            <a:pPr algn="r">
              <a:defRPr/>
            </a:pPr>
            <a:r>
              <a:rPr lang="hr-HR" sz="1000" dirty="0">
                <a:solidFill>
                  <a:schemeClr val="accent6">
                    <a:lumMod val="50000"/>
                  </a:schemeClr>
                </a:solidFill>
              </a:rPr>
              <a:t>http://www.historyforkids.org/</a:t>
            </a:r>
          </a:p>
          <a:p>
            <a:pPr algn="r">
              <a:defRPr/>
            </a:pPr>
            <a:r>
              <a:rPr lang="hr-HR" sz="1000" dirty="0">
                <a:solidFill>
                  <a:schemeClr val="accent6">
                    <a:lumMod val="50000"/>
                  </a:schemeClr>
                </a:solidFill>
              </a:rPr>
              <a:t>learn/romans/people/school.htm</a:t>
            </a: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518" y="3501008"/>
            <a:ext cx="2708482" cy="335699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00150" y="324761"/>
            <a:ext cx="7620000" cy="720725"/>
          </a:xfrm>
        </p:spPr>
        <p:txBody>
          <a:bodyPr/>
          <a:lstStyle/>
          <a:p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Opremljenost osnovne škole</a:t>
            </a:r>
            <a:endParaRPr lang="en-GB" alt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07504" y="1045486"/>
            <a:ext cx="8928100" cy="5681545"/>
          </a:xfrm>
        </p:spPr>
        <p:txBody>
          <a:bodyPr>
            <a:normAutofit/>
          </a:bodyPr>
          <a:lstStyle/>
          <a:p>
            <a:pPr marL="274320" indent="-274320" fontAlgn="auto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Namještaj: klupe, stolica za učitelja, ploča, zemljopisne i astronomske karte, modeli geometrijskih likova te u boljim školama reljefi i poprsja značajnih ljudi i događaja</a:t>
            </a:r>
          </a:p>
          <a:p>
            <a:pPr marL="274320" indent="-274320" fontAlgn="auto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r-HR" altLang="sr-Latn-R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Pribor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566928" lvl="1" indent="-274320" fontAlgn="auto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torba (</a:t>
            </a:r>
            <a:r>
              <a:rPr lang="hr-HR" altLang="sr-Latn-RS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capsa</a:t>
            </a: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hr-HR" altLang="sr-Latn-RS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66928" lvl="1" indent="-274320" fontAlgn="auto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pločica za pisanje (</a:t>
            </a:r>
            <a:r>
              <a:rPr lang="hr-HR" altLang="sr-Latn-RS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tabula cerata)</a:t>
            </a: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ili kasnije papir(us) </a:t>
            </a:r>
            <a:r>
              <a:rPr lang="hr-HR" altLang="sr-Latn-RS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(charta</a:t>
            </a: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13816" lvl="2" indent="-219456" fontAlgn="auto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više ih se može spojiti u knjigu </a:t>
            </a:r>
          </a:p>
          <a:p>
            <a:pPr marL="566928" lvl="1" indent="-274320" fontAlgn="auto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računalo </a:t>
            </a:r>
            <a:r>
              <a:rPr lang="hr-HR" altLang="sr-Latn-RS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(calculus</a:t>
            </a: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566928" lvl="1" indent="-274320" fontAlgn="auto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pisaljka (</a:t>
            </a:r>
            <a:r>
              <a:rPr lang="hr-HR" altLang="sr-Latn-RS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stilus</a:t>
            </a:r>
            <a:r>
              <a:rPr lang="hr-HR" altLang="sr-Latn-R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hr-HR" altLang="sr-Latn-RS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813816" lvl="2" indent="-219456" fontAlgn="auto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metalna ili bjelokosna </a:t>
            </a:r>
          </a:p>
          <a:p>
            <a:pPr marL="813816" lvl="2" indent="-219456" fontAlgn="auto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kasnije, s početkom upotrebe tinte </a:t>
            </a:r>
          </a:p>
          <a:p>
            <a:pPr marL="594360" lvl="2" indent="0" fontAlgn="auto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hr-HR" altLang="sr-Latn-R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calamus 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zašiljena trska ili </a:t>
            </a:r>
            <a:r>
              <a:rPr lang="hr-HR" altLang="sr-Latn-R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penna 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pero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48263" y="6596063"/>
            <a:ext cx="3671887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hr-HR" sz="1100" dirty="0">
                <a:solidFill>
                  <a:schemeClr val="accent2">
                    <a:lumMod val="50000"/>
                  </a:schemeClr>
                </a:solidFill>
              </a:rPr>
              <a:t>http://www.vroma.org/~bmcmanus/fundilius_inscript.html</a:t>
            </a:r>
          </a:p>
        </p:txBody>
      </p:sp>
    </p:spTree>
  </p:cSld>
  <p:clrMapOvr>
    <a:masterClrMapping/>
  </p:clrMapOvr>
  <p:transition spd="med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429000"/>
            <a:ext cx="6402388" cy="2524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971550" y="5943600"/>
            <a:ext cx="6480175" cy="369888"/>
          </a:xfrm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1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Brisalo, pločica, tintarnica, pisaljka, </a:t>
            </a:r>
            <a:r>
              <a:rPr lang="hr-HR" sz="1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volumen</a:t>
            </a:r>
            <a:endParaRPr lang="hr-HR" sz="1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8" b="93939" l="1800" r="97000">
                        <a14:foregroundMark x1="1800" y1="5758" x2="5200" y2="93939"/>
                        <a14:foregroundMark x1="97000" y1="7879" x2="95200" y2="93939"/>
                        <a14:foregroundMark x1="86853" y1="44124" x2="90000" y2="43636"/>
                        <a14:foregroundMark x1="77140" y1="45630" x2="82582" y2="44787"/>
                        <a14:foregroundMark x1="65515" y1="47432" x2="73160" y2="46247"/>
                        <a14:foregroundMark x1="55147" y1="49040" x2="64007" y2="47666"/>
                        <a14:foregroundMark x1="46675" y1="50354" x2="55003" y2="49063"/>
                        <a14:foregroundMark x1="45050" y1="50606" x2="46120" y2="50440"/>
                        <a14:foregroundMark x1="38202" y1="51668" x2="45050" y2="50606"/>
                        <a14:foregroundMark x1="25541" y1="53631" x2="31398" y2="52723"/>
                        <a14:foregroundMark x1="25210" y1="53682" x2="25396" y2="53653"/>
                        <a14:foregroundMark x1="23551" y1="53939" x2="25148" y2="53691"/>
                        <a14:foregroundMark x1="21600" y1="54242" x2="23551" y2="53939"/>
                        <a14:foregroundMark x1="90000" y1="43636" x2="96400" y2="43939"/>
                        <a14:foregroundMark x1="34400" y1="95152" x2="45000" y2="92424"/>
                        <a14:foregroundMark x1="45000" y1="92424" x2="56800" y2="93939"/>
                        <a14:foregroundMark x1="56800" y1="93939" x2="77400" y2="91515"/>
                        <a14:foregroundMark x1="77400" y1="91515" x2="85200" y2="93030"/>
                        <a14:foregroundMark x1="24000" y1="6364" x2="77400" y2="11212"/>
                        <a14:foregroundMark x1="77400" y1="11212" x2="96600" y2="10606"/>
                        <a14:backgroundMark x1="25200" y1="55152" x2="25400" y2="53636"/>
                        <a14:backgroundMark x1="34800" y1="50909" x2="34800" y2="53030"/>
                        <a14:backgroundMark x1="24800" y1="54242" x2="24800" y2="54242"/>
                        <a14:backgroundMark x1="25200" y1="53939" x2="25200" y2="53636"/>
                        <a14:backgroundMark x1="26000" y1="53939" x2="26000" y2="53939"/>
                        <a14:backgroundMark x1="45800" y1="51515" x2="46600" y2="50606"/>
                        <a14:backgroundMark x1="45400" y1="51515" x2="45400" y2="51515"/>
                        <a14:backgroundMark x1="45400" y1="50606" x2="45400" y2="50606"/>
                        <a14:backgroundMark x1="55000" y1="49697" x2="55200" y2="48182"/>
                        <a14:backgroundMark x1="74200" y1="41212" x2="73600" y2="46364"/>
                        <a14:backgroundMark x1="83600" y1="41818" x2="83400" y2="44545"/>
                        <a14:backgroundMark x1="83000" y1="44545" x2="83400" y2="46061"/>
                        <a14:backgroundMark x1="74600" y1="11515" x2="74600" y2="11515"/>
                        <a14:backgroundMark x1="65200" y1="48485" x2="64200" y2="48182"/>
                        <a14:backgroundMark x1="64400" y1="48182" x2="65200" y2="4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75270"/>
            <a:ext cx="47625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1775" y="1052513"/>
            <a:ext cx="16097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hr-HR" sz="1800" i="1" dirty="0">
                <a:solidFill>
                  <a:schemeClr val="accent6">
                    <a:lumMod val="50000"/>
                  </a:schemeClr>
                </a:solidFill>
              </a:rPr>
              <a:t>Abacus</a:t>
            </a:r>
          </a:p>
          <a:p>
            <a:pPr algn="r">
              <a:defRPr/>
            </a:pPr>
            <a:r>
              <a:rPr lang="hr-HR" sz="1100" dirty="0">
                <a:solidFill>
                  <a:schemeClr val="accent6">
                    <a:lumMod val="50000"/>
                  </a:schemeClr>
                </a:solidFill>
              </a:rPr>
              <a:t>http://www.vroma.org/~bmcmanus/abacus.html</a:t>
            </a:r>
          </a:p>
        </p:txBody>
      </p:sp>
    </p:spTree>
  </p:cSld>
  <p:clrMapOvr>
    <a:masterClrMapping/>
  </p:clrMapOvr>
  <p:transition spd="med">
    <p:wheel spokes="1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TC101790492[[fn=Sketchbook]]</Template>
  <TotalTime>1088</TotalTime>
  <Words>2262</Words>
  <Application>Microsoft Office PowerPoint</Application>
  <PresentationFormat>On-screen Show (4:3)</PresentationFormat>
  <Paragraphs>255</Paragraphs>
  <Slides>24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Georgia</vt:lpstr>
      <vt:lpstr>Palatino Linotype</vt:lpstr>
      <vt:lpstr>Times New Roman</vt:lpstr>
      <vt:lpstr>Trebuchet MS</vt:lpstr>
      <vt:lpstr>Wingdings 2</vt:lpstr>
      <vt:lpstr>Urban</vt:lpstr>
      <vt:lpstr>ODRASTANJE</vt:lpstr>
      <vt:lpstr>Odvajanje od majke</vt:lpstr>
      <vt:lpstr>Dječja zabava</vt:lpstr>
      <vt:lpstr>Lutka s pokretljivim udovima i frizurom carice Julije Domne</vt:lpstr>
      <vt:lpstr>Kućni ljubimci</vt:lpstr>
      <vt:lpstr>Nadgrobni spomenik za Olimpiju</vt:lpstr>
      <vt:lpstr>Rimska škola</vt:lpstr>
      <vt:lpstr>Opremljenost osnovne škole</vt:lpstr>
      <vt:lpstr>Brisalo, pločica, tintarnica, pisaljka, volumen</vt:lpstr>
      <vt:lpstr>Učitelj</vt:lpstr>
      <vt:lpstr>Ludus litterarius</vt:lpstr>
      <vt:lpstr>Ideja Heroda Atika</vt:lpstr>
      <vt:lpstr>Gramatika</vt:lpstr>
      <vt:lpstr>Retorika</vt:lpstr>
      <vt:lpstr>PowerPoint Presentation</vt:lpstr>
      <vt:lpstr>Tjelesni odgoj</vt:lpstr>
      <vt:lpstr>Emancipatio</vt:lpstr>
      <vt:lpstr>Obredi muževnosti</vt:lpstr>
      <vt:lpstr>Brijanje</vt:lpstr>
      <vt:lpstr>Šišanje</vt:lpstr>
      <vt:lpstr>Izgled odraslog muškarca  – odjeća</vt:lpstr>
      <vt:lpstr>Obuća</vt:lpstr>
      <vt:lpstr>Dodaci</vt:lpstr>
      <vt:lpstr>Oblačenje toge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ODRASTANJE</dc:title>
  <dc:creator>Maja</dc:creator>
  <cp:lastModifiedBy>mrmat</cp:lastModifiedBy>
  <cp:revision>100</cp:revision>
  <dcterms:created xsi:type="dcterms:W3CDTF">2006-10-24T19:54:06Z</dcterms:created>
  <dcterms:modified xsi:type="dcterms:W3CDTF">2022-11-16T22:03:48Z</dcterms:modified>
</cp:coreProperties>
</file>