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3"/>
  </p:notesMasterIdLst>
  <p:sldIdLst>
    <p:sldId id="256" r:id="rId2"/>
    <p:sldId id="257" r:id="rId3"/>
    <p:sldId id="280" r:id="rId4"/>
    <p:sldId id="281" r:id="rId5"/>
    <p:sldId id="282" r:id="rId6"/>
    <p:sldId id="262" r:id="rId7"/>
    <p:sldId id="263" r:id="rId8"/>
    <p:sldId id="272" r:id="rId9"/>
    <p:sldId id="278" r:id="rId10"/>
    <p:sldId id="273" r:id="rId11"/>
    <p:sldId id="266" r:id="rId12"/>
    <p:sldId id="267" r:id="rId13"/>
    <p:sldId id="265" r:id="rId14"/>
    <p:sldId id="269" r:id="rId15"/>
    <p:sldId id="270" r:id="rId16"/>
    <p:sldId id="268" r:id="rId17"/>
    <p:sldId id="271" r:id="rId18"/>
    <p:sldId id="275" r:id="rId19"/>
    <p:sldId id="276" r:id="rId20"/>
    <p:sldId id="279" r:id="rId21"/>
    <p:sldId id="277" r:id="rId2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70" d="100"/>
          <a:sy n="70" d="100"/>
        </p:scale>
        <p:origin x="4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0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2D26CF6-E492-44EC-A1D4-8B129AD110D9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95C65-BFA8-4C96-B658-0E4E0D174648}" type="slidenum">
              <a:rPr lang="hr-HR" altLang="en-US"/>
              <a:pPr eaLnBrk="1" hangingPunct="1">
                <a:spcBef>
                  <a:spcPct val="0"/>
                </a:spcBef>
              </a:pPr>
              <a:t>1</a:t>
            </a:fld>
            <a:endParaRPr lang="hr-HR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3CCAE5-F092-4472-A7A8-E2F398671BC2}" type="slidenum">
              <a:rPr lang="hr-HR" altLang="en-US"/>
              <a:pPr eaLnBrk="1" hangingPunct="1">
                <a:spcBef>
                  <a:spcPct val="0"/>
                </a:spcBef>
              </a:pPr>
              <a:t>10</a:t>
            </a:fld>
            <a:endParaRPr lang="hr-HR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3001BB-E416-4B2A-924D-9E4EF6FB6E90}" type="slidenum">
              <a:rPr lang="hr-HR" altLang="en-US"/>
              <a:pPr eaLnBrk="1" hangingPunct="1">
                <a:spcBef>
                  <a:spcPct val="0"/>
                </a:spcBef>
              </a:pPr>
              <a:t>11</a:t>
            </a:fld>
            <a:endParaRPr lang="hr-HR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3BA55-3A5D-4CA0-BA00-7603E2EC6C39}" type="slidenum">
              <a:rPr lang="hr-HR" altLang="en-US"/>
              <a:pPr eaLnBrk="1" hangingPunct="1">
                <a:spcBef>
                  <a:spcPct val="0"/>
                </a:spcBef>
              </a:pPr>
              <a:t>12</a:t>
            </a:fld>
            <a:endParaRPr lang="hr-HR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DEB9B2-F5E9-473D-91CB-00663F2B2F06}" type="slidenum">
              <a:rPr lang="hr-HR" altLang="en-US"/>
              <a:pPr eaLnBrk="1" hangingPunct="1">
                <a:spcBef>
                  <a:spcPct val="0"/>
                </a:spcBef>
              </a:pPr>
              <a:t>13</a:t>
            </a:fld>
            <a:endParaRPr lang="hr-HR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84B34C-64E3-416C-98CA-09C1600E57DA}" type="slidenum">
              <a:rPr lang="hr-HR" altLang="en-US"/>
              <a:pPr eaLnBrk="1" hangingPunct="1">
                <a:spcBef>
                  <a:spcPct val="0"/>
                </a:spcBef>
              </a:pPr>
              <a:t>14</a:t>
            </a:fld>
            <a:endParaRPr lang="hr-HR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9435E7-1BB2-4F9A-8B27-C3670E5F0403}" type="slidenum">
              <a:rPr lang="hr-HR" altLang="en-US"/>
              <a:pPr eaLnBrk="1" hangingPunct="1">
                <a:spcBef>
                  <a:spcPct val="0"/>
                </a:spcBef>
              </a:pPr>
              <a:t>15</a:t>
            </a:fld>
            <a:endParaRPr lang="hr-HR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654512-AEB3-44A3-83DA-1DE103973F2B}" type="slidenum">
              <a:rPr lang="hr-HR" altLang="en-US"/>
              <a:pPr eaLnBrk="1" hangingPunct="1">
                <a:spcBef>
                  <a:spcPct val="0"/>
                </a:spcBef>
              </a:pPr>
              <a:t>16</a:t>
            </a:fld>
            <a:endParaRPr lang="hr-HR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DE317C-FC76-4786-8DBD-35D0E8E2AB5E}" type="slidenum">
              <a:rPr lang="hr-HR" altLang="en-US"/>
              <a:pPr eaLnBrk="1" hangingPunct="1">
                <a:spcBef>
                  <a:spcPct val="0"/>
                </a:spcBef>
              </a:pPr>
              <a:t>17</a:t>
            </a:fld>
            <a:endParaRPr lang="hr-HR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000490-7F0E-40BC-8C32-A36610542A45}" type="slidenum">
              <a:rPr lang="hr-HR" altLang="en-US"/>
              <a:pPr eaLnBrk="1" hangingPunct="1">
                <a:spcBef>
                  <a:spcPct val="0"/>
                </a:spcBef>
              </a:pPr>
              <a:t>18</a:t>
            </a:fld>
            <a:endParaRPr lang="hr-HR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D69C93-0355-4D8B-8985-28301DDE4467}" type="slidenum">
              <a:rPr lang="hr-HR" altLang="en-US"/>
              <a:pPr eaLnBrk="1" hangingPunct="1">
                <a:spcBef>
                  <a:spcPct val="0"/>
                </a:spcBef>
              </a:pPr>
              <a:t>19</a:t>
            </a:fld>
            <a:endParaRPr lang="hr-HR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5A62B4-1347-4AEA-B9C7-64B5BD5DA6DA}" type="slidenum">
              <a:rPr lang="hr-HR" altLang="en-US"/>
              <a:pPr eaLnBrk="1" hangingPunct="1">
                <a:spcBef>
                  <a:spcPct val="0"/>
                </a:spcBef>
              </a:pPr>
              <a:t>2</a:t>
            </a:fld>
            <a:endParaRPr lang="hr-HR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43C359-6C8E-4909-8AD4-C370DCE2B420}" type="slidenum">
              <a:rPr lang="hr-HR" altLang="en-US"/>
              <a:pPr eaLnBrk="1" hangingPunct="1">
                <a:spcBef>
                  <a:spcPct val="0"/>
                </a:spcBef>
              </a:pPr>
              <a:t>20</a:t>
            </a:fld>
            <a:endParaRPr lang="hr-HR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2DDE4A-98C9-4E17-B3BC-34DED7C27D15}" type="slidenum">
              <a:rPr lang="hr-HR" altLang="en-US"/>
              <a:pPr eaLnBrk="1" hangingPunct="1">
                <a:spcBef>
                  <a:spcPct val="0"/>
                </a:spcBef>
              </a:pPr>
              <a:t>21</a:t>
            </a:fld>
            <a:endParaRPr lang="hr-HR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13528-86E4-4C58-A9C6-0EAE19A0C93E}" type="slidenum">
              <a:rPr lang="hr-HR" altLang="sr-Latn-RS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ACF12-394D-4B2D-AE4D-4E47DA388908}" type="slidenum">
              <a:rPr lang="hr-HR" altLang="sr-Latn-RS"/>
              <a:pPr eaLnBrk="1" hangingPunct="1"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5FEC03-56E9-4897-A874-ECB9E60E264B}" type="slidenum">
              <a:rPr lang="hr-HR" altLang="sr-Latn-RS"/>
              <a:pPr eaLnBrk="1" hangingPunct="1"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A06BD1-0D1A-4D4A-B513-27A917243FF2}" type="slidenum">
              <a:rPr lang="hr-HR" altLang="en-US"/>
              <a:pPr eaLnBrk="1" hangingPunct="1">
                <a:spcBef>
                  <a:spcPct val="0"/>
                </a:spcBef>
              </a:pPr>
              <a:t>6</a:t>
            </a:fld>
            <a:endParaRPr lang="hr-HR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C32EC-BA37-4558-ADBA-F1B779D577B3}" type="slidenum">
              <a:rPr lang="hr-HR" altLang="en-US"/>
              <a:pPr eaLnBrk="1" hangingPunct="1">
                <a:spcBef>
                  <a:spcPct val="0"/>
                </a:spcBef>
              </a:pPr>
              <a:t>7</a:t>
            </a:fld>
            <a:endParaRPr lang="hr-HR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E80FF1-8A19-4732-B3A5-AB312503C38A}" type="slidenum">
              <a:rPr lang="hr-HR" altLang="en-US"/>
              <a:pPr eaLnBrk="1" hangingPunct="1">
                <a:spcBef>
                  <a:spcPct val="0"/>
                </a:spcBef>
              </a:pPr>
              <a:t>8</a:t>
            </a:fld>
            <a:endParaRPr lang="hr-HR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D00C07-4962-40F9-9DF8-58DD773391C8}" type="slidenum">
              <a:rPr lang="hr-HR" altLang="en-US"/>
              <a:pPr eaLnBrk="1" hangingPunct="1">
                <a:spcBef>
                  <a:spcPct val="0"/>
                </a:spcBef>
              </a:pPr>
              <a:t>9</a:t>
            </a:fld>
            <a:endParaRPr lang="hr-HR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C1C3-E725-43F1-B490-244C9ACF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260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65AC9-5223-4D5D-ABE5-4B4A88901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24357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981E-A019-4499-8059-2B5B7E556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734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8066218-54C3-428A-A53D-567A7C558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16541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F152-5108-41DC-9246-2BBE48423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21669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2952F24-D2E7-4B6E-8C8A-ECA11BCE1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04589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DBA8219-7603-44B2-8474-1C1A33461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39258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86A5-7F03-4286-9B8A-F938A5A48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766672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7FE9-66C1-4A85-B280-A6F712A24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3399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CB7CE1-2D91-4575-955B-13FC0B2E8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47463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1D004-E856-41BC-B56A-FA08E8BE3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36650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4840"/>
            </a:gs>
            <a:gs pos="31000">
              <a:srgbClr val="2C291E"/>
            </a:gs>
            <a:gs pos="100000">
              <a:srgbClr val="2A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0739775-C629-4D07-BF2F-A59A94A5C6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0" r:id="rId2"/>
    <p:sldLayoutId id="2147483759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60" r:id="rId9"/>
    <p:sldLayoutId id="2147483756" r:id="rId10"/>
    <p:sldLayoutId id="2147483757" r:id="rId11"/>
  </p:sldLayoutIdLst>
  <p:transition spd="slow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41924"/>
            <a:ext cx="7704137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RIMSKI KALENDAR</a:t>
            </a:r>
          </a:p>
        </p:txBody>
      </p:sp>
      <p:pic>
        <p:nvPicPr>
          <p:cNvPr id="5123" name="Picture 4" descr="suncani 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3" y="7938"/>
            <a:ext cx="4694847" cy="54589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Posebni su još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1412875"/>
            <a:ext cx="8640763" cy="4464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800" i="1" dirty="0" err="1">
                <a:latin typeface="Times New Roman" panose="02020603050405020304" pitchFamily="18" charset="0"/>
              </a:rPr>
              <a:t>Dies</a:t>
            </a:r>
            <a:r>
              <a:rPr lang="hr-HR" altLang="en-US" sz="2800" i="1" dirty="0">
                <a:latin typeface="Times New Roman" panose="02020603050405020304" pitchFamily="18" charset="0"/>
              </a:rPr>
              <a:t> </a:t>
            </a:r>
            <a:r>
              <a:rPr lang="hr-HR" altLang="en-US" sz="2800" i="1" dirty="0" err="1">
                <a:latin typeface="Times New Roman" panose="02020603050405020304" pitchFamily="18" charset="0"/>
              </a:rPr>
              <a:t>religiosi</a:t>
            </a:r>
            <a:r>
              <a:rPr lang="hr-HR" altLang="en-US" sz="2800" i="1" dirty="0">
                <a:latin typeface="Times New Roman" panose="02020603050405020304" pitchFamily="18" charset="0"/>
              </a:rPr>
              <a:t> </a:t>
            </a:r>
            <a:r>
              <a:rPr lang="hr-HR" altLang="en-US" sz="2800" dirty="0">
                <a:latin typeface="Times New Roman" panose="02020603050405020304" pitchFamily="18" charset="0"/>
              </a:rPr>
              <a:t>= dani mračnih rituala i loših znamenja, bolje ništa ne raditi (godišnje 94)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Times New Roman" panose="02020603050405020304" pitchFamily="18" charset="0"/>
              </a:rPr>
              <a:t>Dies atri </a:t>
            </a:r>
            <a:r>
              <a:rPr lang="hr-HR" altLang="en-US" sz="2800" dirty="0">
                <a:latin typeface="Times New Roman" panose="02020603050405020304" pitchFamily="18" charset="0"/>
              </a:rPr>
              <a:t>= „crni” dani, uspomene na poraze i slične nemile događaje, nema čak ni državnog kulta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 err="1">
                <a:latin typeface="Times New Roman" panose="02020603050405020304" pitchFamily="18" charset="0"/>
              </a:rPr>
              <a:t>Feriae</a:t>
            </a:r>
            <a:r>
              <a:rPr lang="hr-HR" altLang="en-US" sz="2800" dirty="0">
                <a:latin typeface="Times New Roman" panose="02020603050405020304" pitchFamily="18" charset="0"/>
              </a:rPr>
              <a:t> = svetkovine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hr-HR" altLang="en-US" sz="2800" dirty="0">
                <a:latin typeface="Times New Roman" panose="02020603050405020304" pitchFamily="18" charset="0"/>
              </a:rPr>
              <a:t>ovamo spadaju i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altLang="en-US" sz="2800" i="1" dirty="0">
                <a:latin typeface="Times New Roman" panose="02020603050405020304" pitchFamily="18" charset="0"/>
              </a:rPr>
              <a:t>	publica sacra</a:t>
            </a:r>
            <a:r>
              <a:rPr lang="hr-HR" altLang="en-US" sz="2800" dirty="0">
                <a:latin typeface="Times New Roman" panose="02020603050405020304" pitchFamily="18" charset="0"/>
              </a:rPr>
              <a:t> = javne žrtve i posvećenja, te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altLang="en-US" sz="2800" i="1" dirty="0">
                <a:latin typeface="Times New Roman" panose="02020603050405020304" pitchFamily="18" charset="0"/>
              </a:rPr>
              <a:t>	ludi</a:t>
            </a:r>
            <a:r>
              <a:rPr lang="hr-HR" altLang="en-US" sz="2800" dirty="0">
                <a:latin typeface="Times New Roman" panose="02020603050405020304" pitchFamily="18" charset="0"/>
              </a:rPr>
              <a:t> = igre za koje je poč.4.st.A.D. određeno 177 			dana</a:t>
            </a:r>
            <a:endParaRPr lang="hr-HR" altLang="en-US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TJEDAN</a:t>
            </a:r>
            <a:endParaRPr lang="hr-H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1600200"/>
            <a:ext cx="8569325" cy="4114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Rimljani imaju cjeline od 8 dana </a:t>
            </a:r>
            <a:r>
              <a:rPr lang="hr-HR" altLang="sr-Latn-RS" sz="2800" i="1" dirty="0">
                <a:latin typeface="Palatino Linotype" pitchFamily="18" charset="0"/>
              </a:rPr>
              <a:t>(internundinum)</a:t>
            </a:r>
            <a:r>
              <a:rPr lang="hr-HR" altLang="sr-Latn-RS" sz="2800" dirty="0">
                <a:latin typeface="Palatino Linotype" pitchFamily="18" charset="0"/>
              </a:rPr>
              <a:t> od kojih je osmi dan (</a:t>
            </a:r>
            <a:r>
              <a:rPr lang="hr-HR" altLang="sr-Latn-RS" sz="2800" i="1" dirty="0">
                <a:latin typeface="Palatino Linotype" pitchFamily="18" charset="0"/>
              </a:rPr>
              <a:t>nundinae</a:t>
            </a:r>
            <a:r>
              <a:rPr lang="hr-HR" altLang="sr-Latn-RS" sz="2800" dirty="0">
                <a:latin typeface="Palatino Linotype" pitchFamily="18" charset="0"/>
              </a:rPr>
              <a:t>) namijenjen trgovini </a:t>
            </a:r>
          </a:p>
          <a:p>
            <a:pPr lvl="1"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dani se označavaju slovima od A do H </a:t>
            </a:r>
          </a:p>
          <a:p>
            <a:pPr lvl="2"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svaka godina počinje s A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sr-Latn-RS" sz="2800" i="1" dirty="0" err="1">
                <a:latin typeface="Palatino Linotype" pitchFamily="18" charset="0"/>
              </a:rPr>
              <a:t>Hebdomada</a:t>
            </a:r>
            <a:r>
              <a:rPr lang="hr-HR" altLang="sr-Latn-RS" sz="2800" dirty="0">
                <a:latin typeface="Palatino Linotype" pitchFamily="18" charset="0"/>
              </a:rPr>
              <a:t> = tjedan od 7 dana stigao je s istoka </a:t>
            </a:r>
          </a:p>
          <a:p>
            <a:pPr lvl="1"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U njemu dani imaju imena po božanstvima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U kasnom latinskom dani se mogu brojati i pomoću riječi </a:t>
            </a:r>
            <a:r>
              <a:rPr lang="hr-HR" altLang="sr-Latn-RS" sz="2800" i="1" dirty="0">
                <a:latin typeface="Times New Roman" pitchFamily="18" charset="0"/>
              </a:rPr>
              <a:t>feria </a:t>
            </a:r>
            <a:r>
              <a:rPr lang="hr-HR" altLang="sr-Latn-RS" sz="2800" dirty="0">
                <a:latin typeface="Times New Roman" pitchFamily="18" charset="0"/>
              </a:rPr>
              <a:t>uz redni broj</a:t>
            </a:r>
            <a:endParaRPr lang="hr-HR" altLang="sr-Latn-RS" sz="280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73745"/>
            <a:ext cx="3851920" cy="31842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88913"/>
            <a:ext cx="8847138" cy="5943600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hr-HR" altLang="en-US" sz="2800" i="1" dirty="0">
                <a:latin typeface="Times New Roman" pitchFamily="18" charset="0"/>
              </a:rPr>
              <a:t>Dies Saturni </a:t>
            </a:r>
            <a:r>
              <a:rPr lang="hr-HR" altLang="en-US" sz="2800" dirty="0">
                <a:latin typeface="Times New Roman" pitchFamily="18" charset="0"/>
              </a:rPr>
              <a:t>= Saturnov dan, subota</a:t>
            </a:r>
          </a:p>
          <a:p>
            <a:pPr eaLnBrk="1" fontAlgn="auto" hangingPunct="1">
              <a:defRPr/>
            </a:pPr>
            <a:r>
              <a:rPr lang="hr-HR" altLang="en-US" sz="2800" i="1" dirty="0">
                <a:latin typeface="Times New Roman" pitchFamily="18" charset="0"/>
              </a:rPr>
              <a:t>Dies Solis </a:t>
            </a:r>
            <a:r>
              <a:rPr lang="hr-HR" altLang="en-US" sz="2800" dirty="0">
                <a:latin typeface="Times New Roman" pitchFamily="18" charset="0"/>
              </a:rPr>
              <a:t>= Sunčev dan, nedjelja</a:t>
            </a:r>
          </a:p>
          <a:p>
            <a:pPr eaLnBrk="1" fontAlgn="auto" hangingPunct="1">
              <a:defRPr/>
            </a:pPr>
            <a:r>
              <a:rPr lang="hr-HR" altLang="en-US" sz="2800" i="1" dirty="0">
                <a:latin typeface="Times New Roman" pitchFamily="18" charset="0"/>
              </a:rPr>
              <a:t>Dies Lunae </a:t>
            </a:r>
            <a:r>
              <a:rPr lang="hr-HR" altLang="en-US" sz="2800" dirty="0">
                <a:latin typeface="Times New Roman" pitchFamily="18" charset="0"/>
              </a:rPr>
              <a:t>= Mjesečev dan, ponedjeljak</a:t>
            </a:r>
          </a:p>
          <a:p>
            <a:pPr eaLnBrk="1" fontAlgn="auto" hangingPunct="1">
              <a:defRPr/>
            </a:pPr>
            <a:r>
              <a:rPr lang="hr-HR" altLang="en-US" sz="2800" i="1" dirty="0">
                <a:latin typeface="Times New Roman" pitchFamily="18" charset="0"/>
              </a:rPr>
              <a:t>Dies Martis </a:t>
            </a:r>
            <a:r>
              <a:rPr lang="hr-HR" altLang="en-US" sz="2800" dirty="0">
                <a:latin typeface="Times New Roman" pitchFamily="18" charset="0"/>
              </a:rPr>
              <a:t>= Marsov dan, utorak</a:t>
            </a:r>
          </a:p>
          <a:p>
            <a:pPr eaLnBrk="1" fontAlgn="auto" hangingPunct="1">
              <a:defRPr/>
            </a:pPr>
            <a:r>
              <a:rPr lang="hr-HR" altLang="en-US" sz="2800" i="1" dirty="0">
                <a:latin typeface="Times New Roman" pitchFamily="18" charset="0"/>
              </a:rPr>
              <a:t>Dies Mercurii </a:t>
            </a:r>
            <a:r>
              <a:rPr lang="hr-HR" altLang="en-US" sz="2800" dirty="0">
                <a:latin typeface="Times New Roman" pitchFamily="18" charset="0"/>
              </a:rPr>
              <a:t>= Merkurov dan, srijeda</a:t>
            </a:r>
          </a:p>
          <a:p>
            <a:pPr eaLnBrk="1" fontAlgn="auto" hangingPunct="1">
              <a:defRPr/>
            </a:pPr>
            <a:r>
              <a:rPr lang="hr-HR" altLang="en-US" sz="2800" i="1" dirty="0">
                <a:latin typeface="Times New Roman" pitchFamily="18" charset="0"/>
              </a:rPr>
              <a:t>Dies Iovis </a:t>
            </a:r>
            <a:r>
              <a:rPr lang="hr-HR" altLang="en-US" sz="2800" dirty="0">
                <a:latin typeface="Times New Roman" pitchFamily="18" charset="0"/>
              </a:rPr>
              <a:t>= Jupiterov dan, četvrtak</a:t>
            </a:r>
          </a:p>
          <a:p>
            <a:pPr eaLnBrk="1" fontAlgn="auto" hangingPunct="1">
              <a:defRPr/>
            </a:pPr>
            <a:r>
              <a:rPr lang="hr-HR" altLang="en-US" sz="2800" i="1" dirty="0">
                <a:latin typeface="Times New Roman" pitchFamily="18" charset="0"/>
              </a:rPr>
              <a:t>Dies Veneris </a:t>
            </a:r>
            <a:r>
              <a:rPr lang="hr-HR" altLang="en-US" sz="2800" dirty="0">
                <a:latin typeface="Times New Roman" pitchFamily="18" charset="0"/>
              </a:rPr>
              <a:t>= Venerin dan, petak</a:t>
            </a:r>
            <a:endParaRPr lang="hr-HR" altLang="en-US" sz="2800" i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26175"/>
            <a:ext cx="54356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http://brunelleschi.imss.fi.it/galileopalazzostrozzi/object/PlateWithSignsOfTheZodiacAndPlanets.html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3" b="91083" l="6000" r="93000">
                        <a14:foregroundMark x1="9000" y1="62739" x2="6333" y2="43631"/>
                        <a14:foregroundMark x1="6333" y1="43631" x2="10000" y2="29936"/>
                        <a14:foregroundMark x1="39000" y1="9873" x2="58000" y2="10828"/>
                        <a14:foregroundMark x1="90000" y1="62420" x2="93000" y2="42038"/>
                        <a14:foregroundMark x1="93000" y1="42038" x2="90000" y2="36943"/>
                        <a14:foregroundMark x1="47000" y1="91083" x2="64667" y2="89172"/>
                        <a14:foregroundMark x1="64667" y1="89172" x2="65667" y2="87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750" y="4037260"/>
            <a:ext cx="2857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dirty="0">
                <a:latin typeface="Times New Roman" pitchFamily="18" charset="0"/>
              </a:rPr>
              <a:t>MJESECI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600200"/>
            <a:ext cx="8678862" cy="492442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Predaja kaže da ih je ustanovio Romul i da ih je bilo 10 </a:t>
            </a:r>
          </a:p>
          <a:p>
            <a:pPr lvl="1" eaLnBrk="1" fontAlgn="auto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toliko majka nosi dijete i udovica tuguje za mužem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Zima se nije računala, godina počinje martom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Kralj Numa Pompilije dodao je januarij i februarij i odredio da:</a:t>
            </a:r>
          </a:p>
          <a:p>
            <a:pPr lvl="1" eaLnBrk="1" fontAlgn="auto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 </a:t>
            </a:r>
            <a:r>
              <a:rPr lang="hr-HR" altLang="sr-Latn-RS" sz="2400" dirty="0">
                <a:latin typeface="Palatino Linotype" pitchFamily="18" charset="0"/>
              </a:rPr>
              <a:t>mart, maj, julij i oktobar imaju 31 dan </a:t>
            </a:r>
          </a:p>
          <a:p>
            <a:pPr lvl="1" eaLnBrk="1" fontAlgn="auto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februarij 28</a:t>
            </a:r>
          </a:p>
          <a:p>
            <a:pPr lvl="1" eaLnBrk="1" fontAlgn="auto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ostali 29 dana</a:t>
            </a:r>
          </a:p>
          <a:p>
            <a:pPr marL="457200" lvl="1" indent="0" eaLnBrk="1" fontAlgn="auto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hr-HR" altLang="sr-Latn-RS" sz="2400" dirty="0">
                <a:latin typeface="Palatino Linotype" pitchFamily="18" charset="0"/>
              </a:rPr>
              <a:t> = ukupno 355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6583362"/>
            <a:ext cx="32273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http://www.vroma.org/~araia/numa.html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562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dirty="0">
                <a:latin typeface="Times New Roman" pitchFamily="18" charset="0"/>
              </a:rPr>
              <a:t>Imena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125538"/>
            <a:ext cx="8856663" cy="57324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Martius </a:t>
            </a:r>
          </a:p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en-US" sz="2400" i="1" dirty="0">
                <a:latin typeface="Times New Roman" pitchFamily="18" charset="0"/>
              </a:rPr>
              <a:t>    -</a:t>
            </a:r>
            <a:r>
              <a:rPr lang="hr-HR" altLang="en-US" sz="2400" dirty="0">
                <a:latin typeface="Times New Roman" pitchFamily="18" charset="0"/>
              </a:rPr>
              <a:t> od Marsa, boga poljoprivrede i rata, začetnika Rimljana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Aprilis</a:t>
            </a:r>
            <a:r>
              <a:rPr lang="hr-HR" altLang="en-US" sz="2400" i="1" dirty="0">
                <a:latin typeface="Times New Roman" pitchFamily="18" charset="0"/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    - ?, Rimljani su to izvodili iz imena </a:t>
            </a:r>
            <a:r>
              <a:rPr lang="hr-HR" altLang="en-US" sz="2400" i="1" dirty="0">
                <a:latin typeface="Times New Roman" pitchFamily="18" charset="0"/>
              </a:rPr>
              <a:t>Aphrodita</a:t>
            </a:r>
            <a:r>
              <a:rPr lang="hr-HR" altLang="en-US" sz="2400" dirty="0">
                <a:latin typeface="Times New Roman" pitchFamily="18" charset="0"/>
              </a:rPr>
              <a:t>, </a:t>
            </a:r>
          </a:p>
          <a:p>
            <a:pPr marL="0" indent="0" eaLnBrk="1" fontAlgn="auto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ili od </a:t>
            </a:r>
            <a:r>
              <a:rPr lang="hr-HR" altLang="en-US" sz="2400" i="1" dirty="0">
                <a:latin typeface="Times New Roman" pitchFamily="18" charset="0"/>
              </a:rPr>
              <a:t>aperiri </a:t>
            </a:r>
            <a:r>
              <a:rPr lang="hr-HR" altLang="en-US" sz="2400" dirty="0">
                <a:latin typeface="Times New Roman" pitchFamily="18" charset="0"/>
              </a:rPr>
              <a:t>= otvoriti (sc. zemlju)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Maius</a:t>
            </a:r>
            <a:r>
              <a:rPr lang="hr-HR" altLang="en-US" sz="2400" i="1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en-US" sz="2400" i="1" dirty="0">
                <a:latin typeface="Times New Roman" pitchFamily="18" charset="0"/>
              </a:rPr>
              <a:t>    -</a:t>
            </a:r>
            <a:r>
              <a:rPr lang="hr-HR" altLang="en-US" sz="2400" dirty="0">
                <a:latin typeface="Times New Roman" pitchFamily="18" charset="0"/>
              </a:rPr>
              <a:t> ili od Maje, kćeri Titana Atlanta (ili Fauna) i majke Merkura, </a:t>
            </a:r>
          </a:p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	ili od </a:t>
            </a:r>
            <a:r>
              <a:rPr lang="hr-HR" altLang="en-US" sz="2400" i="1" dirty="0">
                <a:latin typeface="Times New Roman" pitchFamily="18" charset="0"/>
              </a:rPr>
              <a:t>maiores</a:t>
            </a:r>
            <a:r>
              <a:rPr lang="hr-HR" altLang="en-US" sz="2400" dirty="0">
                <a:latin typeface="Times New Roman" pitchFamily="18" charset="0"/>
              </a:rPr>
              <a:t> = preci 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Iunius</a:t>
            </a:r>
            <a:r>
              <a:rPr lang="hr-HR" altLang="en-US" sz="2400" i="1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- ili od </a:t>
            </a:r>
            <a:r>
              <a:rPr lang="hr-HR" altLang="en-US" sz="2400" i="1" dirty="0">
                <a:latin typeface="Times New Roman" pitchFamily="18" charset="0"/>
              </a:rPr>
              <a:t>iuniores </a:t>
            </a:r>
            <a:r>
              <a:rPr lang="hr-HR" altLang="en-US" sz="2400" dirty="0">
                <a:latin typeface="Times New Roman" pitchFamily="18" charset="0"/>
              </a:rPr>
              <a:t>= mladi, ili po Junoni, ili po konzulu Juniju Brutu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Quintilis</a:t>
            </a:r>
            <a:r>
              <a:rPr lang="hr-HR" altLang="en-US" sz="2400" i="1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- od broja pet</a:t>
            </a:r>
          </a:p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- Marko Antonije ga je 44.g.pr.Kr. preimenovao u </a:t>
            </a: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Iulius</a:t>
            </a:r>
            <a:r>
              <a:rPr lang="hr-HR" altLang="en-US" sz="2400" i="1" dirty="0">
                <a:latin typeface="Times New Roman" pitchFamily="18" charset="0"/>
              </a:rPr>
              <a:t> </a:t>
            </a:r>
            <a:r>
              <a:rPr lang="hr-HR" altLang="en-US" sz="2400" dirty="0">
                <a:latin typeface="Times New Roman" pitchFamily="18" charset="0"/>
              </a:rPr>
              <a:t>u počast Cezaru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750" y="620713"/>
            <a:ext cx="8361363" cy="5761037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Sextilis</a:t>
            </a:r>
            <a:r>
              <a:rPr lang="hr-HR" altLang="en-US" sz="2400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- od broja šest, 8.g.pr.Kr. preimenovan je u </a:t>
            </a: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Augustus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September</a:t>
            </a:r>
            <a:endParaRPr lang="hr-HR" alt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October</a:t>
            </a:r>
            <a:endParaRPr lang="hr-HR" alt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November</a:t>
            </a:r>
            <a:endParaRPr lang="hr-HR" alt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December</a:t>
            </a:r>
            <a:r>
              <a:rPr lang="hr-HR" altLang="en-US" sz="2400" i="1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- od brojeva 7, 8, 9 i 10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Ianuarius</a:t>
            </a:r>
            <a:r>
              <a:rPr lang="hr-HR" altLang="en-US" sz="2400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	- od boga </a:t>
            </a:r>
            <a:r>
              <a:rPr lang="hr-HR" altLang="en-US" sz="2400" i="1" dirty="0">
                <a:latin typeface="Times New Roman" pitchFamily="18" charset="0"/>
              </a:rPr>
              <a:t>Jana</a:t>
            </a:r>
            <a:endParaRPr lang="hr-HR" altLang="en-US" sz="2400" dirty="0">
              <a:latin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hr-HR" alt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Februarius</a:t>
            </a:r>
            <a:r>
              <a:rPr lang="hr-HR" altLang="en-US" sz="2400" i="1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en-US" sz="2400" i="1" dirty="0">
                <a:latin typeface="Times New Roman" pitchFamily="18" charset="0"/>
              </a:rPr>
              <a:t>	-</a:t>
            </a:r>
            <a:r>
              <a:rPr lang="hr-HR" altLang="en-US" sz="2400" dirty="0">
                <a:latin typeface="Times New Roman" pitchFamily="18" charset="0"/>
              </a:rPr>
              <a:t> ? od </a:t>
            </a:r>
            <a:r>
              <a:rPr lang="hr-HR" altLang="en-US" sz="2400" i="1" dirty="0">
                <a:latin typeface="Times New Roman" pitchFamily="18" charset="0"/>
              </a:rPr>
              <a:t>februus </a:t>
            </a:r>
            <a:r>
              <a:rPr lang="hr-HR" altLang="en-US" sz="2400" dirty="0">
                <a:latin typeface="Times New Roman" pitchFamily="18" charset="0"/>
              </a:rPr>
              <a:t>= očisnički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64944"/>
            <a:ext cx="5046868" cy="37802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675" y="6021388"/>
            <a:ext cx="58912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https://www.flickr.com/photos/antonior/3181432905/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Interkalacija</a:t>
            </a:r>
            <a:endParaRPr lang="hr-H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188" y="1600200"/>
            <a:ext cx="7923212" cy="4565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2800" dirty="0">
                <a:latin typeface="Times New Roman" pitchFamily="18" charset="0"/>
              </a:rPr>
              <a:t>Svake dvije godine između 23. i 24. februarija ubacivao se mjesec </a:t>
            </a:r>
            <a:r>
              <a:rPr lang="hr-HR" altLang="en-US" sz="2800" i="1" dirty="0">
                <a:latin typeface="Times New Roman" pitchFamily="18" charset="0"/>
              </a:rPr>
              <a:t>intercalaris</a:t>
            </a:r>
            <a:r>
              <a:rPr lang="hr-HR" altLang="en-US" sz="2800" dirty="0">
                <a:latin typeface="Times New Roman" pitchFamily="18" charset="0"/>
              </a:rPr>
              <a:t> ili </a:t>
            </a:r>
            <a:r>
              <a:rPr lang="hr-HR" altLang="en-US" sz="2800" i="1" dirty="0">
                <a:latin typeface="Times New Roman" pitchFamily="18" charset="0"/>
              </a:rPr>
              <a:t>mercedonius </a:t>
            </a:r>
            <a:r>
              <a:rPr lang="hr-HR" altLang="en-US" sz="2800" dirty="0">
                <a:latin typeface="Times New Roman" pitchFamily="18" charset="0"/>
              </a:rPr>
              <a:t>od 22 dana 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altLang="en-US" sz="2800" dirty="0">
                <a:latin typeface="Times New Roman" pitchFamily="18" charset="0"/>
              </a:rPr>
              <a:t>	- </a:t>
            </a:r>
            <a:r>
              <a:rPr lang="hr-HR" altLang="en-US" sz="2400" dirty="0">
                <a:latin typeface="Times New Roman" pitchFamily="18" charset="0"/>
              </a:rPr>
              <a:t>svake 4. godine 23</a:t>
            </a: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Svećenici (</a:t>
            </a:r>
            <a:r>
              <a:rPr lang="hr-HR" altLang="en-US" sz="2800" i="1" dirty="0">
                <a:latin typeface="Times New Roman" pitchFamily="18" charset="0"/>
              </a:rPr>
              <a:t>pontifices</a:t>
            </a:r>
            <a:r>
              <a:rPr lang="hr-HR" altLang="en-US" sz="2800" dirty="0">
                <a:latin typeface="Times New Roman" pitchFamily="18" charset="0"/>
              </a:rPr>
              <a:t>) imali su ovlasti da ubacuju taj mjesec = često se zbog političkih razloga zanemarivalo ili produljivalo</a:t>
            </a:r>
          </a:p>
          <a:p>
            <a:pPr lvl="1"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Ide u martu 190.g.pr.Kr. zapravo su bile 19. novembar 191.g.pr.Kr.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Julijanska reforma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557338"/>
            <a:ext cx="8807450" cy="53006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panose="02020603050405020304" pitchFamily="18" charset="0"/>
              </a:rPr>
              <a:t>46.g.pr.Kr. već je vladao popriličan kaos, i Cezar je kao </a:t>
            </a:r>
            <a:r>
              <a:rPr lang="hr-HR" altLang="en-US" sz="2800" i="1" dirty="0" err="1">
                <a:latin typeface="Times New Roman" panose="02020603050405020304" pitchFamily="18" charset="0"/>
              </a:rPr>
              <a:t>pontifex</a:t>
            </a:r>
            <a:r>
              <a:rPr lang="hr-HR" altLang="en-US" sz="2800" i="1" dirty="0">
                <a:latin typeface="Times New Roman" panose="02020603050405020304" pitchFamily="18" charset="0"/>
              </a:rPr>
              <a:t> </a:t>
            </a:r>
            <a:r>
              <a:rPr lang="hr-HR" altLang="en-US" sz="2800" i="1" dirty="0" err="1">
                <a:latin typeface="Times New Roman" panose="02020603050405020304" pitchFamily="18" charset="0"/>
              </a:rPr>
              <a:t>maximus</a:t>
            </a:r>
            <a:r>
              <a:rPr lang="hr-HR" altLang="en-US" sz="2800" i="1" dirty="0">
                <a:latin typeface="Times New Roman" panose="02020603050405020304" pitchFamily="18" charset="0"/>
              </a:rPr>
              <a:t> </a:t>
            </a:r>
            <a:r>
              <a:rPr lang="hr-HR" altLang="en-US" sz="2800" dirty="0">
                <a:latin typeface="Times New Roman" panose="02020603050405020304" pitchFamily="18" charset="0"/>
              </a:rPr>
              <a:t>s</a:t>
            </a:r>
            <a:r>
              <a:rPr lang="hr-HR" altLang="en-US" sz="2800" i="1" dirty="0">
                <a:latin typeface="Times New Roman" panose="02020603050405020304" pitchFamily="18" charset="0"/>
              </a:rPr>
              <a:t> </a:t>
            </a:r>
            <a:r>
              <a:rPr lang="hr-HR" altLang="en-US" sz="2800" dirty="0">
                <a:latin typeface="Times New Roman" panose="02020603050405020304" pitchFamily="18" charset="0"/>
              </a:rPr>
              <a:t>Aleksandrincem </a:t>
            </a:r>
            <a:r>
              <a:rPr lang="hr-HR" altLang="en-US" sz="2800" dirty="0" err="1">
                <a:latin typeface="Times New Roman" panose="02020603050405020304" pitchFamily="18" charset="0"/>
              </a:rPr>
              <a:t>Sosigenom</a:t>
            </a:r>
            <a:r>
              <a:rPr lang="hr-HR" altLang="en-US" sz="2800" i="1" dirty="0">
                <a:latin typeface="Times New Roman" panose="02020603050405020304" pitchFamily="18" charset="0"/>
              </a:rPr>
              <a:t> </a:t>
            </a:r>
            <a:r>
              <a:rPr lang="hr-HR" altLang="en-US" sz="2800" dirty="0">
                <a:latin typeface="Times New Roman" panose="02020603050405020304" pitchFamily="18" charset="0"/>
              </a:rPr>
              <a:t>odlučio srediti kalendar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dirty="0">
                <a:latin typeface="Times New Roman" panose="02020603050405020304" pitchFamily="18" charset="0"/>
              </a:rPr>
              <a:t>Te su godine nadoknađeni svi zaostaci -&gt; imala je 445 dana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dirty="0">
                <a:latin typeface="Times New Roman" panose="02020603050405020304" pitchFamily="18" charset="0"/>
              </a:rPr>
              <a:t>Kalendar stupa na snagu 1.januarija 45.g.pr.Kr.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panose="02020603050405020304" pitchFamily="18" charset="0"/>
              </a:rPr>
              <a:t>Odsada 31 dan imaju januarij, mart, maj, julij, august, oktobar i decembar, 28 ostaje veljači, a svi ostali imaju 30 = 365 dana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panose="02020603050405020304" pitchFamily="18" charset="0"/>
              </a:rPr>
              <a:t>Svake četvrte godine dodaje se jedan dan iza 24. februarija: </a:t>
            </a:r>
            <a:r>
              <a:rPr lang="hr-HR" altLang="en-US" sz="2800" i="1" dirty="0">
                <a:latin typeface="Times New Roman" panose="02020603050405020304" pitchFamily="18" charset="0"/>
              </a:rPr>
              <a:t>bis sextus Kalendas Martias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altLang="en-US" sz="2800" i="1" dirty="0">
                <a:latin typeface="Times New Roman" panose="02020603050405020304" pitchFamily="18" charset="0"/>
              </a:rPr>
              <a:t>	</a:t>
            </a:r>
            <a:r>
              <a:rPr lang="hr-HR" altLang="en-US" sz="2400" dirty="0">
                <a:latin typeface="Times New Roman" panose="02020603050405020304" pitchFamily="18" charset="0"/>
              </a:rPr>
              <a:t>=&gt; </a:t>
            </a:r>
            <a:r>
              <a:rPr lang="hr-HR" altLang="en-US" sz="2400" i="1" dirty="0" err="1">
                <a:latin typeface="Times New Roman" panose="02020603050405020304" pitchFamily="18" charset="0"/>
              </a:rPr>
              <a:t>annus</a:t>
            </a:r>
            <a:r>
              <a:rPr lang="hr-HR" altLang="en-US" sz="2400" i="1" dirty="0">
                <a:latin typeface="Times New Roman" panose="02020603050405020304" pitchFamily="18" charset="0"/>
              </a:rPr>
              <a:t> </a:t>
            </a:r>
            <a:r>
              <a:rPr lang="hr-HR" altLang="en-US" sz="2400" i="1" dirty="0" err="1">
                <a:latin typeface="Times New Roman" panose="02020603050405020304" pitchFamily="18" charset="0"/>
              </a:rPr>
              <a:t>bissextilis</a:t>
            </a:r>
            <a:r>
              <a:rPr lang="hr-HR" altLang="en-US" sz="2400" i="1" dirty="0">
                <a:latin typeface="Times New Roman" panose="02020603050405020304" pitchFamily="18" charset="0"/>
              </a:rPr>
              <a:t> </a:t>
            </a:r>
            <a:r>
              <a:rPr lang="hr-HR" altLang="en-US" sz="2400" dirty="0">
                <a:latin typeface="Times New Roman" panose="02020603050405020304" pitchFamily="18" charset="0"/>
              </a:rPr>
              <a:t>(prijestupna godina)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921" y="3359460"/>
            <a:ext cx="3904620" cy="34985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99465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GODINA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836613"/>
            <a:ext cx="8948738" cy="490696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Godine su se u Rimu pratile prema imenima konzula (postoje liste)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2400" i="1" dirty="0">
                <a:latin typeface="Palatino Linotype" pitchFamily="18" charset="0"/>
              </a:rPr>
              <a:t>Mario et Catulo consulibus </a:t>
            </a:r>
            <a:r>
              <a:rPr lang="hr-HR" altLang="sr-Latn-RS" sz="2400" dirty="0">
                <a:latin typeface="Palatino Linotype" pitchFamily="18" charset="0"/>
              </a:rPr>
              <a:t>= 102.g.pr.Kr.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2400" i="1" dirty="0">
                <a:latin typeface="Palatino Linotype" pitchFamily="18" charset="0"/>
              </a:rPr>
              <a:t>M. Tullio et C. Antonio consulibus </a:t>
            </a:r>
            <a:r>
              <a:rPr lang="hr-HR" altLang="sr-Latn-RS" sz="2400" dirty="0">
                <a:latin typeface="Palatino Linotype" pitchFamily="18" charset="0"/>
              </a:rPr>
              <a:t>= 63.g.pr.Kr.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2400" i="1" dirty="0">
                <a:latin typeface="Palatino Linotype" pitchFamily="18" charset="0"/>
              </a:rPr>
              <a:t>Iulio et Caesare consulibus </a:t>
            </a:r>
            <a:r>
              <a:rPr lang="hr-HR" altLang="sr-Latn-RS" sz="2400" dirty="0">
                <a:latin typeface="Palatino Linotype" pitchFamily="18" charset="0"/>
              </a:rPr>
              <a:t>= 59.g.pr.Kr.</a:t>
            </a:r>
          </a:p>
          <a:p>
            <a:pPr eaLnBrk="1" fontAlgn="auto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45.g.pr.Kr. Varon je ustanovio osnutak Rima na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altLang="sr-Latn-RS" sz="28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   21. travnja 753.g.pr.Kr.</a:t>
            </a:r>
            <a:r>
              <a:rPr lang="hr-HR" altLang="sr-Latn-RS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altLang="sr-Latn-RS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   </a:t>
            </a:r>
            <a:r>
              <a:rPr lang="hr-HR" altLang="sr-Latn-RS" sz="2800" dirty="0">
                <a:latin typeface="Palatino Linotype" pitchFamily="18" charset="0"/>
              </a:rPr>
              <a:t>i time započeo računanje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 “od osnutka Grada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 = </a:t>
            </a:r>
            <a:r>
              <a:rPr lang="hr-HR" altLang="sr-Latn-RS" sz="2800" i="1" dirty="0">
                <a:latin typeface="Palatino Linotype" pitchFamily="18" charset="0"/>
              </a:rPr>
              <a:t>ab urbe condita</a:t>
            </a:r>
            <a:r>
              <a:rPr lang="hr-HR" altLang="sr-Latn-RS" sz="2800" dirty="0">
                <a:latin typeface="Palatino Linotype" pitchFamily="18" charset="0"/>
              </a:rPr>
              <a:t>” </a:t>
            </a:r>
          </a:p>
          <a:p>
            <a:pPr lvl="1" eaLnBrk="1" fontAlgn="auto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ustalilo se tek u doba Augusta</a:t>
            </a:r>
            <a:endParaRPr lang="en-GB" altLang="sr-Latn-RS" sz="24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088" y="6061075"/>
            <a:ext cx="4324350" cy="81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http://alison-morton.com/2013/02/17/roman-dating-essentials/</a:t>
            </a:r>
            <a:endParaRPr lang="hr-HR" sz="1100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defRPr/>
            </a:pPr>
            <a:endParaRPr lang="hr-HR" sz="1100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defRPr/>
            </a:pPr>
            <a:endParaRPr lang="hr-HR" sz="1100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http://en.wikipedia.org/wiki/List_of_Roman_consuls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4286250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6262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dirty="0">
                <a:latin typeface="Times New Roman" pitchFamily="18" charset="0"/>
              </a:rPr>
              <a:t>KALENDAR</a:t>
            </a:r>
            <a:endParaRPr lang="en-GB" altLang="en-US" dirty="0">
              <a:latin typeface="Times New Roman" pitchFamily="18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1341438"/>
            <a:ext cx="8210550" cy="437356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Rimljani kalendar nazivaju </a:t>
            </a:r>
            <a:r>
              <a:rPr lang="hr-HR" altLang="en-US" sz="2800" i="1" dirty="0">
                <a:latin typeface="Times New Roman" pitchFamily="18" charset="0"/>
              </a:rPr>
              <a:t>fasti</a:t>
            </a:r>
            <a:r>
              <a:rPr lang="hr-HR" altLang="en-US" sz="2800" dirty="0">
                <a:latin typeface="Times New Roman" pitchFamily="18" charset="0"/>
              </a:rPr>
              <a:t>, a prve je objavio Gnej Flavije 304.g.pr.Kr. na Forumu </a:t>
            </a:r>
          </a:p>
          <a:p>
            <a:pPr lvl="1"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moguće je da su se pisali i prije, </a:t>
            </a:r>
          </a:p>
          <a:p>
            <a:pPr marL="457200" lvl="1" indent="0" eaLnBrk="1" fontAlgn="auto" hangingPunct="1">
              <a:buFont typeface="Arial" panose="020B0604020202020204" pitchFamily="34" charset="0"/>
              <a:buNone/>
              <a:defRPr/>
            </a:pPr>
            <a:r>
              <a:rPr lang="hr-HR" altLang="en-US" sz="2400" dirty="0">
                <a:latin typeface="Times New Roman" pitchFamily="18" charset="0"/>
              </a:rPr>
              <a:t>spominju se na Zakoniku XII ploča</a:t>
            </a:r>
          </a:p>
          <a:p>
            <a:pPr eaLnBrk="1" fontAlgn="auto" hangingPunct="1">
              <a:defRPr/>
            </a:pPr>
            <a:endParaRPr lang="hr-HR" altLang="en-US" sz="2800" dirty="0">
              <a:latin typeface="Times New Roman" pitchFamily="18" charset="0"/>
            </a:endParaRP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Svaki je grad postavljao svoje 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hr-HR" altLang="en-US" sz="2800" dirty="0">
                <a:latin typeface="Times New Roman" pitchFamily="18" charset="0"/>
              </a:rPr>
              <a:t>faste</a:t>
            </a:r>
            <a:r>
              <a:rPr lang="hr-HR" altLang="en-US" sz="2800" i="1" dirty="0">
                <a:latin typeface="Times New Roman" pitchFamily="18" charset="0"/>
              </a:rPr>
              <a:t> </a:t>
            </a:r>
            <a:r>
              <a:rPr lang="hr-HR" altLang="en-US" sz="2800" dirty="0">
                <a:latin typeface="Times New Roman" pitchFamily="18" charset="0"/>
              </a:rPr>
              <a:t>sa svojim svečanostima</a:t>
            </a:r>
            <a:endParaRPr lang="en-GB" altLang="en-US" sz="28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113" y="6084888"/>
            <a:ext cx="4679950" cy="569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Kalendar iz vile rustike u Boscorealeu</a:t>
            </a:r>
          </a:p>
          <a:p>
            <a:pPr algn="r"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http://brunelleschi.imss.fi.it/galileopalazzostrozzi/object/FarmersCalendar.html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0"/>
            <a:ext cx="2895191" cy="194421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1916113"/>
            <a:ext cx="4441825" cy="4179887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I = 1</a:t>
            </a:r>
          </a:p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V = 5</a:t>
            </a:r>
          </a:p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X = 10</a:t>
            </a:r>
          </a:p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L = 50</a:t>
            </a:r>
          </a:p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C = 100</a:t>
            </a:r>
          </a:p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D = 500</a:t>
            </a:r>
          </a:p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M = 1000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2771775" y="2205038"/>
            <a:ext cx="6143625" cy="389096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Svi se ostali brojevi tvore kombinacijom ovih znamenki slijedom od većeg prema manjima</a:t>
            </a:r>
          </a:p>
          <a:p>
            <a:pPr eaLnBrk="1" fontAlgn="auto" hangingPunct="1">
              <a:defRPr/>
            </a:pPr>
            <a:r>
              <a:rPr lang="hr-HR" altLang="en-US" sz="2400" dirty="0">
                <a:latin typeface="Times New Roman" pitchFamily="18" charset="0"/>
              </a:rPr>
              <a:t>Manji broj ispred većeg znači oduzimanje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dirty="0">
                <a:latin typeface="Times New Roman" pitchFamily="18" charset="0"/>
              </a:rPr>
              <a:t>Rimski brojevi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870" y="261311"/>
            <a:ext cx="50403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http://www.vroma.org/images/jwalker_images/jw-17.jpg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38" y="4625752"/>
            <a:ext cx="5362758" cy="22322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6092825"/>
            <a:ext cx="38163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http://worldoflatin.blogspot.com/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412875"/>
            <a:ext cx="4730750" cy="52165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defRPr/>
            </a:pPr>
            <a:r>
              <a:rPr lang="hr-HR" altLang="en-US" sz="2400" i="1" dirty="0">
                <a:latin typeface="Times New Roman" pitchFamily="18" charset="0"/>
              </a:rPr>
              <a:t>Lupercalia </a:t>
            </a:r>
            <a:r>
              <a:rPr lang="hr-HR" altLang="en-US" sz="2400" dirty="0">
                <a:latin typeface="Times New Roman" pitchFamily="18" charset="0"/>
              </a:rPr>
              <a:t>– 15. februarij </a:t>
            </a:r>
          </a:p>
          <a:p>
            <a:pPr lvl="1" eaLnBrk="1" fontAlgn="auto" hangingPunct="1">
              <a:defRPr/>
            </a:pPr>
            <a:r>
              <a:rPr lang="hr-HR" altLang="en-US" sz="2000" dirty="0">
                <a:latin typeface="Times New Roman" pitchFamily="18" charset="0"/>
              </a:rPr>
              <a:t>obred očišćenja </a:t>
            </a:r>
          </a:p>
          <a:p>
            <a:pPr lvl="1" eaLnBrk="1" fontAlgn="auto" hangingPunct="1">
              <a:defRPr/>
            </a:pPr>
            <a:r>
              <a:rPr lang="hr-HR" altLang="en-US" sz="2000" dirty="0">
                <a:latin typeface="Times New Roman" pitchFamily="18" charset="0"/>
              </a:rPr>
              <a:t>žrtvuju se jarac i pas</a:t>
            </a:r>
          </a:p>
          <a:p>
            <a:pPr lvl="1" eaLnBrk="1" fontAlgn="auto" hangingPunct="1">
              <a:defRPr/>
            </a:pPr>
            <a:r>
              <a:rPr lang="hr-HR" altLang="en-US" sz="2000" dirty="0">
                <a:latin typeface="Times New Roman" pitchFamily="18" charset="0"/>
              </a:rPr>
              <a:t>iniciraju se novi svećenici i mladići trče po gradu</a:t>
            </a:r>
          </a:p>
          <a:p>
            <a:pPr eaLnBrk="1" fontAlgn="auto" hangingPunct="1">
              <a:defRPr/>
            </a:pPr>
            <a:r>
              <a:rPr lang="hr-HR" altLang="en-US" sz="2400" i="1" dirty="0">
                <a:latin typeface="Times New Roman" pitchFamily="18" charset="0"/>
              </a:rPr>
              <a:t>Equirria</a:t>
            </a:r>
            <a:r>
              <a:rPr lang="hr-HR" altLang="en-US" sz="2400" dirty="0">
                <a:latin typeface="Times New Roman" pitchFamily="18" charset="0"/>
              </a:rPr>
              <a:t> – 27. februarij i 14. mart</a:t>
            </a:r>
          </a:p>
          <a:p>
            <a:pPr lvl="1" eaLnBrk="1" fontAlgn="auto" hangingPunct="1">
              <a:defRPr/>
            </a:pPr>
            <a:r>
              <a:rPr lang="hr-HR" altLang="en-US" sz="2000" dirty="0">
                <a:latin typeface="Times New Roman" pitchFamily="18" charset="0"/>
              </a:rPr>
              <a:t>utrke konja za očišćenje polja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hr-HR" altLang="en-US" sz="2400" i="1" dirty="0">
                <a:latin typeface="Times New Roman" pitchFamily="18" charset="0"/>
              </a:rPr>
              <a:t>~ Equus october </a:t>
            </a:r>
            <a:r>
              <a:rPr lang="hr-HR" altLang="en-US" sz="2400" dirty="0">
                <a:latin typeface="Times New Roman" pitchFamily="18" charset="0"/>
              </a:rPr>
              <a:t>15. oktobra</a:t>
            </a:r>
          </a:p>
          <a:p>
            <a:pPr eaLnBrk="1" fontAlgn="auto" hangingPunct="1">
              <a:defRPr/>
            </a:pPr>
            <a:r>
              <a:rPr lang="hr-HR" altLang="en-US" sz="2400" i="1" dirty="0">
                <a:latin typeface="Times New Roman" pitchFamily="18" charset="0"/>
              </a:rPr>
              <a:t>Quinquatrus</a:t>
            </a:r>
            <a:r>
              <a:rPr lang="hr-HR" altLang="en-US" sz="2400" dirty="0">
                <a:latin typeface="Times New Roman" pitchFamily="18" charset="0"/>
              </a:rPr>
              <a:t> – 19. mart</a:t>
            </a:r>
          </a:p>
          <a:p>
            <a:pPr lvl="1" eaLnBrk="1" fontAlgn="auto" hangingPunct="1">
              <a:defRPr/>
            </a:pPr>
            <a:r>
              <a:rPr lang="hr-HR" altLang="en-US" sz="2000" dirty="0">
                <a:latin typeface="Times New Roman" pitchFamily="18" charset="0"/>
              </a:rPr>
              <a:t>u čast Minervi</a:t>
            </a:r>
          </a:p>
          <a:p>
            <a:pPr lvl="1" eaLnBrk="1" fontAlgn="auto" hangingPunct="1">
              <a:defRPr/>
            </a:pPr>
            <a:r>
              <a:rPr lang="hr-HR" altLang="en-US" sz="2000" dirty="0">
                <a:latin typeface="Times New Roman" pitchFamily="18" charset="0"/>
              </a:rPr>
              <a:t>ples pod oružjem</a:t>
            </a:r>
            <a:endParaRPr lang="en-GB" altLang="en-US" sz="2000" i="1" dirty="0">
              <a:latin typeface="Times New Roman" pitchFamily="18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787900" y="1412875"/>
            <a:ext cx="4248150" cy="5216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400" i="1" dirty="0">
                <a:latin typeface="Times New Roman" panose="02020603050405020304" pitchFamily="18" charset="0"/>
              </a:rPr>
              <a:t>Parilia</a:t>
            </a:r>
            <a:r>
              <a:rPr lang="hr-HR" altLang="en-US" sz="2400" dirty="0">
                <a:latin typeface="Times New Roman" panose="02020603050405020304" pitchFamily="18" charset="0"/>
              </a:rPr>
              <a:t> – 21. april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</a:rPr>
              <a:t>rođendan Rima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</a:rPr>
              <a:t>čišćenje staja i stoke za plodnost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</a:rPr>
              <a:t>božanstvo Pales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i="1" dirty="0">
                <a:latin typeface="Times New Roman" panose="02020603050405020304" pitchFamily="18" charset="0"/>
              </a:rPr>
              <a:t>Poplifugia</a:t>
            </a:r>
            <a:r>
              <a:rPr lang="hr-HR" altLang="en-US" sz="2400" dirty="0">
                <a:latin typeface="Times New Roman" panose="02020603050405020304" pitchFamily="18" charset="0"/>
              </a:rPr>
              <a:t> – 5. julij</a:t>
            </a:r>
          </a:p>
          <a:p>
            <a:pPr lvl="1" eaLnBrk="1" hangingPunct="1"/>
            <a:r>
              <a:rPr lang="hr-HR" altLang="en-US" sz="2000" dirty="0">
                <a:latin typeface="Times New Roman" panose="02020603050405020304" pitchFamily="18" charset="0"/>
              </a:rPr>
              <a:t>Romulov odlazak među bogove (bijeg pred žrtvama)</a:t>
            </a:r>
            <a:endParaRPr lang="hr-HR" altLang="en-US" sz="20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400" i="1" dirty="0">
                <a:latin typeface="Times New Roman" panose="02020603050405020304" pitchFamily="18" charset="0"/>
              </a:rPr>
              <a:t>Saturnalia </a:t>
            </a:r>
            <a:r>
              <a:rPr lang="hr-HR" altLang="en-US" sz="2400" dirty="0">
                <a:latin typeface="Times New Roman" panose="02020603050405020304" pitchFamily="18" charset="0"/>
              </a:rPr>
              <a:t>– 17. decembar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</a:rPr>
              <a:t>3 dana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</a:rPr>
              <a:t>robovi jednaki gospodarima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</a:rPr>
              <a:t>posveta zemlji (</a:t>
            </a:r>
            <a:r>
              <a:rPr lang="hr-HR" altLang="en-US" sz="2000" i="1" dirty="0">
                <a:latin typeface="Times New Roman" panose="02020603050405020304" pitchFamily="18" charset="0"/>
              </a:rPr>
              <a:t>munera</a:t>
            </a:r>
            <a:r>
              <a:rPr lang="hr-HR" altLang="en-US" sz="2000" dirty="0">
                <a:latin typeface="Times New Roman" panose="02020603050405020304" pitchFamily="18" charset="0"/>
              </a:rPr>
              <a:t>)</a:t>
            </a:r>
            <a:endParaRPr lang="en-GB" altLang="en-US" sz="2000" i="1" dirty="0">
              <a:latin typeface="Times New Roman" panose="02020603050405020304" pitchFamily="18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634287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Glavne svečanosti</a:t>
            </a:r>
            <a:endParaRPr lang="en-GB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can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964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2225"/>
            <a:ext cx="3810000" cy="28098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57800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3479800"/>
            <a:ext cx="2252663" cy="3378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1052513"/>
            <a:ext cx="8785225" cy="568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 se mjeri</a:t>
            </a:r>
          </a:p>
          <a:p>
            <a:pPr lvl="1" eaLnBrk="1" hangingPunct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sunčanim satom (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horologium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od Grka, 263.g.pr.Kr. sa Sicilije </a:t>
            </a:r>
          </a:p>
          <a:p>
            <a:pPr lvl="1" eaLnBrk="1" hangingPunct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satom na vodu (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horologium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klepsydra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mogli su pištati ili izbacivati kamenčiće u određeni sat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975" y="4221163"/>
            <a:ext cx="6408738" cy="2492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</a:pPr>
            <a:r>
              <a:rPr lang="hr-HR" altLang="sr-Latn-RS" sz="2400">
                <a:latin typeface="Times New Roman" panose="02020603050405020304" pitchFamily="18" charset="0"/>
              </a:rPr>
              <a:t>Sunčane su satove izrađivali u svim dimenzijama (od Martovog polja do džepnih)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  <a:buSzPct val="90000"/>
              <a:buFontTx/>
              <a:buNone/>
            </a:pPr>
            <a:endParaRPr lang="hr-HR" altLang="sr-Latn-RS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  <a:buSzPct val="90000"/>
              <a:buFontTx/>
              <a:buNone/>
            </a:pPr>
            <a:endParaRPr lang="hr-HR" altLang="sr-Latn-RS" sz="2000"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  <a:buSzPct val="90000"/>
              <a:buFontTx/>
              <a:buNone/>
            </a:pPr>
            <a:endParaRPr lang="hr-HR" altLang="sr-Latn-RS" sz="2000"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  <a:buSzPct val="90000"/>
              <a:buFontTx/>
              <a:buNone/>
            </a:pPr>
            <a:endParaRPr lang="hr-HR" altLang="sr-Latn-RS" sz="2000"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  <a:buSzPct val="90000"/>
              <a:buFontTx/>
              <a:buNone/>
            </a:pPr>
            <a:r>
              <a:rPr lang="hr-HR" altLang="sr-Latn-RS" sz="2000">
                <a:solidFill>
                  <a:srgbClr val="689C9A"/>
                </a:solidFill>
                <a:latin typeface="Palatino Linotype" panose="02040502050505030304" pitchFamily="18" charset="0"/>
              </a:rPr>
              <a:t>Sat s Apolonovog hrama u Pompejima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  <a:buSzPct val="90000"/>
              <a:buFontTx/>
              <a:buNone/>
            </a:pPr>
            <a:r>
              <a:rPr lang="hr-HR" altLang="en-US" sz="1000">
                <a:solidFill>
                  <a:srgbClr val="84814D"/>
                </a:solidFill>
                <a:latin typeface="Tahoma" panose="020B0604030504040204" pitchFamily="34" charset="0"/>
              </a:rPr>
              <a:t>http://electronics.howstuffworks.com/gadgets/clocks-watches/ancient-civilizations-use-sundials2.htm</a:t>
            </a:r>
            <a:endParaRPr lang="hr-HR" altLang="sr-Latn-RS" sz="1000">
              <a:solidFill>
                <a:srgbClr val="84814D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-603448"/>
            <a:ext cx="3019251" cy="364993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3413" cy="4076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73413" y="228600"/>
            <a:ext cx="5668962" cy="823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latin typeface="Palatino Linotype" pitchFamily="18" charset="0"/>
              </a:rPr>
              <a:t>Nepreciznost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1341438"/>
            <a:ext cx="8856663" cy="540067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buFont typeface="Arial" charset="0"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		             Vrijeme se uvijek izražava tek </a:t>
            </a:r>
          </a:p>
          <a:p>
            <a:pPr marL="0" indent="0" eaLnBrk="1" fontAlgn="auto" hangingPunct="1">
              <a:buFont typeface="Arial" charset="0"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			    otprilike</a:t>
            </a:r>
          </a:p>
          <a:p>
            <a:pPr marL="457200" lvl="1" indent="0" eaLnBrk="1" fontAlgn="auto" hangingPunct="1">
              <a:buFont typeface="Wingdings" pitchFamily="2" charset="2"/>
              <a:buNone/>
              <a:defRPr/>
            </a:pPr>
            <a:r>
              <a:rPr lang="hr-HR" altLang="sr-Latn-RS" sz="2400" dirty="0">
                <a:latin typeface="Palatino Linotype" pitchFamily="18" charset="0"/>
              </a:rPr>
              <a:t>			    - zbog zemljopisne širine za sunčane 					satov</a:t>
            </a:r>
            <a:r>
              <a:rPr lang="hr-HR" altLang="sr-Latn-RS" sz="2400" dirty="0">
                <a:latin typeface="Times New Roman" pitchFamily="18" charset="0"/>
              </a:rPr>
              <a:t>e</a:t>
            </a:r>
            <a:r>
              <a:rPr lang="hr-HR" altLang="sr-Latn-RS" sz="2400" dirty="0">
                <a:latin typeface="Palatino Linotype" pitchFamily="18" charset="0"/>
              </a:rPr>
              <a:t> </a:t>
            </a:r>
          </a:p>
          <a:p>
            <a:pPr marL="457200" lvl="1" indent="0" eaLnBrk="1" fontAlgn="auto" hangingPunct="1">
              <a:buFont typeface="Wingdings" pitchFamily="2" charset="2"/>
              <a:buNone/>
              <a:defRPr/>
            </a:pPr>
            <a:r>
              <a:rPr lang="hr-HR" altLang="sr-Latn-RS" sz="2400" dirty="0">
                <a:latin typeface="Palatino Linotype" pitchFamily="18" charset="0"/>
              </a:rPr>
              <a:t>			    - zbog potrebe punjenja za vodene</a:t>
            </a:r>
          </a:p>
          <a:p>
            <a:pPr marL="457200" lvl="1" indent="0" eaLnBrk="1" fontAlgn="auto" hangingPunct="1">
              <a:buFont typeface="Wingdings" pitchFamily="2" charset="2"/>
              <a:buNone/>
              <a:defRPr/>
            </a:pPr>
            <a:r>
              <a:rPr lang="hr-HR" altLang="sr-Latn-RS" sz="2400" dirty="0">
                <a:latin typeface="Palatino Linotype" pitchFamily="18" charset="0"/>
              </a:rPr>
              <a:t>			    - zbog nepostojanja minuta općenito</a:t>
            </a:r>
          </a:p>
          <a:p>
            <a:pPr eaLnBrk="1" fontAlgn="auto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U početku se dan dijeli samo na prije– i poslijepodne</a:t>
            </a:r>
          </a:p>
          <a:p>
            <a:pPr marL="457200" lvl="1" indent="0" eaLnBrk="1" fontAlgn="auto" hangingPunct="1">
              <a:buFont typeface="Arial" panose="020B0604020202020204" pitchFamily="34" charset="0"/>
              <a:buNone/>
              <a:defRPr/>
            </a:pPr>
            <a:r>
              <a:rPr lang="hr-HR" altLang="sr-Latn-RS" sz="2000" dirty="0">
                <a:latin typeface="Palatino Linotype" pitchFamily="18" charset="0"/>
              </a:rPr>
              <a:t>- Od poč. 3.st.pr.Kr. na jutro i prijepodne, te poslijepodne i večer</a:t>
            </a:r>
          </a:p>
          <a:p>
            <a:pPr eaLnBrk="1" fontAlgn="auto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Civilni dan traje od ponoći do ponoći, a prirodni od izlaska do zalaska sunca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8038" y="0"/>
            <a:ext cx="5111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http://brunelleschi.imss.fi.it/galileopalazzostrozzi/object/PortableVerticalSundial.html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0"/>
            <a:ext cx="8231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Sati u danu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341438"/>
            <a:ext cx="8424862" cy="52562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I dan i noć imaju po 12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hora</a:t>
            </a:r>
            <a:r>
              <a:rPr lang="hr-HR" altLang="sr-Latn-RS" sz="2800" dirty="0">
                <a:latin typeface="Palatino Linotype" panose="02040502050505030304" pitchFamily="18" charset="0"/>
              </a:rPr>
              <a:t>, trajanje im se mijenja prema godišnjem dobu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Na zimski solsticij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hora prima </a:t>
            </a:r>
            <a:r>
              <a:rPr lang="hr-HR" altLang="sr-Latn-RS" sz="2800" dirty="0">
                <a:latin typeface="Palatino Linotype" panose="02040502050505030304" pitchFamily="18" charset="0"/>
              </a:rPr>
              <a:t>= prvi sat u danu traje od 7.33 do 8.17h, a dvanaesti sat od 15.42 do 16.27h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Na ljetni solsticij prvi je sat od 4.27 do 5.42h, a dvanaesti od 18.17 do 19.33h</a:t>
            </a:r>
          </a:p>
          <a:p>
            <a:pPr eaLnBrk="1" hangingPunct="1"/>
            <a:r>
              <a:rPr lang="hr-HR" altLang="sr-Latn-RS" sz="2800" b="1" dirty="0">
                <a:latin typeface="Palatino Linotype" panose="02040502050505030304" pitchFamily="18" charset="0"/>
              </a:rPr>
              <a:t>Noć</a:t>
            </a:r>
            <a:r>
              <a:rPr lang="hr-HR" altLang="sr-Latn-RS" sz="2800" dirty="0">
                <a:latin typeface="Palatino Linotype" panose="02040502050505030304" pitchFamily="18" charset="0"/>
              </a:rPr>
              <a:t> se dijeli na 4 straže (</a:t>
            </a:r>
            <a:r>
              <a:rPr lang="hr-HR" altLang="sr-Latn-RS" sz="2800" i="1" dirty="0" err="1">
                <a:latin typeface="Palatino Linotype" panose="02040502050505030304" pitchFamily="18" charset="0"/>
              </a:rPr>
              <a:t>vigiliae</a:t>
            </a:r>
            <a:r>
              <a:rPr lang="hr-HR" altLang="sr-Latn-RS" sz="2800" dirty="0"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hr-HR" altLang="sr-Latn-RS" sz="2400" dirty="0">
                <a:latin typeface="Palatino Linotype" panose="02040502050505030304" pitchFamily="18" charset="0"/>
              </a:rPr>
              <a:t>Ponoć je uvijek granica između druge i treće straže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857750" cy="20764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634287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DANI</a:t>
            </a:r>
            <a:endParaRPr lang="hr-H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916113"/>
            <a:ext cx="8283575" cy="44942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</a:rPr>
              <a:t>Svaki mjesec ima 3 određena dana:</a:t>
            </a:r>
          </a:p>
          <a:p>
            <a:pPr lvl="1" eaLnBrk="1" hangingPunct="1"/>
            <a:r>
              <a:rPr lang="hr-HR" altLang="en-US" sz="2800" dirty="0">
                <a:latin typeface="Times New Roman" panose="02020603050405020304" pitchFamily="18" charset="0"/>
              </a:rPr>
              <a:t>1. = </a:t>
            </a:r>
            <a:r>
              <a:rPr lang="hr-HR" altLang="en-US" sz="2800" dirty="0" err="1">
                <a:latin typeface="Times New Roman" panose="02020603050405020304" pitchFamily="18" charset="0"/>
              </a:rPr>
              <a:t>Kalende</a:t>
            </a:r>
            <a:r>
              <a:rPr lang="hr-HR" altLang="en-US" sz="2800" dirty="0">
                <a:latin typeface="Times New Roman" panose="02020603050405020304" pitchFamily="18" charset="0"/>
              </a:rPr>
              <a:t> (</a:t>
            </a:r>
            <a:r>
              <a:rPr lang="hr-HR" altLang="en-US" sz="2800" i="1" dirty="0" err="1">
                <a:latin typeface="Times New Roman" panose="02020603050405020304" pitchFamily="18" charset="0"/>
              </a:rPr>
              <a:t>Kalendae</a:t>
            </a:r>
            <a:r>
              <a:rPr lang="hr-HR" altLang="en-US" sz="2800" dirty="0">
                <a:latin typeface="Times New Roman" panose="02020603050405020304" pitchFamily="18" charset="0"/>
              </a:rPr>
              <a:t>), svete </a:t>
            </a:r>
            <a:r>
              <a:rPr lang="hr-HR" altLang="en-US" sz="2800" dirty="0" err="1">
                <a:latin typeface="Times New Roman" panose="02020603050405020304" pitchFamily="18" charset="0"/>
              </a:rPr>
              <a:t>Junoni</a:t>
            </a:r>
            <a:endParaRPr lang="hr-HR" altLang="en-US" sz="2800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hr-HR" altLang="en-US" sz="2800" dirty="0">
                <a:latin typeface="Times New Roman" panose="02020603050405020304" pitchFamily="18" charset="0"/>
              </a:rPr>
              <a:t>5/7*. = None (</a:t>
            </a:r>
            <a:r>
              <a:rPr lang="hr-HR" altLang="en-US" sz="2800" i="1" dirty="0" err="1">
                <a:latin typeface="Times New Roman" panose="02020603050405020304" pitchFamily="18" charset="0"/>
              </a:rPr>
              <a:t>Nonae</a:t>
            </a:r>
            <a:r>
              <a:rPr lang="hr-HR" altLang="en-US" sz="28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en-US" sz="2800" dirty="0">
                <a:latin typeface="Times New Roman" panose="02020603050405020304" pitchFamily="18" charset="0"/>
              </a:rPr>
              <a:t>13/15*. = Ide (</a:t>
            </a:r>
            <a:r>
              <a:rPr lang="hr-HR" altLang="en-US" sz="2800" i="1" dirty="0" err="1">
                <a:latin typeface="Times New Roman" panose="02020603050405020304" pitchFamily="18" charset="0"/>
              </a:rPr>
              <a:t>Idus</a:t>
            </a:r>
            <a:r>
              <a:rPr lang="hr-HR" altLang="en-US" sz="2800" dirty="0">
                <a:latin typeface="Times New Roman" panose="02020603050405020304" pitchFamily="18" charset="0"/>
              </a:rPr>
              <a:t>), svete Jupiteru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hr-HR" altLang="en-US" sz="2800" dirty="0">
                <a:latin typeface="Times New Roman" panose="02020603050405020304" pitchFamily="18" charset="0"/>
              </a:rPr>
              <a:t>* U mjesecima mart, maj, julij i oktobar</a:t>
            </a:r>
          </a:p>
          <a:p>
            <a:pPr lvl="1" eaLnBrk="1" hangingPunct="1"/>
            <a:endParaRPr lang="hr-HR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</a:rPr>
              <a:t>Određivale se prema fazama mjeseca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hr-HR" altLang="en-US" sz="2400" dirty="0">
                <a:latin typeface="Times New Roman" panose="02020603050405020304" pitchFamily="18" charset="0"/>
              </a:rPr>
              <a:t>- Ide su puni mjesec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8850" y="2076450"/>
            <a:ext cx="1655763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chemeClr val="accent5">
                    <a:lumMod val="75000"/>
                  </a:schemeClr>
                </a:solidFill>
              </a:rPr>
              <a:t>http://www.coinnews.net/2011/09/29/roman-ides-of-march-ancient-coin-sets-record-at-heritage-long-beach-auction/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404813"/>
            <a:ext cx="8785225" cy="611981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Svi se ostali dani mjere unatrag od tih stalnih dana, uključujući i prvi i posljednji</a:t>
            </a: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Formula glasi: 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hr-HR" altLang="en-US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  ante diem REDNI BROJ + STALNI DAN + MJESEC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hr-HR" altLang="en-US" sz="2800" dirty="0">
                <a:latin typeface="Times New Roman" pitchFamily="18" charset="0"/>
              </a:rPr>
              <a:t>	- 1 dan prije stalnog dana piše se:</a:t>
            </a:r>
            <a:r>
              <a:rPr lang="hr-HR" altLang="en-US" sz="2800" i="1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hr-HR" altLang="en-US" sz="2800" i="1" dirty="0">
                <a:latin typeface="Times New Roman" pitchFamily="18" charset="0"/>
              </a:rPr>
              <a:t>	pridie + STALNI DAN + MJESEC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endParaRPr lang="hr-HR" altLang="en-US" sz="2800" i="1" dirty="0">
              <a:latin typeface="Times New Roman" pitchFamily="18" charset="0"/>
            </a:endParaRPr>
          </a:p>
          <a:p>
            <a:pPr algn="ctr" eaLnBrk="1" fontAlgn="auto" hangingPunct="1">
              <a:buFont typeface="Wingdings" pitchFamily="2" charset="2"/>
              <a:buNone/>
              <a:defRPr/>
            </a:pPr>
            <a:r>
              <a:rPr lang="hr-HR" altLang="en-US" sz="3200" i="1" cap="all" spc="5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ante diem XIV Kalendas Ianuarias</a:t>
            </a:r>
            <a:br>
              <a:rPr lang="hr-HR" altLang="en-US" sz="3200" i="1" cap="all" spc="5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</a:br>
            <a:br>
              <a:rPr lang="hr-HR" altLang="en-US" sz="3200" i="1" cap="all" spc="5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hr-HR" altLang="en-US" sz="3200" i="1" cap="all" spc="5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Idibus Martiis DCCX A.U.C.</a:t>
            </a:r>
            <a:endParaRPr lang="hr-HR" alt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Oznake dana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341438"/>
            <a:ext cx="8856663" cy="4967287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F = </a:t>
            </a:r>
            <a:r>
              <a:rPr lang="hr-HR" altLang="en-US" sz="2800" i="1" dirty="0">
                <a:latin typeface="Times New Roman" pitchFamily="18" charset="0"/>
              </a:rPr>
              <a:t>dies fasti</a:t>
            </a:r>
            <a:r>
              <a:rPr lang="hr-HR" altLang="en-US" sz="2800" dirty="0">
                <a:latin typeface="Times New Roman" pitchFamily="18" charset="0"/>
              </a:rPr>
              <a:t>, dani kad se smiju obavljati sudski poslovi</a:t>
            </a: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C = </a:t>
            </a:r>
            <a:r>
              <a:rPr lang="hr-HR" altLang="en-US" sz="2800" i="1" dirty="0">
                <a:latin typeface="Times New Roman" pitchFamily="18" charset="0"/>
              </a:rPr>
              <a:t>d. comitiales</a:t>
            </a:r>
            <a:r>
              <a:rPr lang="hr-HR" altLang="en-US" sz="2800" dirty="0">
                <a:latin typeface="Times New Roman" pitchFamily="18" charset="0"/>
              </a:rPr>
              <a:t>, dani za skupštine</a:t>
            </a: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N = </a:t>
            </a:r>
            <a:r>
              <a:rPr lang="hr-HR" altLang="en-US" sz="2800" i="1" dirty="0">
                <a:latin typeface="Times New Roman" pitchFamily="18" charset="0"/>
              </a:rPr>
              <a:t>d. nefasti</a:t>
            </a:r>
            <a:r>
              <a:rPr lang="hr-HR" altLang="en-US" sz="2800" dirty="0">
                <a:latin typeface="Times New Roman" pitchFamily="18" charset="0"/>
              </a:rPr>
              <a:t>, dani bez skupština i sudova</a:t>
            </a: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EN = </a:t>
            </a:r>
            <a:r>
              <a:rPr lang="hr-HR" altLang="en-US" sz="2800" i="1" dirty="0">
                <a:latin typeface="Times New Roman" pitchFamily="18" charset="0"/>
              </a:rPr>
              <a:t>endotercisi</a:t>
            </a:r>
            <a:r>
              <a:rPr lang="hr-HR" altLang="en-US" sz="2800" dirty="0">
                <a:latin typeface="Times New Roman" pitchFamily="18" charset="0"/>
              </a:rPr>
              <a:t>, “presiječeni” dani, </a:t>
            </a:r>
            <a:r>
              <a:rPr lang="hr-HR" altLang="en-US" sz="2800" i="1" dirty="0">
                <a:latin typeface="Times New Roman" pitchFamily="18" charset="0"/>
              </a:rPr>
              <a:t>nefasti </a:t>
            </a:r>
            <a:r>
              <a:rPr lang="hr-HR" altLang="en-US" sz="2800" dirty="0">
                <a:latin typeface="Times New Roman" pitchFamily="18" charset="0"/>
              </a:rPr>
              <a:t>ujutro i navečer, inače </a:t>
            </a:r>
            <a:r>
              <a:rPr lang="hr-HR" altLang="en-US" sz="2800" i="1" dirty="0">
                <a:latin typeface="Times New Roman" pitchFamily="18" charset="0"/>
              </a:rPr>
              <a:t>fasti </a:t>
            </a:r>
            <a:r>
              <a:rPr lang="hr-HR" altLang="en-US" sz="2800" dirty="0">
                <a:latin typeface="Times New Roman" pitchFamily="18" charset="0"/>
              </a:rPr>
              <a:t>(varijanta su </a:t>
            </a:r>
            <a:r>
              <a:rPr lang="hr-HR" altLang="en-US" sz="2800" i="1" dirty="0">
                <a:latin typeface="Times New Roman" pitchFamily="18" charset="0"/>
              </a:rPr>
              <a:t>d. fissi</a:t>
            </a:r>
            <a:r>
              <a:rPr lang="hr-HR" altLang="en-US" sz="2800" dirty="0">
                <a:latin typeface="Times New Roman" pitchFamily="18" charset="0"/>
              </a:rPr>
              <a:t>)</a:t>
            </a: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NP = nepoznato; ili dani javnih svetkovina, ili vrsta </a:t>
            </a:r>
            <a:r>
              <a:rPr lang="hr-HR" altLang="en-US" sz="2800" i="1" dirty="0">
                <a:latin typeface="Times New Roman" pitchFamily="18" charset="0"/>
              </a:rPr>
              <a:t>presiječenih </a:t>
            </a:r>
            <a:r>
              <a:rPr lang="hr-HR" altLang="en-US" sz="2800" dirty="0">
                <a:latin typeface="Times New Roman" pitchFamily="18" charset="0"/>
              </a:rPr>
              <a:t>dana</a:t>
            </a:r>
          </a:p>
          <a:p>
            <a:pPr eaLnBrk="1" fontAlgn="auto" hangingPunct="1">
              <a:defRPr/>
            </a:pPr>
            <a:r>
              <a:rPr lang="hr-HR" altLang="en-US" sz="2800" dirty="0">
                <a:latin typeface="Times New Roman" pitchFamily="18" charset="0"/>
              </a:rPr>
              <a:t>FP = v. NP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1210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Horizo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832</TotalTime>
  <Words>1494</Words>
  <Application>Microsoft Office PowerPoint</Application>
  <PresentationFormat>On-screen Show (4:3)</PresentationFormat>
  <Paragraphs>202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Palatino Linotype</vt:lpstr>
      <vt:lpstr>Tahoma</vt:lpstr>
      <vt:lpstr>Times New Roman</vt:lpstr>
      <vt:lpstr>Wingdings</vt:lpstr>
      <vt:lpstr>Horizon</vt:lpstr>
      <vt:lpstr>RIMSKI KALENDAR</vt:lpstr>
      <vt:lpstr>Rimski brojevi</vt:lpstr>
      <vt:lpstr>SATI</vt:lpstr>
      <vt:lpstr>Nepreciznost</vt:lpstr>
      <vt:lpstr>Sati u danu</vt:lpstr>
      <vt:lpstr>DANI</vt:lpstr>
      <vt:lpstr>PowerPoint Presentation</vt:lpstr>
      <vt:lpstr>Oznake dana</vt:lpstr>
      <vt:lpstr>PowerPoint Presentation</vt:lpstr>
      <vt:lpstr>Posebni su još</vt:lpstr>
      <vt:lpstr>TJEDAN</vt:lpstr>
      <vt:lpstr>PowerPoint Presentation</vt:lpstr>
      <vt:lpstr>MJESECI</vt:lpstr>
      <vt:lpstr>Imena</vt:lpstr>
      <vt:lpstr>PowerPoint Presentation</vt:lpstr>
      <vt:lpstr>Interkalacija</vt:lpstr>
      <vt:lpstr>Julijanska reforma</vt:lpstr>
      <vt:lpstr>GODINA</vt:lpstr>
      <vt:lpstr>KALENDAR</vt:lpstr>
      <vt:lpstr>Glavne svečanosti</vt:lpstr>
      <vt:lpstr>PowerPoint Presentation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KALENDAR</dc:title>
  <dc:creator>Maja Matasović</dc:creator>
  <cp:lastModifiedBy>mrmat</cp:lastModifiedBy>
  <cp:revision>54</cp:revision>
  <dcterms:created xsi:type="dcterms:W3CDTF">2006-12-20T13:22:25Z</dcterms:created>
  <dcterms:modified xsi:type="dcterms:W3CDTF">2023-01-18T18:19:03Z</dcterms:modified>
</cp:coreProperties>
</file>