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63" r:id="rId4"/>
    <p:sldId id="279" r:id="rId5"/>
    <p:sldId id="289" r:id="rId6"/>
    <p:sldId id="270" r:id="rId7"/>
    <p:sldId id="269" r:id="rId8"/>
    <p:sldId id="282" r:id="rId9"/>
    <p:sldId id="283" r:id="rId10"/>
    <p:sldId id="284" r:id="rId11"/>
    <p:sldId id="290" r:id="rId12"/>
    <p:sldId id="285" r:id="rId13"/>
    <p:sldId id="286" r:id="rId14"/>
    <p:sldId id="287" r:id="rId15"/>
    <p:sldId id="288" r:id="rId16"/>
    <p:sldId id="261" r:id="rId17"/>
    <p:sldId id="275" r:id="rId18"/>
    <p:sldId id="262" r:id="rId19"/>
    <p:sldId id="273" r:id="rId2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0" autoAdjust="0"/>
    <p:restoredTop sz="86414" autoAdjust="0"/>
  </p:normalViewPr>
  <p:slideViewPr>
    <p:cSldViewPr>
      <p:cViewPr varScale="1">
        <p:scale>
          <a:sx n="90" d="100"/>
          <a:sy n="90" d="100"/>
        </p:scale>
        <p:origin x="1008" y="96"/>
      </p:cViewPr>
      <p:guideLst>
        <p:guide orient="horz" pos="2160"/>
        <p:guide pos="2880"/>
      </p:guideLst>
    </p:cSldViewPr>
  </p:slideViewPr>
  <p:outlineViewPr>
    <p:cViewPr>
      <p:scale>
        <a:sx n="33" d="100"/>
        <a:sy n="33" d="100"/>
      </p:scale>
      <p:origin x="0" y="-15276"/>
    </p:cViewPr>
  </p:outlineViewPr>
  <p:notesTextViewPr>
    <p:cViewPr>
      <p:scale>
        <a:sx n="100" d="100"/>
        <a:sy n="100" d="100"/>
      </p:scale>
      <p:origin x="0" y="0"/>
    </p:cViewPr>
  </p:notesTextViewPr>
  <p:sorterViewPr>
    <p:cViewPr>
      <p:scale>
        <a:sx n="100" d="100"/>
        <a:sy n="100" d="100"/>
      </p:scale>
      <p:origin x="0" y="1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sr-Latn-R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sr-Latn-R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r-Latn-RS" noProof="0"/>
              <a:t>Click to edit Master text styles</a:t>
            </a:r>
          </a:p>
          <a:p>
            <a:pPr lvl="1"/>
            <a:r>
              <a:rPr lang="en-GB" altLang="sr-Latn-RS" noProof="0"/>
              <a:t>Second level</a:t>
            </a:r>
          </a:p>
          <a:p>
            <a:pPr lvl="2"/>
            <a:r>
              <a:rPr lang="en-GB" altLang="sr-Latn-RS" noProof="0"/>
              <a:t>Third level</a:t>
            </a:r>
          </a:p>
          <a:p>
            <a:pPr lvl="3"/>
            <a:r>
              <a:rPr lang="en-GB" altLang="sr-Latn-RS" noProof="0"/>
              <a:t>Fourth level</a:t>
            </a:r>
          </a:p>
          <a:p>
            <a:pPr lvl="4"/>
            <a:r>
              <a:rPr lang="en-GB" altLang="sr-Latn-R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sr-Latn-R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F845FE-E130-432D-8240-96D99ED592EB}" type="slidenum">
              <a:rPr lang="en-GB" altLang="sr-Latn-RS"/>
              <a:pPr>
                <a:defRPr/>
              </a:pPr>
              <a:t>‹#›</a:t>
            </a:fld>
            <a:endParaRPr lang="en-GB"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E627E5D-050A-411A-99B5-6AAA54D4C1E0}" type="slidenum">
              <a:rPr lang="en-GB" altLang="sr-Latn-RS"/>
              <a:pPr>
                <a:spcBef>
                  <a:spcPct val="0"/>
                </a:spcBef>
              </a:pPr>
              <a:t>1</a:t>
            </a:fld>
            <a:endParaRPr lang="en-GB" altLang="sr-Latn-R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B92A069-E1D9-4328-B3F9-000D7D754F71}" type="slidenum">
              <a:rPr lang="hr-HR" altLang="en-US">
                <a:latin typeface="Arial" panose="020B0604020202020204" pitchFamily="34" charset="0"/>
              </a:rPr>
              <a:pPr>
                <a:spcBef>
                  <a:spcPct val="0"/>
                </a:spcBef>
              </a:pPr>
              <a:t>10</a:t>
            </a:fld>
            <a:endParaRPr lang="hr-HR" altLang="en-US">
              <a:latin typeface="Arial" panose="020B0604020202020204" pitchFamily="34"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hr-HR" altLang="en-US" dirty="0"/>
              <a:t>Terencija i Ovidijeva žena preuzimaju klijente dok je muž u progonstvu</a:t>
            </a:r>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 ona je neumorno obrađivala vunu ;-) čedna, poslušna, religiozna, dobroćudna, elegantna i jednostavna u odijevanju, brižna prema obitelji, draga</a:t>
            </a:r>
          </a:p>
          <a:p>
            <a:r>
              <a:rPr lang="hr-HR" dirty="0"/>
              <a:t>Muž poludio kad je čuo prijedlog za razvod</a:t>
            </a:r>
            <a:endParaRPr lang="en-GB" dirty="0"/>
          </a:p>
        </p:txBody>
      </p:sp>
      <p:sp>
        <p:nvSpPr>
          <p:cNvPr id="4" name="Slide Number Placeholder 3"/>
          <p:cNvSpPr>
            <a:spLocks noGrp="1"/>
          </p:cNvSpPr>
          <p:nvPr>
            <p:ph type="sldNum" sz="quarter" idx="5"/>
          </p:nvPr>
        </p:nvSpPr>
        <p:spPr/>
        <p:txBody>
          <a:bodyPr/>
          <a:lstStyle/>
          <a:p>
            <a:pPr>
              <a:defRPr/>
            </a:pPr>
            <a:fld id="{B4F845FE-E130-432D-8240-96D99ED592EB}" type="slidenum">
              <a:rPr lang="en-GB" altLang="sr-Latn-RS" smtClean="0"/>
              <a:pPr>
                <a:defRPr/>
              </a:pPr>
              <a:t>11</a:t>
            </a:fld>
            <a:endParaRPr lang="en-GB" altLang="sr-Latn-RS"/>
          </a:p>
        </p:txBody>
      </p:sp>
    </p:spTree>
    <p:extLst>
      <p:ext uri="{BB962C8B-B14F-4D97-AF65-F5344CB8AC3E}">
        <p14:creationId xmlns:p14="http://schemas.microsoft.com/office/powerpoint/2010/main" val="324637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83DE284-CBB1-4777-BC0A-9006A858C465}" type="slidenum">
              <a:rPr lang="hr-HR" altLang="en-US"/>
              <a:pPr>
                <a:spcBef>
                  <a:spcPct val="0"/>
                </a:spcBef>
              </a:pPr>
              <a:t>12</a:t>
            </a:fld>
            <a:endParaRPr lang="hr-HR"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38D3549-F234-4782-A4B4-DA7A9779F7F8}" type="slidenum">
              <a:rPr lang="hr-HR" altLang="en-US"/>
              <a:pPr>
                <a:spcBef>
                  <a:spcPct val="0"/>
                </a:spcBef>
              </a:pPr>
              <a:t>13</a:t>
            </a:fld>
            <a:endParaRPr lang="hr-HR" alt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5C58BD5-6C94-4B9B-ACA0-44CA34B6A849}" type="slidenum">
              <a:rPr lang="hr-HR" altLang="en-US"/>
              <a:pPr>
                <a:spcBef>
                  <a:spcPct val="0"/>
                </a:spcBef>
              </a:pPr>
              <a:t>14</a:t>
            </a:fld>
            <a:endParaRPr lang="hr-HR" altLang="en-US"/>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C4D16B3-ABBE-48C7-8AAD-6220AC685866}" type="slidenum">
              <a:rPr lang="hr-HR" altLang="en-US"/>
              <a:pPr>
                <a:spcBef>
                  <a:spcPct val="0"/>
                </a:spcBef>
              </a:pPr>
              <a:t>15</a:t>
            </a:fld>
            <a:endParaRPr lang="hr-HR" altLang="en-US"/>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AF47713-F0B8-41C1-A767-5377FBB04901}" type="slidenum">
              <a:rPr lang="en-GB" altLang="sr-Latn-RS"/>
              <a:pPr>
                <a:spcBef>
                  <a:spcPct val="0"/>
                </a:spcBef>
              </a:pPr>
              <a:t>16</a:t>
            </a:fld>
            <a:endParaRPr lang="en-GB" altLang="sr-Latn-R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1566920-71A0-467A-85CA-98D749E84681}" type="slidenum">
              <a:rPr lang="en-GB" altLang="sr-Latn-RS"/>
              <a:pPr>
                <a:spcBef>
                  <a:spcPct val="0"/>
                </a:spcBef>
              </a:pPr>
              <a:t>17</a:t>
            </a:fld>
            <a:endParaRPr lang="en-GB" altLang="sr-Latn-R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CF5ABBD-82C5-42F7-8E2C-AC7478B0B660}" type="slidenum">
              <a:rPr lang="en-GB" altLang="sr-Latn-RS"/>
              <a:pPr>
                <a:spcBef>
                  <a:spcPct val="0"/>
                </a:spcBef>
              </a:pPr>
              <a:t>18</a:t>
            </a:fld>
            <a:endParaRPr lang="en-GB" altLang="sr-Latn-R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20AD8F4-05E4-4F2F-96D6-D20445E00F16}" type="slidenum">
              <a:rPr lang="en-GB" altLang="sr-Latn-RS"/>
              <a:pPr>
                <a:spcBef>
                  <a:spcPct val="0"/>
                </a:spcBef>
              </a:pPr>
              <a:t>19</a:t>
            </a:fld>
            <a:endParaRPr lang="en-GB" altLang="sr-Latn-R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01195305-305E-4673-B5F7-25687F07F3EF}" type="slidenum">
              <a:rPr lang="en-GB" altLang="sr-Latn-RS"/>
              <a:pPr>
                <a:spcBef>
                  <a:spcPct val="0"/>
                </a:spcBef>
              </a:pPr>
              <a:t>2</a:t>
            </a:fld>
            <a:endParaRPr lang="en-GB" altLang="sr-Latn-R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F443D85-258C-4A61-A328-7A240EAA5B42}" type="slidenum">
              <a:rPr lang="en-GB" altLang="sr-Latn-RS"/>
              <a:pPr>
                <a:spcBef>
                  <a:spcPct val="0"/>
                </a:spcBef>
              </a:pPr>
              <a:t>3</a:t>
            </a:fld>
            <a:endParaRPr lang="en-GB" altLang="sr-Latn-R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hr-HR" altLang="sr-Latn-RS" dirty="0"/>
              <a:t>Vestalke!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C9F52CC-2F88-43BA-BB58-BB4A612A6965}" type="slidenum">
              <a:rPr lang="hr-HR" altLang="en-US">
                <a:latin typeface="Arial" panose="020B0604020202020204" pitchFamily="34" charset="0"/>
              </a:rPr>
              <a:pPr>
                <a:spcBef>
                  <a:spcPct val="0"/>
                </a:spcBef>
              </a:pPr>
              <a:t>4</a:t>
            </a:fld>
            <a:endParaRPr lang="hr-HR"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GB" altLang="en-US" i="1" dirty="0"/>
              <a:t>Lex Iulia de </a:t>
            </a:r>
            <a:r>
              <a:rPr lang="en-GB" altLang="en-US" i="1" dirty="0" err="1"/>
              <a:t>Maritandis</a:t>
            </a:r>
            <a:r>
              <a:rPr lang="en-GB" altLang="en-US" i="1" dirty="0"/>
              <a:t> </a:t>
            </a:r>
            <a:r>
              <a:rPr lang="en-GB" altLang="en-US" i="1" dirty="0" err="1"/>
              <a:t>Ordinibus</a:t>
            </a:r>
            <a:r>
              <a:rPr lang="en-GB" altLang="en-US" dirty="0"/>
              <a:t> (18 BC): Limiting marriage across social class boundaries (and thus seen as an indirect foundation of concubinage, later regulated by Justinian).</a:t>
            </a:r>
            <a:r>
              <a:rPr lang="hr-HR" altLang="en-US" dirty="0"/>
              <a:t> </a:t>
            </a:r>
            <a:r>
              <a:rPr lang="en-GB" sz="1200" b="0" i="0" kern="1200" dirty="0">
                <a:solidFill>
                  <a:schemeClr val="tx1"/>
                </a:solidFill>
                <a:effectLst/>
                <a:latin typeface="Times New Roman" pitchFamily="18" charset="0"/>
                <a:ea typeface="+mn-ea"/>
                <a:cs typeface="Times New Roman" pitchFamily="18" charset="0"/>
              </a:rPr>
              <a:t>Marriages between senators and freed women, and slaves and citizens, were declared legally void. Children born to such liaisons were illegitimate, non-citizen and unable to inherit.</a:t>
            </a:r>
            <a:endParaRPr lang="en-GB" altLang="en-US" dirty="0"/>
          </a:p>
          <a:p>
            <a:pPr eaLnBrk="1" hangingPunct="1"/>
            <a:r>
              <a:rPr lang="en-GB" altLang="en-US" i="1" dirty="0"/>
              <a:t>Lex Iulia de </a:t>
            </a:r>
            <a:r>
              <a:rPr lang="en-GB" altLang="en-US" i="1" dirty="0" err="1"/>
              <a:t>Adulteriis</a:t>
            </a:r>
            <a:r>
              <a:rPr lang="en-GB" altLang="en-US" i="1" dirty="0"/>
              <a:t> </a:t>
            </a:r>
            <a:r>
              <a:rPr lang="en-GB" altLang="en-US" i="1" dirty="0" err="1"/>
              <a:t>Coercendis</a:t>
            </a:r>
            <a:r>
              <a:rPr lang="en-GB" altLang="en-US" dirty="0"/>
              <a:t> (17 BC): This law punished adultery with banishment</a:t>
            </a:r>
            <a:r>
              <a:rPr lang="hr-HR" altLang="en-US" dirty="0"/>
              <a:t>.</a:t>
            </a:r>
            <a:r>
              <a:rPr lang="en-GB" altLang="en-US" dirty="0"/>
              <a:t> The two guilty parties were sent to different islands, and part of their property was confiscated. Fathers were permitted to kill daughters and their partners in adultery. Husbands could kill the partners under certain circumstances and were required to divorce adulterous wives.</a:t>
            </a:r>
            <a:endParaRPr lang="hr-HR" altLang="en-US" dirty="0"/>
          </a:p>
          <a:p>
            <a:pPr eaLnBrk="1" hangingPunct="1"/>
            <a:r>
              <a:rPr lang="hr-HR" altLang="en-US" dirty="0"/>
              <a:t>	- </a:t>
            </a:r>
            <a:r>
              <a:rPr lang="hr-HR" altLang="en-US" i="1" dirty="0"/>
              <a:t>adulterium</a:t>
            </a:r>
            <a:r>
              <a:rPr lang="hr-HR" altLang="en-US" dirty="0"/>
              <a:t> obuhvaća samo izvanbračne spolne odnose časne udane žene, izuzimajući ropkinje i brojne slobodne žene obeščašćenog društvenog sloja </a:t>
            </a:r>
            <a:endParaRPr lang="en-GB" altLang="en-US" dirty="0"/>
          </a:p>
          <a:p>
            <a:pPr eaLnBrk="1" hangingPunct="1"/>
            <a:r>
              <a:rPr lang="en-GB" altLang="en-US" i="1" dirty="0"/>
              <a:t>Lex </a:t>
            </a:r>
            <a:r>
              <a:rPr lang="en-GB" altLang="en-US" i="1" dirty="0" err="1"/>
              <a:t>Papia</a:t>
            </a:r>
            <a:r>
              <a:rPr lang="en-GB" altLang="en-US" i="1" dirty="0"/>
              <a:t> Poppaea</a:t>
            </a:r>
            <a:r>
              <a:rPr lang="en-GB" altLang="en-US" dirty="0"/>
              <a:t> (9 AD): (to encourage and strengthen marriage) is usually seen as an integral part of Augustus' Julian Laws. The Lex </a:t>
            </a:r>
            <a:r>
              <a:rPr lang="en-GB" altLang="en-US" dirty="0" err="1"/>
              <a:t>Papia</a:t>
            </a:r>
            <a:r>
              <a:rPr lang="en-GB" altLang="en-US" dirty="0"/>
              <a:t> Poppaea also explicitly promoted offspring (within lawful marriage), thus also discriminating against celibacy.</a:t>
            </a:r>
            <a:endParaRPr lang="hr-HR" altLang="en-US" dirty="0"/>
          </a:p>
          <a:p>
            <a:pPr eaLnBrk="1" hangingPunct="1"/>
            <a:endParaRPr lang="hr-HR" altLang="en-US" dirty="0"/>
          </a:p>
          <a:p>
            <a:pPr eaLnBrk="1" hangingPunct="1"/>
            <a:r>
              <a:rPr lang="hr-HR" altLang="en-US" dirty="0"/>
              <a:t>RAZVOD: </a:t>
            </a:r>
            <a:r>
              <a:rPr lang="en-GB" altLang="en-US" dirty="0" err="1"/>
              <a:t>Spurius</a:t>
            </a:r>
            <a:r>
              <a:rPr lang="en-GB" altLang="en-US" dirty="0"/>
              <a:t> </a:t>
            </a:r>
            <a:r>
              <a:rPr lang="en-GB" altLang="en-US" dirty="0" err="1"/>
              <a:t>Carvilius</a:t>
            </a:r>
            <a:r>
              <a:rPr lang="en-GB" altLang="en-US" dirty="0"/>
              <a:t>, a man of distinction, was the first to divorce his wife on grounds of infertility. This was most likely the </a:t>
            </a:r>
            <a:r>
              <a:rPr lang="en-GB" altLang="en-US" dirty="0" err="1"/>
              <a:t>Spurius</a:t>
            </a:r>
            <a:r>
              <a:rPr lang="en-GB" altLang="en-US" dirty="0"/>
              <a:t> </a:t>
            </a:r>
            <a:r>
              <a:rPr lang="en-GB" altLang="en-US" dirty="0" err="1"/>
              <a:t>Carvilius</a:t>
            </a:r>
            <a:r>
              <a:rPr lang="en-GB" altLang="en-US" dirty="0"/>
              <a:t> Maximus </a:t>
            </a:r>
            <a:r>
              <a:rPr lang="en-GB" altLang="en-US" dirty="0" err="1"/>
              <a:t>Ruga</a:t>
            </a:r>
            <a:r>
              <a:rPr lang="en-GB" altLang="en-US" dirty="0"/>
              <a:t> who was consul in 234 and 228 BCE. </a:t>
            </a:r>
            <a:r>
              <a:rPr lang="hr-HR" altLang="en-US" dirty="0"/>
              <a:t> </a:t>
            </a:r>
            <a:r>
              <a:rPr lang="en-GB" altLang="en-US" dirty="0"/>
              <a:t>A man could also divorce his wife for adultery, drunkenness, or making copies of the household keys.</a:t>
            </a:r>
            <a:r>
              <a:rPr lang="hr-HR" altLang="en-US" dirty="0"/>
              <a:t> </a:t>
            </a:r>
            <a:r>
              <a:rPr lang="en-GB" altLang="en-US" dirty="0"/>
              <a:t>Around the 2nd century, married women gained the right to divorce their husbands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Adultery was sufficient grounds for divorce, however, and if the wife was at fault, the wronged husband got to keep a portion of her dowry, though not much more than if he had repudiated her for less serious forms of misconduct</a:t>
            </a:r>
            <a:r>
              <a:rPr lang="hr-HR" dirty="0"/>
              <a:t>.</a:t>
            </a:r>
          </a:p>
          <a:p>
            <a:r>
              <a:rPr lang="en-GB" dirty="0"/>
              <a:t>A wronged husband was entitled to kill his wife's lover if the man was either a slave or </a:t>
            </a:r>
            <a:r>
              <a:rPr lang="en-GB" dirty="0" err="1"/>
              <a:t>infamis</a:t>
            </a:r>
            <a:r>
              <a:rPr lang="en-GB" dirty="0"/>
              <a:t>, a person who, though perhaps technically free, was excluded from the normal legal protections extended to Roman citizens. Among the </a:t>
            </a:r>
            <a:r>
              <a:rPr lang="en-GB" dirty="0" err="1"/>
              <a:t>infames</a:t>
            </a:r>
            <a:r>
              <a:rPr lang="en-GB" dirty="0"/>
              <a:t> were convicted criminals, entertainers such as actors and dancers, prostitutes and pimps, and gladiators. He was not allowed to kill his wife, who was not under his legal authority. If he chose to kill the lover, however, the husband was required to divorce his wife within three days and to have her formally charged with adultery. If a husband was aware of the affair and did nothing, he himself could be charged with pandering (</a:t>
            </a:r>
            <a:r>
              <a:rPr lang="en-GB" dirty="0" err="1"/>
              <a:t>lenocinium</a:t>
            </a:r>
            <a:r>
              <a:rPr lang="en-GB" dirty="0"/>
              <a:t>, from leno, "pimp")</a:t>
            </a:r>
            <a:r>
              <a:rPr lang="hr-HR" dirty="0"/>
              <a:t>.</a:t>
            </a:r>
          </a:p>
          <a:p>
            <a:r>
              <a:rPr lang="en-GB" sz="1200" b="0" i="0" kern="1200" dirty="0">
                <a:solidFill>
                  <a:schemeClr val="tx1"/>
                </a:solidFill>
                <a:effectLst/>
                <a:latin typeface="Times New Roman" pitchFamily="18" charset="0"/>
                <a:ea typeface="+mn-ea"/>
                <a:cs typeface="Times New Roman" pitchFamily="18" charset="0"/>
              </a:rPr>
              <a:t>A woman convicted of adultery was barred from remarrying</a:t>
            </a:r>
            <a:endParaRPr lang="en-GB" dirty="0"/>
          </a:p>
        </p:txBody>
      </p:sp>
      <p:sp>
        <p:nvSpPr>
          <p:cNvPr id="4" name="Slide Number Placeholder 3"/>
          <p:cNvSpPr>
            <a:spLocks noGrp="1"/>
          </p:cNvSpPr>
          <p:nvPr>
            <p:ph type="sldNum" sz="quarter" idx="10"/>
          </p:nvPr>
        </p:nvSpPr>
        <p:spPr/>
        <p:txBody>
          <a:bodyPr/>
          <a:lstStyle/>
          <a:p>
            <a:pPr>
              <a:defRPr/>
            </a:pPr>
            <a:fld id="{B4F845FE-E130-432D-8240-96D99ED592EB}" type="slidenum">
              <a:rPr lang="en-GB" altLang="sr-Latn-RS" smtClean="0"/>
              <a:pPr>
                <a:defRPr/>
              </a:pPr>
              <a:t>5</a:t>
            </a:fld>
            <a:endParaRPr lang="en-GB" altLang="sr-Latn-RS"/>
          </a:p>
        </p:txBody>
      </p:sp>
    </p:spTree>
    <p:extLst>
      <p:ext uri="{BB962C8B-B14F-4D97-AF65-F5344CB8AC3E}">
        <p14:creationId xmlns:p14="http://schemas.microsoft.com/office/powerpoint/2010/main" val="422557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2AD306C-AF9A-4D76-AB67-2AA347C09CC4}" type="slidenum">
              <a:rPr lang="en-GB" altLang="sr-Latn-RS"/>
              <a:pPr>
                <a:spcBef>
                  <a:spcPct val="0"/>
                </a:spcBef>
              </a:pPr>
              <a:t>6</a:t>
            </a:fld>
            <a:endParaRPr lang="en-GB" altLang="sr-Latn-R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hr-HR" altLang="sr-Latn-RS" i="1" dirty="0"/>
              <a:t>Contubernium – </a:t>
            </a:r>
            <a:r>
              <a:rPr lang="hr-HR" altLang="sr-Latn-RS" i="0" dirty="0"/>
              <a:t>muškarac i </a:t>
            </a:r>
            <a:r>
              <a:rPr lang="hr-HR" altLang="sr-Latn-RS" i="1" dirty="0"/>
              <a:t>concubina </a:t>
            </a:r>
            <a:r>
              <a:rPr lang="hr-HR" altLang="sr-Latn-RS" i="0" dirty="0"/>
              <a:t>mogu živjeti zajedno, ali djeca im nemaju legalan status. Konkubine moraju biti starije od 12 godina</a:t>
            </a:r>
            <a:endParaRPr lang="hr-HR" altLang="sr-Latn-RS"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300B1E6-F44C-4EE9-8B79-C11E2A0275A2}" type="slidenum">
              <a:rPr lang="en-GB" altLang="sr-Latn-RS"/>
              <a:pPr>
                <a:spcBef>
                  <a:spcPct val="0"/>
                </a:spcBef>
              </a:pPr>
              <a:t>7</a:t>
            </a:fld>
            <a:endParaRPr lang="en-GB" altLang="sr-Latn-R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hr-HR"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F4840BB-847D-4934-BDD2-F8FD98C55CEE}" type="slidenum">
              <a:rPr lang="hr-HR" altLang="en-US">
                <a:latin typeface="Arial" panose="020B0604020202020204" pitchFamily="34" charset="0"/>
              </a:rPr>
              <a:pPr>
                <a:spcBef>
                  <a:spcPct val="0"/>
                </a:spcBef>
              </a:pPr>
              <a:t>8</a:t>
            </a:fld>
            <a:endParaRPr lang="hr-HR" altLang="en-US">
              <a:latin typeface="Arial" panose="020B0604020202020204" pitchFamily="34" charset="0"/>
            </a:endParaRPr>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F99462D-4BDB-4065-B330-88221A84EF1A}" type="slidenum">
              <a:rPr lang="hr-HR" altLang="en-US">
                <a:latin typeface="Arial" panose="020B0604020202020204" pitchFamily="34" charset="0"/>
              </a:rPr>
              <a:pPr>
                <a:spcBef>
                  <a:spcPct val="0"/>
                </a:spcBef>
              </a:pPr>
              <a:t>9</a:t>
            </a:fld>
            <a:endParaRPr lang="hr-HR"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z="1200" b="0" i="1" kern="1200" dirty="0" err="1">
                <a:solidFill>
                  <a:schemeClr val="tx1"/>
                </a:solidFill>
                <a:effectLst/>
                <a:latin typeface="Times New Roman" pitchFamily="18" charset="0"/>
                <a:ea typeface="+mn-ea"/>
                <a:cs typeface="Times New Roman" pitchFamily="18" charset="0"/>
              </a:rPr>
              <a:t>Aldobrandini</a:t>
            </a:r>
            <a:r>
              <a:rPr lang="en-GB" sz="1200" b="0" i="1" kern="1200" dirty="0">
                <a:solidFill>
                  <a:schemeClr val="tx1"/>
                </a:solidFill>
                <a:effectLst/>
                <a:latin typeface="Times New Roman" pitchFamily="18" charset="0"/>
                <a:ea typeface="+mn-ea"/>
                <a:cs typeface="Times New Roman" pitchFamily="18" charset="0"/>
              </a:rPr>
              <a:t> Wedding Fresco</a:t>
            </a:r>
            <a:r>
              <a:rPr lang="en-GB" sz="1200" b="0" i="0" kern="1200" dirty="0">
                <a:solidFill>
                  <a:schemeClr val="tx1"/>
                </a:solidFill>
                <a:effectLst/>
                <a:latin typeface="Times New Roman" pitchFamily="18" charset="0"/>
                <a:ea typeface="+mn-ea"/>
                <a:cs typeface="Times New Roman" pitchFamily="18" charset="0"/>
              </a:rPr>
              <a:t>: large wall fresco of the late 1st century BCE from a Roman house on the Esquiline hill</a:t>
            </a:r>
            <a:r>
              <a:rPr lang="hr-HR" sz="1200" b="0" i="0" kern="1200" dirty="0">
                <a:solidFill>
                  <a:schemeClr val="tx1"/>
                </a:solidFill>
                <a:effectLst/>
                <a:latin typeface="Times New Roman" pitchFamily="18" charset="0"/>
                <a:ea typeface="+mn-ea"/>
                <a:cs typeface="Times New Roman" pitchFamily="18" charset="0"/>
              </a:rPr>
              <a:t> - </a:t>
            </a:r>
            <a:r>
              <a:rPr lang="hr-HR" altLang="en-US" dirty="0"/>
              <a:t>Freska je možda scena iz Alkestide</a:t>
            </a:r>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hr-HR"/>
            </a:p>
          </p:txBody>
        </p:sp>
        <p:sp>
          <p:nvSpPr>
            <p:cNvPr id="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1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1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12" name="Freeform 10"/>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grpSp>
      <p:sp>
        <p:nvSpPr>
          <p:cNvPr id="5131" name="Rectangle 11"/>
          <p:cNvSpPr>
            <a:spLocks noGrp="1" noChangeArrowheads="1"/>
          </p:cNvSpPr>
          <p:nvPr>
            <p:ph type="ctrTitle"/>
          </p:nvPr>
        </p:nvSpPr>
        <p:spPr>
          <a:xfrm>
            <a:off x="685800" y="2286000"/>
            <a:ext cx="7772400" cy="1143000"/>
          </a:xfrm>
        </p:spPr>
        <p:txBody>
          <a:bodyPr/>
          <a:lstStyle>
            <a:lvl1pPr>
              <a:defRPr/>
            </a:lvl1pPr>
          </a:lstStyle>
          <a:p>
            <a:pPr lvl="0"/>
            <a:r>
              <a:rPr lang="en-US" altLang="sr-Latn-RS" noProof="0"/>
              <a:t>Click to edit Master title style</a:t>
            </a:r>
          </a:p>
        </p:txBody>
      </p:sp>
      <p:sp>
        <p:nvSpPr>
          <p:cNvPr id="513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sr-Latn-RS" noProof="0"/>
              <a:t>Click to edit Master subtitle style</a:t>
            </a:r>
          </a:p>
        </p:txBody>
      </p:sp>
      <p:sp>
        <p:nvSpPr>
          <p:cNvPr id="13" name="Rectangle 13"/>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sr-Latn-RS"/>
          </a:p>
        </p:txBody>
      </p:sp>
      <p:sp>
        <p:nvSpPr>
          <p:cNvPr id="14" name="Rectangle 14"/>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sr-Latn-RS"/>
          </a:p>
        </p:txBody>
      </p:sp>
      <p:sp>
        <p:nvSpPr>
          <p:cNvPr id="15" name="Rectangle 15"/>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mtClean="0"/>
            </a:lvl1pPr>
          </a:lstStyle>
          <a:p>
            <a:pPr>
              <a:defRPr/>
            </a:pPr>
            <a:fld id="{B260E343-9568-4850-B838-605262349027}" type="slidenum">
              <a:rPr lang="en-US" altLang="sr-Latn-RS"/>
              <a:pPr>
                <a:defRPr/>
              </a:pPr>
              <a:t>‹#›</a:t>
            </a:fld>
            <a:endParaRPr lang="en-US" altLang="sr-Latn-RS"/>
          </a:p>
        </p:txBody>
      </p:sp>
    </p:spTree>
    <p:extLst>
      <p:ext uri="{BB962C8B-B14F-4D97-AF65-F5344CB8AC3E}">
        <p14:creationId xmlns:p14="http://schemas.microsoft.com/office/powerpoint/2010/main" val="41830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694355B8-788B-45A6-AAAD-FC05E0D3F6A1}" type="slidenum">
              <a:rPr lang="en-US" altLang="sr-Latn-RS"/>
              <a:pPr>
                <a:defRPr/>
              </a:pPr>
              <a:t>‹#›</a:t>
            </a:fld>
            <a:endParaRPr lang="en-US" altLang="sr-Latn-RS"/>
          </a:p>
        </p:txBody>
      </p:sp>
    </p:spTree>
    <p:extLst>
      <p:ext uri="{BB962C8B-B14F-4D97-AF65-F5344CB8AC3E}">
        <p14:creationId xmlns:p14="http://schemas.microsoft.com/office/powerpoint/2010/main" val="26231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CAAA6EF8-7689-4397-ACB9-EE907E1FD70B}" type="slidenum">
              <a:rPr lang="en-US" altLang="sr-Latn-RS"/>
              <a:pPr>
                <a:defRPr/>
              </a:pPr>
              <a:t>‹#›</a:t>
            </a:fld>
            <a:endParaRPr lang="en-US" altLang="sr-Latn-RS"/>
          </a:p>
        </p:txBody>
      </p:sp>
    </p:spTree>
    <p:extLst>
      <p:ext uri="{BB962C8B-B14F-4D97-AF65-F5344CB8AC3E}">
        <p14:creationId xmlns:p14="http://schemas.microsoft.com/office/powerpoint/2010/main" val="395500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B9779499-E647-417A-B581-51F3C3CFF117}" type="slidenum">
              <a:rPr lang="en-US" altLang="sr-Latn-RS"/>
              <a:pPr>
                <a:defRPr/>
              </a:pPr>
              <a:t>‹#›</a:t>
            </a:fld>
            <a:endParaRPr lang="en-US" altLang="sr-Latn-RS"/>
          </a:p>
        </p:txBody>
      </p:sp>
    </p:spTree>
    <p:extLst>
      <p:ext uri="{BB962C8B-B14F-4D97-AF65-F5344CB8AC3E}">
        <p14:creationId xmlns:p14="http://schemas.microsoft.com/office/powerpoint/2010/main" val="81375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8" name="Rectangle 14"/>
          <p:cNvSpPr>
            <a:spLocks noGrp="1" noChangeArrowheads="1"/>
          </p:cNvSpPr>
          <p:nvPr>
            <p:ph type="sldNum" sz="quarter" idx="12"/>
          </p:nvPr>
        </p:nvSpPr>
        <p:spPr>
          <a:ln/>
        </p:spPr>
        <p:txBody>
          <a:bodyPr/>
          <a:lstStyle>
            <a:lvl1pPr>
              <a:defRPr/>
            </a:lvl1pPr>
          </a:lstStyle>
          <a:p>
            <a:pPr>
              <a:defRPr/>
            </a:pPr>
            <a:fld id="{05027853-34D1-4D03-A21C-D263031EB6D4}" type="slidenum">
              <a:rPr lang="en-US" altLang="sr-Latn-RS"/>
              <a:pPr>
                <a:defRPr/>
              </a:pPr>
              <a:t>‹#›</a:t>
            </a:fld>
            <a:endParaRPr lang="en-US" altLang="sr-Latn-RS"/>
          </a:p>
        </p:txBody>
      </p:sp>
    </p:spTree>
    <p:extLst>
      <p:ext uri="{BB962C8B-B14F-4D97-AF65-F5344CB8AC3E}">
        <p14:creationId xmlns:p14="http://schemas.microsoft.com/office/powerpoint/2010/main" val="49514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100FBFFD-96B3-46F9-BF68-1C0E2C8D21C2}" type="slidenum">
              <a:rPr lang="en-US" altLang="sr-Latn-RS"/>
              <a:pPr>
                <a:defRPr/>
              </a:pPr>
              <a:t>‹#›</a:t>
            </a:fld>
            <a:endParaRPr lang="en-US" altLang="sr-Latn-RS"/>
          </a:p>
        </p:txBody>
      </p:sp>
    </p:spTree>
    <p:extLst>
      <p:ext uri="{BB962C8B-B14F-4D97-AF65-F5344CB8AC3E}">
        <p14:creationId xmlns:p14="http://schemas.microsoft.com/office/powerpoint/2010/main" val="385325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6" name="Rectangle 14"/>
          <p:cNvSpPr>
            <a:spLocks noGrp="1" noChangeArrowheads="1"/>
          </p:cNvSpPr>
          <p:nvPr>
            <p:ph type="sldNum" sz="quarter" idx="12"/>
          </p:nvPr>
        </p:nvSpPr>
        <p:spPr>
          <a:ln/>
        </p:spPr>
        <p:txBody>
          <a:bodyPr/>
          <a:lstStyle>
            <a:lvl1pPr>
              <a:defRPr/>
            </a:lvl1pPr>
          </a:lstStyle>
          <a:p>
            <a:pPr>
              <a:defRPr/>
            </a:pPr>
            <a:fld id="{9C17E373-F57D-4C51-8684-9E9299456A01}" type="slidenum">
              <a:rPr lang="en-US" altLang="sr-Latn-RS"/>
              <a:pPr>
                <a:defRPr/>
              </a:pPr>
              <a:t>‹#›</a:t>
            </a:fld>
            <a:endParaRPr lang="en-US" altLang="sr-Latn-RS"/>
          </a:p>
        </p:txBody>
      </p:sp>
    </p:spTree>
    <p:extLst>
      <p:ext uri="{BB962C8B-B14F-4D97-AF65-F5344CB8AC3E}">
        <p14:creationId xmlns:p14="http://schemas.microsoft.com/office/powerpoint/2010/main" val="251420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0B655E1C-4A95-47CD-9622-10D36AE20822}" type="slidenum">
              <a:rPr lang="en-US" altLang="sr-Latn-RS"/>
              <a:pPr>
                <a:defRPr/>
              </a:pPr>
              <a:t>‹#›</a:t>
            </a:fld>
            <a:endParaRPr lang="en-US" altLang="sr-Latn-RS"/>
          </a:p>
        </p:txBody>
      </p:sp>
    </p:spTree>
    <p:extLst>
      <p:ext uri="{BB962C8B-B14F-4D97-AF65-F5344CB8AC3E}">
        <p14:creationId xmlns:p14="http://schemas.microsoft.com/office/powerpoint/2010/main" val="180401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9" name="Rectangle 14"/>
          <p:cNvSpPr>
            <a:spLocks noGrp="1" noChangeArrowheads="1"/>
          </p:cNvSpPr>
          <p:nvPr>
            <p:ph type="sldNum" sz="quarter" idx="12"/>
          </p:nvPr>
        </p:nvSpPr>
        <p:spPr>
          <a:ln/>
        </p:spPr>
        <p:txBody>
          <a:bodyPr/>
          <a:lstStyle>
            <a:lvl1pPr>
              <a:defRPr/>
            </a:lvl1pPr>
          </a:lstStyle>
          <a:p>
            <a:pPr>
              <a:defRPr/>
            </a:pPr>
            <a:fld id="{991E9DC7-ED9E-452B-9BC4-C44637C05749}" type="slidenum">
              <a:rPr lang="en-US" altLang="sr-Latn-RS"/>
              <a:pPr>
                <a:defRPr/>
              </a:pPr>
              <a:t>‹#›</a:t>
            </a:fld>
            <a:endParaRPr lang="en-US" altLang="sr-Latn-RS"/>
          </a:p>
        </p:txBody>
      </p:sp>
    </p:spTree>
    <p:extLst>
      <p:ext uri="{BB962C8B-B14F-4D97-AF65-F5344CB8AC3E}">
        <p14:creationId xmlns:p14="http://schemas.microsoft.com/office/powerpoint/2010/main" val="353843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5" name="Rectangle 14"/>
          <p:cNvSpPr>
            <a:spLocks noGrp="1" noChangeArrowheads="1"/>
          </p:cNvSpPr>
          <p:nvPr>
            <p:ph type="sldNum" sz="quarter" idx="12"/>
          </p:nvPr>
        </p:nvSpPr>
        <p:spPr>
          <a:ln/>
        </p:spPr>
        <p:txBody>
          <a:bodyPr/>
          <a:lstStyle>
            <a:lvl1pPr>
              <a:defRPr/>
            </a:lvl1pPr>
          </a:lstStyle>
          <a:p>
            <a:pPr>
              <a:defRPr/>
            </a:pPr>
            <a:fld id="{CD0404A5-AB46-46BA-8311-1EBA94266059}" type="slidenum">
              <a:rPr lang="en-US" altLang="sr-Latn-RS"/>
              <a:pPr>
                <a:defRPr/>
              </a:pPr>
              <a:t>‹#›</a:t>
            </a:fld>
            <a:endParaRPr lang="en-US" altLang="sr-Latn-RS"/>
          </a:p>
        </p:txBody>
      </p:sp>
    </p:spTree>
    <p:extLst>
      <p:ext uri="{BB962C8B-B14F-4D97-AF65-F5344CB8AC3E}">
        <p14:creationId xmlns:p14="http://schemas.microsoft.com/office/powerpoint/2010/main" val="29316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4" name="Rectangle 14"/>
          <p:cNvSpPr>
            <a:spLocks noGrp="1" noChangeArrowheads="1"/>
          </p:cNvSpPr>
          <p:nvPr>
            <p:ph type="sldNum" sz="quarter" idx="12"/>
          </p:nvPr>
        </p:nvSpPr>
        <p:spPr>
          <a:ln/>
        </p:spPr>
        <p:txBody>
          <a:bodyPr/>
          <a:lstStyle>
            <a:lvl1pPr>
              <a:defRPr/>
            </a:lvl1pPr>
          </a:lstStyle>
          <a:p>
            <a:pPr>
              <a:defRPr/>
            </a:pPr>
            <a:fld id="{463732F9-A75F-4407-87D3-5098DC615A86}" type="slidenum">
              <a:rPr lang="en-US" altLang="sr-Latn-RS"/>
              <a:pPr>
                <a:defRPr/>
              </a:pPr>
              <a:t>‹#›</a:t>
            </a:fld>
            <a:endParaRPr lang="en-US" altLang="sr-Latn-RS"/>
          </a:p>
        </p:txBody>
      </p:sp>
    </p:spTree>
    <p:extLst>
      <p:ext uri="{BB962C8B-B14F-4D97-AF65-F5344CB8AC3E}">
        <p14:creationId xmlns:p14="http://schemas.microsoft.com/office/powerpoint/2010/main" val="82882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CD726E17-1AF0-4E56-83A7-3E7D80230856}" type="slidenum">
              <a:rPr lang="en-US" altLang="sr-Latn-RS"/>
              <a:pPr>
                <a:defRPr/>
              </a:pPr>
              <a:t>‹#›</a:t>
            </a:fld>
            <a:endParaRPr lang="en-US" altLang="sr-Latn-RS"/>
          </a:p>
        </p:txBody>
      </p:sp>
    </p:spTree>
    <p:extLst>
      <p:ext uri="{BB962C8B-B14F-4D97-AF65-F5344CB8AC3E}">
        <p14:creationId xmlns:p14="http://schemas.microsoft.com/office/powerpoint/2010/main" val="283387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sr-Latn-R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sr-Latn-RS"/>
          </a:p>
        </p:txBody>
      </p:sp>
      <p:sp>
        <p:nvSpPr>
          <p:cNvPr id="7" name="Rectangle 14"/>
          <p:cNvSpPr>
            <a:spLocks noGrp="1" noChangeArrowheads="1"/>
          </p:cNvSpPr>
          <p:nvPr>
            <p:ph type="sldNum" sz="quarter" idx="12"/>
          </p:nvPr>
        </p:nvSpPr>
        <p:spPr>
          <a:ln/>
        </p:spPr>
        <p:txBody>
          <a:bodyPr/>
          <a:lstStyle>
            <a:lvl1pPr>
              <a:defRPr/>
            </a:lvl1pPr>
          </a:lstStyle>
          <a:p>
            <a:pPr>
              <a:defRPr/>
            </a:pPr>
            <a:fld id="{53E2D665-219E-4009-8330-7A00DCC32F4F}" type="slidenum">
              <a:rPr lang="en-US" altLang="sr-Latn-RS"/>
              <a:pPr>
                <a:defRPr/>
              </a:pPr>
              <a:t>‹#›</a:t>
            </a:fld>
            <a:endParaRPr lang="en-US" altLang="sr-Latn-RS"/>
          </a:p>
        </p:txBody>
      </p:sp>
    </p:spTree>
    <p:extLst>
      <p:ext uri="{BB962C8B-B14F-4D97-AF65-F5344CB8AC3E}">
        <p14:creationId xmlns:p14="http://schemas.microsoft.com/office/powerpoint/2010/main" val="303410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18325"/>
            <a:chOff x="0" y="0"/>
            <a:chExt cx="5760" cy="4358"/>
          </a:xfrm>
        </p:grpSpPr>
        <p:sp>
          <p:nvSpPr>
            <p:cNvPr id="409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hr-HR"/>
            </a:p>
          </p:txBody>
        </p:sp>
        <p:sp>
          <p:nvSpPr>
            <p:cNvPr id="4100"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1"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2"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3"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4"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hr-HR"/>
            </a:p>
          </p:txBody>
        </p:sp>
        <p:sp>
          <p:nvSpPr>
            <p:cNvPr id="4105"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sp>
          <p:nvSpPr>
            <p:cNvPr id="4106" name="Freeform 10"/>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hr-HR"/>
            </a:p>
          </p:txBody>
        </p:sp>
      </p:grpSp>
      <p:sp>
        <p:nvSpPr>
          <p:cNvPr id="1027"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4108"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vl1pPr>
          </a:lstStyle>
          <a:p>
            <a:pPr>
              <a:defRPr/>
            </a:pPr>
            <a:endParaRPr lang="en-US" altLang="sr-Latn-R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vl1pPr>
          </a:lstStyle>
          <a:p>
            <a:pPr>
              <a:defRPr/>
            </a:pPr>
            <a:endParaRPr lang="en-US" altLang="sr-Latn-RS"/>
          </a:p>
        </p:txBody>
      </p:sp>
      <p:sp>
        <p:nvSpPr>
          <p:cNvPr id="4110"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smtClean="0"/>
            </a:lvl1pPr>
          </a:lstStyle>
          <a:p>
            <a:pPr>
              <a:defRPr/>
            </a:pPr>
            <a:fld id="{8CA1B50E-5D05-4078-A34C-5E1991D1E777}" type="slidenum">
              <a:rPr lang="en-US" altLang="sr-Latn-RS"/>
              <a:pPr>
                <a:defRPr/>
              </a:pPr>
              <a:t>‹#›</a:t>
            </a:fld>
            <a:endParaRPr lang="en-US" altLang="sr-Latn-RS"/>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41438"/>
            <a:ext cx="3703637" cy="1143000"/>
          </a:xfrm>
        </p:spPr>
        <p:txBody>
          <a:bodyPr/>
          <a:lstStyle/>
          <a:p>
            <a:pPr eaLnBrk="1" hangingPunct="1"/>
            <a:r>
              <a:rPr lang="hr-HR" altLang="sr-Latn-RS"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rPr>
              <a:t>ŽENA</a:t>
            </a:r>
            <a:endParaRPr lang="en-GB" altLang="sr-Latn-RS"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4099" name="Subtitle 1"/>
          <p:cNvSpPr>
            <a:spLocks noGrp="1"/>
          </p:cNvSpPr>
          <p:nvPr>
            <p:ph type="subTitle" idx="1"/>
          </p:nvPr>
        </p:nvSpPr>
        <p:spPr>
          <a:xfrm>
            <a:off x="2743200" y="5013325"/>
            <a:ext cx="4637088" cy="1577975"/>
          </a:xfrm>
        </p:spPr>
        <p:txBody>
          <a:bodyPr/>
          <a:lstStyle/>
          <a:p>
            <a:r>
              <a:rPr lang="hr-HR" altLang="sr-Latn-RS" dirty="0">
                <a:latin typeface="Palatino Linotype" panose="02040502050505030304" pitchFamily="18" charset="0"/>
              </a:rPr>
              <a:t> </a:t>
            </a:r>
            <a:r>
              <a:rPr lang="hr-HR" altLang="sr-Latn-RS" sz="4400"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rPr>
              <a:t>U RIMU</a:t>
            </a:r>
            <a:endParaRPr lang="en-GB" altLang="en-US" sz="4400" dirty="0">
              <a:solidFill>
                <a:schemeClr val="tx2">
                  <a:lumMod val="75000"/>
                </a:schemeClr>
              </a:solidFill>
              <a:effectLst>
                <a:outerShdw blurRad="38100" dist="38100" dir="2700000" algn="tl">
                  <a:srgbClr val="000000">
                    <a:alpha val="43137"/>
                  </a:srgbClr>
                </a:outerShdw>
              </a:effectLst>
              <a:latin typeface="Palatino Linotype" panose="02040502050505030304" pitchFamily="18" charset="0"/>
            </a:endParaRPr>
          </a:p>
        </p:txBody>
      </p:sp>
      <p:pic>
        <p:nvPicPr>
          <p:cNvPr id="4100" name="Picture 3" descr="Scan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36912"/>
            <a:ext cx="2889250" cy="40386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88913"/>
            <a:ext cx="4767263" cy="437197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35200" y="260217"/>
            <a:ext cx="6710015" cy="762000"/>
          </a:xfrm>
        </p:spPr>
        <p:txBody>
          <a:bodyPr/>
          <a:lstStyle/>
          <a:p>
            <a:pPr eaLnBrk="1" hangingPunct="1"/>
            <a:r>
              <a:rPr lang="hr-HR" altLang="en-US" dirty="0">
                <a:latin typeface="Palatino Linotype" panose="02040502050505030304" pitchFamily="18" charset="0"/>
              </a:rPr>
              <a:t>Zadaće matrone</a:t>
            </a:r>
            <a:endParaRPr lang="en-GB" altLang="en-US" dirty="0">
              <a:latin typeface="Palatino Linotype" panose="02040502050505030304" pitchFamily="18" charset="0"/>
            </a:endParaRPr>
          </a:p>
        </p:txBody>
      </p:sp>
      <p:sp>
        <p:nvSpPr>
          <p:cNvPr id="20483" name="Rectangle 3"/>
          <p:cNvSpPr>
            <a:spLocks noGrp="1" noChangeArrowheads="1"/>
          </p:cNvSpPr>
          <p:nvPr>
            <p:ph type="body" idx="1"/>
          </p:nvPr>
        </p:nvSpPr>
        <p:spPr>
          <a:xfrm>
            <a:off x="1907704" y="1196751"/>
            <a:ext cx="7236296" cy="5616799"/>
          </a:xfrm>
        </p:spPr>
        <p:txBody>
          <a:bodyPr/>
          <a:lstStyle/>
          <a:p>
            <a:pPr eaLnBrk="1" hangingPunct="1"/>
            <a:r>
              <a:rPr lang="hr-HR" altLang="en-US" sz="3100" dirty="0">
                <a:latin typeface="Palatino Linotype" panose="02040502050505030304" pitchFamily="18" charset="0"/>
              </a:rPr>
              <a:t>Siromašne pospremaju kuću i kuhaju ručak te odlaze u javna kupališta</a:t>
            </a:r>
          </a:p>
          <a:p>
            <a:pPr lvl="1" eaLnBrk="1" hangingPunct="1"/>
            <a:r>
              <a:rPr lang="hr-HR" altLang="en-US" sz="2700" dirty="0">
                <a:latin typeface="Palatino Linotype" panose="02040502050505030304" pitchFamily="18" charset="0"/>
              </a:rPr>
              <a:t>mogu čak i raditi u obrtu zajedno s muževima</a:t>
            </a:r>
          </a:p>
          <a:p>
            <a:pPr eaLnBrk="1" hangingPunct="1"/>
            <a:r>
              <a:rPr lang="hr-HR" altLang="en-US" sz="3100" dirty="0">
                <a:latin typeface="Palatino Linotype" panose="02040502050505030304" pitchFamily="18" charset="0"/>
              </a:rPr>
              <a:t>Bogate izlaze u posjete prijateljima, u šetnju</a:t>
            </a:r>
          </a:p>
          <a:p>
            <a:pPr lvl="1" eaLnBrk="1" hangingPunct="1"/>
            <a:r>
              <a:rPr lang="hr-HR" altLang="en-US" sz="2700" dirty="0">
                <a:latin typeface="Palatino Linotype" panose="02040502050505030304" pitchFamily="18" charset="0"/>
              </a:rPr>
              <a:t>u doba carstva na predstave u kazalište ili amfiteatar te na večere </a:t>
            </a:r>
          </a:p>
          <a:p>
            <a:pPr eaLnBrk="1" hangingPunct="1"/>
            <a:r>
              <a:rPr lang="hr-HR" altLang="en-US" sz="3100" dirty="0">
                <a:latin typeface="Palatino Linotype" panose="02040502050505030304" pitchFamily="18" charset="0"/>
              </a:rPr>
              <a:t>Najvažnija je zadaća odgajanje djece </a:t>
            </a:r>
          </a:p>
          <a:p>
            <a:pPr lvl="1" eaLnBrk="1" hangingPunct="1"/>
            <a:r>
              <a:rPr lang="hr-HR" altLang="en-US" sz="2700" dirty="0">
                <a:latin typeface="Palatino Linotype" panose="02040502050505030304" pitchFamily="18" charset="0"/>
              </a:rPr>
              <a:t>do 7. godine kad ih preuzima pedagog</a:t>
            </a:r>
          </a:p>
          <a:p>
            <a:pPr eaLnBrk="1" hangingPunct="1"/>
            <a:r>
              <a:rPr lang="hr-HR" altLang="en-US" sz="3100" dirty="0">
                <a:latin typeface="Palatino Linotype" panose="02040502050505030304" pitchFamily="18" charset="0"/>
              </a:rPr>
              <a:t>Briga za kućni budžet i odjeću</a:t>
            </a:r>
            <a:endParaRPr lang="en-GB" altLang="en-US" sz="3100" dirty="0">
              <a:latin typeface="Palatino Linotype" panose="02040502050505030304" pitchFamily="18" charset="0"/>
            </a:endParaRPr>
          </a:p>
        </p:txBody>
      </p:sp>
      <p:pic>
        <p:nvPicPr>
          <p:cNvPr id="20484"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44" b="99295" l="3043" r="92174">
                        <a14:foregroundMark x1="47826" y1="8818" x2="70000" y2="10229"/>
                        <a14:foregroundMark x1="70000" y1="10229" x2="64783" y2="5996"/>
                        <a14:foregroundMark x1="13913" y1="80247" x2="23478" y2="80600"/>
                        <a14:foregroundMark x1="13478" y1="83069" x2="8696" y2="91887"/>
                        <a14:foregroundMark x1="8696" y1="91887" x2="31304" y2="86949"/>
                        <a14:foregroundMark x1="31304" y1="86949" x2="3478" y2="99295"/>
                        <a14:foregroundMark x1="85652" y1="81129" x2="85652" y2="81129"/>
                        <a14:foregroundMark x1="92174" y1="96825" x2="92174" y2="96825"/>
                      </a14:backgroundRemoval>
                    </a14:imgEffect>
                  </a14:imgLayer>
                </a14:imgProps>
              </a:ext>
              <a:ext uri="{28A0092B-C50C-407E-A947-70E740481C1C}">
                <a14:useLocalDpi xmlns:a14="http://schemas.microsoft.com/office/drawing/2010/main" val="0"/>
              </a:ext>
            </a:extLst>
          </a:blip>
          <a:srcRect/>
          <a:stretch>
            <a:fillRect/>
          </a:stretch>
        </p:blipFill>
        <p:spPr bwMode="auto">
          <a:xfrm>
            <a:off x="22225" y="111408"/>
            <a:ext cx="219075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3996"/>
            <a:ext cx="3563888" cy="246221"/>
          </a:xfrm>
          <a:prstGeom prst="rect">
            <a:avLst/>
          </a:prstGeom>
          <a:noFill/>
        </p:spPr>
        <p:txBody>
          <a:bodyPr wrap="square">
            <a:spAutoFit/>
          </a:bodyPr>
          <a:lstStyle/>
          <a:p>
            <a:pPr eaLnBrk="1" hangingPunct="1">
              <a:defRPr/>
            </a:pPr>
            <a:r>
              <a:rPr lang="hr-HR" sz="1000" dirty="0">
                <a:solidFill>
                  <a:schemeClr val="tx2">
                    <a:lumMod val="50000"/>
                  </a:schemeClr>
                </a:solidFill>
              </a:rPr>
              <a:t>http://www.moyak.com/papers/roman-women.html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3BC7A-332F-B1A5-87F3-D6261921ABF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04" b="96994" l="730" r="98297">
                        <a14:foregroundMark x1="973" y1="2004" x2="97567" y2="53707"/>
                        <a14:foregroundMark x1="1703" y1="51904" x2="85645" y2="12826"/>
                        <a14:foregroundMark x1="85645" y1="12826" x2="98540" y2="3206"/>
                        <a14:foregroundMark x1="9246" y1="2004" x2="24088" y2="2204"/>
                        <a14:foregroundMark x1="24088" y1="2204" x2="45499" y2="2004"/>
                        <a14:foregroundMark x1="45499" y1="2004" x2="89051" y2="4208"/>
                        <a14:foregroundMark x1="89051" y1="4208" x2="90268" y2="4008"/>
                        <a14:foregroundMark x1="27737" y1="9218" x2="28467" y2="9419"/>
                        <a14:foregroundMark x1="3893" y1="7816" x2="2433" y2="49900"/>
                        <a14:foregroundMark x1="22141" y1="51102" x2="44526" y2="49299"/>
                        <a14:foregroundMark x1="44526" y1="49299" x2="70316" y2="50100"/>
                        <a14:foregroundMark x1="70316" y1="50100" x2="81995" y2="53707"/>
                        <a14:foregroundMark x1="81995" y1="53707" x2="82482" y2="54309"/>
                        <a14:foregroundMark x1="61314" y1="67735" x2="61314" y2="96994"/>
                        <a14:foregroundMark x1="61314" y1="66533" x2="81265" y2="62725"/>
                        <a14:foregroundMark x1="81265" y1="62725" x2="93674" y2="64128"/>
                        <a14:foregroundMark x1="93674" y1="64128" x2="94404" y2="64329"/>
                        <a14:foregroundMark x1="74453" y1="68938" x2="85401" y2="90782"/>
                        <a14:backgroundMark x1="55474" y1="59719" x2="54988" y2="99399"/>
                        <a14:backgroundMark x1="54258" y1="59719" x2="0" y2="57916"/>
                      </a14:backgroundRemoval>
                    </a14:imgEffect>
                  </a14:imgLayer>
                </a14:imgProps>
              </a:ext>
            </a:extLst>
          </a:blip>
          <a:stretch>
            <a:fillRect/>
          </a:stretch>
        </p:blipFill>
        <p:spPr>
          <a:xfrm>
            <a:off x="5229225" y="0"/>
            <a:ext cx="3914775" cy="4752975"/>
          </a:xfrm>
          <a:prstGeom prst="rect">
            <a:avLst/>
          </a:prstGeom>
          <a:effectLst>
            <a:softEdge rad="127000"/>
          </a:effectLst>
        </p:spPr>
      </p:pic>
      <p:sp>
        <p:nvSpPr>
          <p:cNvPr id="2" name="Title 1">
            <a:extLst>
              <a:ext uri="{FF2B5EF4-FFF2-40B4-BE49-F238E27FC236}">
                <a16:creationId xmlns:a16="http://schemas.microsoft.com/office/drawing/2014/main" id="{C954937A-0AA8-6904-0C57-97324D1DB7D6}"/>
              </a:ext>
            </a:extLst>
          </p:cNvPr>
          <p:cNvSpPr>
            <a:spLocks noGrp="1"/>
          </p:cNvSpPr>
          <p:nvPr>
            <p:ph type="title"/>
          </p:nvPr>
        </p:nvSpPr>
        <p:spPr>
          <a:xfrm>
            <a:off x="251520" y="190500"/>
            <a:ext cx="4543425" cy="862236"/>
          </a:xfrm>
        </p:spPr>
        <p:txBody>
          <a:bodyPr/>
          <a:lstStyle/>
          <a:p>
            <a:r>
              <a:rPr lang="hr-HR" i="1" dirty="0"/>
              <a:t>Laudatio Turiae</a:t>
            </a:r>
            <a:endParaRPr lang="en-GB" i="1" dirty="0"/>
          </a:p>
        </p:txBody>
      </p:sp>
      <p:sp>
        <p:nvSpPr>
          <p:cNvPr id="3" name="Content Placeholder 2">
            <a:extLst>
              <a:ext uri="{FF2B5EF4-FFF2-40B4-BE49-F238E27FC236}">
                <a16:creationId xmlns:a16="http://schemas.microsoft.com/office/drawing/2014/main" id="{42ED03D9-ABC3-A437-88AF-F56B6A0FA6FA}"/>
              </a:ext>
            </a:extLst>
          </p:cNvPr>
          <p:cNvSpPr>
            <a:spLocks noGrp="1"/>
          </p:cNvSpPr>
          <p:nvPr>
            <p:ph idx="1"/>
          </p:nvPr>
        </p:nvSpPr>
        <p:spPr>
          <a:xfrm>
            <a:off x="0" y="1196752"/>
            <a:ext cx="7812360" cy="5661248"/>
          </a:xfrm>
        </p:spPr>
        <p:txBody>
          <a:bodyPr/>
          <a:lstStyle/>
          <a:p>
            <a:pPr>
              <a:spcBef>
                <a:spcPts val="0"/>
              </a:spcBef>
            </a:pPr>
            <a:r>
              <a:rPr lang="en-GB" sz="2400" b="0" i="1" dirty="0">
                <a:effectLst/>
                <a:latin typeface="Times New Roman" panose="02020603050405020304" pitchFamily="18" charset="0"/>
              </a:rPr>
              <a:t>CIL</a:t>
            </a:r>
            <a:r>
              <a:rPr lang="hr-HR" sz="2400" dirty="0">
                <a:latin typeface="Times New Roman" panose="02020603050405020304" pitchFamily="18" charset="0"/>
              </a:rPr>
              <a:t> </a:t>
            </a:r>
            <a:r>
              <a:rPr lang="en-GB" sz="2400" b="0" i="0" dirty="0">
                <a:effectLst/>
                <a:latin typeface="Times New Roman" panose="02020603050405020304" pitchFamily="18" charset="0"/>
              </a:rPr>
              <a:t>6.1527</a:t>
            </a:r>
          </a:p>
          <a:p>
            <a:pPr>
              <a:spcBef>
                <a:spcPts val="0"/>
              </a:spcBef>
            </a:pPr>
            <a:r>
              <a:rPr lang="hr-HR" sz="2400" dirty="0"/>
              <a:t>Nadgrobni spomenik iz 1.st.pr.Kr. </a:t>
            </a:r>
          </a:p>
          <a:p>
            <a:pPr marL="0" indent="0">
              <a:spcBef>
                <a:spcPts val="0"/>
              </a:spcBef>
              <a:buNone/>
            </a:pPr>
            <a:r>
              <a:rPr lang="hr-HR" sz="2400" dirty="0"/>
              <a:t>    ženi koja je spasila muža</a:t>
            </a:r>
          </a:p>
          <a:p>
            <a:pPr>
              <a:spcBef>
                <a:spcPts val="0"/>
              </a:spcBef>
            </a:pPr>
            <a:r>
              <a:rPr lang="hr-HR" sz="2400" dirty="0"/>
              <a:t>Ostala siroče nakon ubojstva roditelja – sa sestrom poticala istragu i tražila kaznu, a onda kod svekrve čekala povratak muža iz Makedonije</a:t>
            </a:r>
          </a:p>
          <a:p>
            <a:pPr>
              <a:spcBef>
                <a:spcPts val="0"/>
              </a:spcBef>
            </a:pPr>
            <a:r>
              <a:rPr lang="hr-HR" sz="2400" dirty="0"/>
              <a:t>Isposlovala nasljedstvo protiv osporavatelja očeve oporuke pa ga prepustila mužu</a:t>
            </a:r>
          </a:p>
          <a:p>
            <a:pPr>
              <a:spcBef>
                <a:spcPts val="0"/>
              </a:spcBef>
            </a:pPr>
            <a:r>
              <a:rPr lang="hr-HR" sz="2400" dirty="0"/>
              <a:t>Prodala nakit da spasi muža od političkog progona, uzdržavala ga i savjetovala dok se skrivao; obranila kupljenu kuću od pokušaja povrata, bacila se Lepidu pod noge za pomilovanje pretrpjevši udarce -&gt; Cezar (August) je pohvalio da je mužu spasila život!</a:t>
            </a:r>
          </a:p>
          <a:p>
            <a:pPr>
              <a:spcBef>
                <a:spcPts val="0"/>
              </a:spcBef>
            </a:pPr>
            <a:r>
              <a:rPr lang="hr-HR" sz="2400" dirty="0"/>
              <a:t>Nagovarala muža na razvod zbog neplodnosti, spremna živjeti u kući </a:t>
            </a:r>
            <a:r>
              <a:rPr lang="hr-HR" sz="2400"/>
              <a:t>s novom djecom i </a:t>
            </a:r>
            <a:r>
              <a:rPr lang="hr-HR" sz="2400" dirty="0"/>
              <a:t>ženom koju bi sama našla</a:t>
            </a:r>
          </a:p>
          <a:p>
            <a:pPr>
              <a:spcBef>
                <a:spcPts val="0"/>
              </a:spcBef>
            </a:pPr>
            <a:endParaRPr lang="hr-HR" sz="2800" dirty="0"/>
          </a:p>
          <a:p>
            <a:pPr>
              <a:spcBef>
                <a:spcPts val="0"/>
              </a:spcBef>
            </a:pPr>
            <a:endParaRPr lang="hr-HR" sz="2800" dirty="0"/>
          </a:p>
          <a:p>
            <a:endParaRPr lang="en-GB" dirty="0"/>
          </a:p>
        </p:txBody>
      </p:sp>
      <p:sp>
        <p:nvSpPr>
          <p:cNvPr id="5" name="TextBox 4">
            <a:extLst>
              <a:ext uri="{FF2B5EF4-FFF2-40B4-BE49-F238E27FC236}">
                <a16:creationId xmlns:a16="http://schemas.microsoft.com/office/drawing/2014/main" id="{F9C022E9-B00D-700A-5C52-31F5CEA45BEC}"/>
              </a:ext>
            </a:extLst>
          </p:cNvPr>
          <p:cNvSpPr txBox="1"/>
          <p:nvPr/>
        </p:nvSpPr>
        <p:spPr>
          <a:xfrm>
            <a:off x="7740352" y="5013176"/>
            <a:ext cx="1403648" cy="1384995"/>
          </a:xfrm>
          <a:prstGeom prst="rect">
            <a:avLst/>
          </a:prstGeom>
          <a:noFill/>
        </p:spPr>
        <p:txBody>
          <a:bodyPr wrap="square" rtlCol="0">
            <a:spAutoFit/>
          </a:bodyPr>
          <a:lstStyle/>
          <a:p>
            <a:r>
              <a:rPr lang="en-GB" sz="1200" dirty="0">
                <a:solidFill>
                  <a:schemeClr val="accent4">
                    <a:lumMod val="75000"/>
                  </a:schemeClr>
                </a:solidFill>
              </a:rPr>
              <a:t>By </a:t>
            </a:r>
            <a:r>
              <a:rPr lang="en-GB" sz="1200" dirty="0" err="1">
                <a:solidFill>
                  <a:schemeClr val="accent4">
                    <a:lumMod val="75000"/>
                  </a:schemeClr>
                </a:solidFill>
              </a:rPr>
              <a:t>VRoma</a:t>
            </a:r>
            <a:r>
              <a:rPr lang="en-GB" sz="1200" dirty="0">
                <a:solidFill>
                  <a:schemeClr val="accent4">
                    <a:lumMod val="75000"/>
                  </a:schemeClr>
                </a:solidFill>
              </a:rPr>
              <a:t> Project - </a:t>
            </a:r>
            <a:r>
              <a:rPr lang="en-GB" sz="1200" dirty="0" err="1">
                <a:solidFill>
                  <a:schemeClr val="accent4">
                    <a:lumMod val="75000"/>
                  </a:schemeClr>
                </a:solidFill>
              </a:rPr>
              <a:t>VRoma</a:t>
            </a:r>
            <a:r>
              <a:rPr lang="en-GB" sz="1200" dirty="0">
                <a:solidFill>
                  <a:schemeClr val="accent4">
                    <a:lumMod val="75000"/>
                  </a:schemeClr>
                </a:solidFill>
              </a:rPr>
              <a:t> Project, CC BY-SA 3.0, https://commons.wikimedia.org/w/index.php?curid=3211752</a:t>
            </a:r>
          </a:p>
        </p:txBody>
      </p:sp>
    </p:spTree>
    <p:extLst>
      <p:ext uri="{BB962C8B-B14F-4D97-AF65-F5344CB8AC3E}">
        <p14:creationId xmlns:p14="http://schemas.microsoft.com/office/powerpoint/2010/main" val="2809432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456"/>
          <a:stretch/>
        </p:blipFill>
        <p:spPr bwMode="auto">
          <a:xfrm>
            <a:off x="3347864" y="4942096"/>
            <a:ext cx="2884487" cy="191272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Rectangle 2"/>
          <p:cNvSpPr>
            <a:spLocks noGrp="1" noChangeArrowheads="1"/>
          </p:cNvSpPr>
          <p:nvPr>
            <p:ph type="title"/>
          </p:nvPr>
        </p:nvSpPr>
        <p:spPr>
          <a:xfrm>
            <a:off x="684213" y="188913"/>
            <a:ext cx="8350250" cy="1435100"/>
          </a:xfrm>
        </p:spPr>
        <p:txBody>
          <a:bodyPr/>
          <a:lstStyle/>
          <a:p>
            <a:pPr algn="l"/>
            <a:r>
              <a:rPr lang="hr-HR" altLang="en-US" dirty="0"/>
              <a:t>Ženska odjeća 	 	Modni dodaci</a:t>
            </a:r>
            <a:br>
              <a:rPr lang="hr-HR" altLang="en-US" dirty="0"/>
            </a:br>
            <a:r>
              <a:rPr lang="hr-HR" altLang="en-US" dirty="0"/>
              <a:t>(</a:t>
            </a:r>
            <a:r>
              <a:rPr lang="hr-HR" altLang="en-US" i="1" dirty="0" err="1"/>
              <a:t>vestis</a:t>
            </a:r>
            <a:r>
              <a:rPr lang="hr-HR" altLang="en-US" dirty="0"/>
              <a:t>)</a:t>
            </a:r>
            <a:endParaRPr lang="en-GB" altLang="en-US" dirty="0"/>
          </a:p>
        </p:txBody>
      </p:sp>
      <p:sp>
        <p:nvSpPr>
          <p:cNvPr id="22532" name="Rectangle 3"/>
          <p:cNvSpPr>
            <a:spLocks noGrp="1" noChangeArrowheads="1"/>
          </p:cNvSpPr>
          <p:nvPr>
            <p:ph type="body" sz="half" idx="1"/>
          </p:nvPr>
        </p:nvSpPr>
        <p:spPr>
          <a:xfrm>
            <a:off x="120650" y="1773238"/>
            <a:ext cx="5400675" cy="5084762"/>
          </a:xfrm>
        </p:spPr>
        <p:txBody>
          <a:bodyPr/>
          <a:lstStyle/>
          <a:p>
            <a:pPr>
              <a:lnSpc>
                <a:spcPct val="90000"/>
              </a:lnSpc>
            </a:pPr>
            <a:r>
              <a:rPr lang="hr-HR" altLang="en-US" sz="2600" i="1" dirty="0" err="1"/>
              <a:t>Strophium</a:t>
            </a:r>
            <a:r>
              <a:rPr lang="hr-HR" altLang="en-US" sz="2600" dirty="0"/>
              <a:t> ili </a:t>
            </a:r>
            <a:r>
              <a:rPr lang="hr-HR" altLang="en-US" sz="2600" i="1" dirty="0" err="1"/>
              <a:t>mamillare</a:t>
            </a:r>
            <a:r>
              <a:rPr lang="hr-HR" altLang="en-US" sz="2600" i="1" dirty="0"/>
              <a:t> </a:t>
            </a:r>
            <a:r>
              <a:rPr lang="hr-HR" altLang="en-US" sz="2600" dirty="0"/>
              <a:t>= grudnjak</a:t>
            </a:r>
          </a:p>
          <a:p>
            <a:pPr>
              <a:lnSpc>
                <a:spcPct val="90000"/>
              </a:lnSpc>
            </a:pPr>
            <a:r>
              <a:rPr lang="hr-HR" altLang="en-US" sz="2600" i="1" dirty="0" err="1"/>
              <a:t>Subligaculum</a:t>
            </a:r>
            <a:r>
              <a:rPr lang="hr-HR" altLang="en-US" sz="2600" i="1" dirty="0"/>
              <a:t> </a:t>
            </a:r>
            <a:r>
              <a:rPr lang="hr-HR" altLang="en-US" sz="2600" dirty="0"/>
              <a:t>= povez oko bokova</a:t>
            </a:r>
            <a:endParaRPr lang="hr-HR" altLang="en-US" sz="2600" i="1" dirty="0"/>
          </a:p>
          <a:p>
            <a:pPr>
              <a:lnSpc>
                <a:spcPct val="90000"/>
              </a:lnSpc>
            </a:pPr>
            <a:r>
              <a:rPr lang="hr-HR" altLang="en-US" sz="2600" i="1" dirty="0" err="1"/>
              <a:t>Capetium</a:t>
            </a:r>
            <a:r>
              <a:rPr lang="hr-HR" altLang="en-US" sz="2600" dirty="0"/>
              <a:t> = steznik</a:t>
            </a:r>
          </a:p>
          <a:p>
            <a:pPr>
              <a:lnSpc>
                <a:spcPct val="90000"/>
              </a:lnSpc>
            </a:pPr>
            <a:r>
              <a:rPr lang="hr-HR" altLang="en-US" sz="2600" i="1" dirty="0" err="1"/>
              <a:t>Tunica</a:t>
            </a:r>
            <a:r>
              <a:rPr lang="hr-HR" altLang="en-US" sz="2600" dirty="0"/>
              <a:t> = donja, kratka haljina</a:t>
            </a:r>
          </a:p>
          <a:p>
            <a:pPr>
              <a:lnSpc>
                <a:spcPct val="90000"/>
              </a:lnSpc>
            </a:pPr>
            <a:r>
              <a:rPr lang="hr-HR" altLang="en-US" sz="2600" i="1" dirty="0" err="1"/>
              <a:t>Tunica</a:t>
            </a:r>
            <a:r>
              <a:rPr lang="hr-HR" altLang="en-US" sz="2600" i="1" dirty="0"/>
              <a:t> </a:t>
            </a:r>
            <a:r>
              <a:rPr lang="hr-HR" altLang="en-US" sz="2600" i="1" dirty="0" err="1"/>
              <a:t>talaris</a:t>
            </a:r>
            <a:r>
              <a:rPr lang="hr-HR" altLang="en-US" sz="2600" i="1" dirty="0"/>
              <a:t> </a:t>
            </a:r>
            <a:r>
              <a:rPr lang="hr-HR" altLang="en-US" sz="2600" dirty="0"/>
              <a:t>= donja haljina koja dopire do peta</a:t>
            </a:r>
            <a:endParaRPr lang="hr-HR" altLang="en-US" sz="2600" i="1" dirty="0"/>
          </a:p>
          <a:p>
            <a:pPr>
              <a:lnSpc>
                <a:spcPct val="90000"/>
              </a:lnSpc>
            </a:pPr>
            <a:r>
              <a:rPr lang="hr-HR" altLang="en-US" sz="2600" i="1" dirty="0" err="1"/>
              <a:t>Stolla</a:t>
            </a:r>
            <a:r>
              <a:rPr lang="hr-HR" altLang="en-US" sz="2600" i="1" dirty="0"/>
              <a:t> </a:t>
            </a:r>
            <a:r>
              <a:rPr lang="hr-HR" altLang="en-US" sz="2600" dirty="0"/>
              <a:t>= dugačka gornja haljina s obrubom</a:t>
            </a:r>
          </a:p>
          <a:p>
            <a:pPr>
              <a:lnSpc>
                <a:spcPct val="90000"/>
              </a:lnSpc>
            </a:pPr>
            <a:r>
              <a:rPr lang="hr-HR" altLang="en-US" sz="2600" i="1" dirty="0" err="1"/>
              <a:t>Palla</a:t>
            </a:r>
            <a:r>
              <a:rPr lang="hr-HR" altLang="en-US" sz="2600" i="1" dirty="0"/>
              <a:t> </a:t>
            </a:r>
            <a:r>
              <a:rPr lang="hr-HR" altLang="en-US" sz="2600" dirty="0"/>
              <a:t>= nabrani plašt</a:t>
            </a:r>
            <a:endParaRPr lang="hr-HR" altLang="en-US" sz="2600" i="1" dirty="0"/>
          </a:p>
          <a:p>
            <a:pPr>
              <a:lnSpc>
                <a:spcPct val="90000"/>
              </a:lnSpc>
            </a:pPr>
            <a:r>
              <a:rPr lang="hr-HR" altLang="en-US" sz="2600" i="1" dirty="0" err="1"/>
              <a:t>Amictus</a:t>
            </a:r>
            <a:r>
              <a:rPr lang="hr-HR" altLang="en-US" sz="2600" dirty="0"/>
              <a:t> = ogrtač</a:t>
            </a:r>
          </a:p>
        </p:txBody>
      </p:sp>
      <p:sp>
        <p:nvSpPr>
          <p:cNvPr id="22533" name="Rectangle 4"/>
          <p:cNvSpPr>
            <a:spLocks noGrp="1" noChangeArrowheads="1"/>
          </p:cNvSpPr>
          <p:nvPr>
            <p:ph type="body" sz="half" idx="2"/>
          </p:nvPr>
        </p:nvSpPr>
        <p:spPr>
          <a:xfrm>
            <a:off x="6011863" y="1268413"/>
            <a:ext cx="3011487" cy="5437187"/>
          </a:xfrm>
        </p:spPr>
        <p:txBody>
          <a:bodyPr/>
          <a:lstStyle/>
          <a:p>
            <a:pPr>
              <a:lnSpc>
                <a:spcPct val="90000"/>
              </a:lnSpc>
            </a:pPr>
            <a:r>
              <a:rPr lang="hr-HR" altLang="en-US" i="1"/>
              <a:t>Zona</a:t>
            </a:r>
            <a:r>
              <a:rPr lang="hr-HR" altLang="en-US"/>
              <a:t> = pojas</a:t>
            </a:r>
          </a:p>
          <a:p>
            <a:pPr>
              <a:lnSpc>
                <a:spcPct val="90000"/>
              </a:lnSpc>
            </a:pPr>
            <a:r>
              <a:rPr lang="hr-HR" altLang="en-US" i="1"/>
              <a:t>Mitra</a:t>
            </a:r>
            <a:r>
              <a:rPr lang="hr-HR" altLang="en-US"/>
              <a:t> = dijadem </a:t>
            </a:r>
          </a:p>
          <a:p>
            <a:pPr>
              <a:lnSpc>
                <a:spcPct val="90000"/>
              </a:lnSpc>
            </a:pPr>
            <a:r>
              <a:rPr lang="hr-HR" altLang="en-US" i="1"/>
              <a:t>Vitta </a:t>
            </a:r>
            <a:r>
              <a:rPr lang="hr-HR" altLang="en-US"/>
              <a:t>= grimizna vrpca za kosu</a:t>
            </a:r>
          </a:p>
          <a:p>
            <a:pPr>
              <a:lnSpc>
                <a:spcPct val="90000"/>
              </a:lnSpc>
            </a:pPr>
            <a:r>
              <a:rPr lang="hr-HR" altLang="en-US" i="1"/>
              <a:t>Reticulum</a:t>
            </a:r>
            <a:r>
              <a:rPr lang="hr-HR" altLang="en-US"/>
              <a:t> = mrežica za kosu</a:t>
            </a:r>
          </a:p>
          <a:p>
            <a:pPr>
              <a:lnSpc>
                <a:spcPct val="90000"/>
              </a:lnSpc>
            </a:pPr>
            <a:r>
              <a:rPr lang="hr-HR" altLang="en-US" i="1"/>
              <a:t>Sudarium</a:t>
            </a:r>
            <a:r>
              <a:rPr lang="hr-HR" altLang="en-US"/>
              <a:t> = rubac</a:t>
            </a:r>
          </a:p>
          <a:p>
            <a:pPr>
              <a:lnSpc>
                <a:spcPct val="90000"/>
              </a:lnSpc>
            </a:pPr>
            <a:r>
              <a:rPr lang="hr-HR" altLang="en-US" i="1"/>
              <a:t>Flabellum </a:t>
            </a:r>
            <a:r>
              <a:rPr lang="hr-HR" altLang="en-US"/>
              <a:t>= lepeza</a:t>
            </a:r>
          </a:p>
          <a:p>
            <a:pPr>
              <a:lnSpc>
                <a:spcPct val="90000"/>
              </a:lnSpc>
            </a:pPr>
            <a:r>
              <a:rPr lang="hr-HR" altLang="en-US" i="1"/>
              <a:t>Umbraculum </a:t>
            </a:r>
            <a:r>
              <a:rPr lang="hr-HR" altLang="en-US"/>
              <a:t>= suncobran</a:t>
            </a:r>
            <a:endParaRPr lang="en-GB" altLang="en-US"/>
          </a:p>
        </p:txBody>
      </p:sp>
      <p:sp>
        <p:nvSpPr>
          <p:cNvPr id="2" name="TextBox 1"/>
          <p:cNvSpPr txBox="1"/>
          <p:nvPr/>
        </p:nvSpPr>
        <p:spPr>
          <a:xfrm>
            <a:off x="0" y="6581775"/>
            <a:ext cx="3744913" cy="276225"/>
          </a:xfrm>
          <a:prstGeom prst="rect">
            <a:avLst/>
          </a:prstGeom>
          <a:noFill/>
        </p:spPr>
        <p:txBody>
          <a:bodyPr>
            <a:spAutoFit/>
          </a:bodyPr>
          <a:lstStyle/>
          <a:p>
            <a:pPr eaLnBrk="1" hangingPunct="1">
              <a:defRPr/>
            </a:pPr>
            <a:r>
              <a:rPr lang="en-GB" sz="1200" dirty="0">
                <a:solidFill>
                  <a:schemeClr val="accent4">
                    <a:lumMod val="50000"/>
                  </a:schemeClr>
                </a:solidFill>
              </a:rPr>
              <a:t>http://ubioryhistoryczne.blox.pl/resource/johnston153.jpg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3" y="116632"/>
            <a:ext cx="7772400" cy="1143000"/>
          </a:xfrm>
        </p:spPr>
        <p:txBody>
          <a:bodyPr/>
          <a:lstStyle/>
          <a:p>
            <a:endParaRPr lang="hr-HR" dirty="0"/>
          </a:p>
        </p:txBody>
      </p:sp>
      <p:sp>
        <p:nvSpPr>
          <p:cNvPr id="24578" name="Rectangle 3"/>
          <p:cNvSpPr>
            <a:spLocks noGrp="1" noChangeArrowheads="1"/>
          </p:cNvSpPr>
          <p:nvPr>
            <p:ph type="body" idx="4294967295"/>
          </p:nvPr>
        </p:nvSpPr>
        <p:spPr>
          <a:xfrm>
            <a:off x="179512" y="476672"/>
            <a:ext cx="4140076" cy="6141615"/>
          </a:xfrm>
        </p:spPr>
        <p:txBody>
          <a:bodyPr/>
          <a:lstStyle/>
          <a:p>
            <a:pPr>
              <a:buFont typeface="Arial" panose="020B0604020202020204" pitchFamily="34" charset="0"/>
              <a:buChar char="•"/>
            </a:pPr>
            <a:r>
              <a:rPr lang="hr-HR" altLang="en-US" dirty="0">
                <a:latin typeface="Palatino Linotype" panose="02040502050505030304" pitchFamily="18" charset="0"/>
              </a:rPr>
              <a:t>Materijali su najčešće vuna i lan, kasnije pamuk iz Indije i svila koja stiže s Dalekog Istoka</a:t>
            </a:r>
          </a:p>
          <a:p>
            <a:pPr>
              <a:buFont typeface="Arial" panose="020B0604020202020204" pitchFamily="34" charset="0"/>
              <a:buChar char="•"/>
            </a:pPr>
            <a:r>
              <a:rPr lang="hr-HR" altLang="en-US" dirty="0" err="1">
                <a:latin typeface="Palatino Linotype" panose="02040502050505030304" pitchFamily="18" charset="0"/>
              </a:rPr>
              <a:t>Bojaju</a:t>
            </a:r>
            <a:r>
              <a:rPr lang="hr-HR" altLang="en-US" dirty="0">
                <a:latin typeface="Palatino Linotype" panose="02040502050505030304" pitchFamily="18" charset="0"/>
              </a:rPr>
              <a:t> se na različite načine: kredom, šafranom, purpurom, ...</a:t>
            </a:r>
          </a:p>
          <a:p>
            <a:pPr>
              <a:buFont typeface="Arial" panose="020B0604020202020204" pitchFamily="34" charset="0"/>
              <a:buChar char="•"/>
            </a:pPr>
            <a:r>
              <a:rPr lang="hr-HR" altLang="en-US" dirty="0">
                <a:latin typeface="Palatino Linotype" panose="02040502050505030304" pitchFamily="18" charset="0"/>
              </a:rPr>
              <a:t>Toga na ženi znači seksualnu sramotu</a:t>
            </a:r>
            <a:endParaRPr lang="en-GB" altLang="en-US" dirty="0">
              <a:latin typeface="Palatino Linotype" panose="02040502050505030304" pitchFamily="18" charset="0"/>
            </a:endParaRPr>
          </a:p>
        </p:txBody>
      </p:sp>
      <p:pic>
        <p:nvPicPr>
          <p:cNvPr id="3" name="Picture 2">
            <a:extLst>
              <a:ext uri="{FF2B5EF4-FFF2-40B4-BE49-F238E27FC236}">
                <a16:creationId xmlns:a16="http://schemas.microsoft.com/office/drawing/2014/main" id="{FC365229-CE01-4F05-B5FB-FBC4607B70B2}"/>
              </a:ext>
            </a:extLst>
          </p:cNvPr>
          <p:cNvPicPr>
            <a:picLocks noChangeAspect="1"/>
          </p:cNvPicPr>
          <p:nvPr/>
        </p:nvPicPr>
        <p:blipFill>
          <a:blip r:embed="rId3"/>
          <a:stretch>
            <a:fillRect/>
          </a:stretch>
        </p:blipFill>
        <p:spPr>
          <a:xfrm>
            <a:off x="4319587" y="84635"/>
            <a:ext cx="3564780" cy="5329346"/>
          </a:xfrm>
          <a:prstGeom prst="rect">
            <a:avLst/>
          </a:prstGeom>
          <a:effectLst>
            <a:softEdge rad="127000"/>
          </a:effectLst>
        </p:spPr>
      </p:pic>
      <p:pic>
        <p:nvPicPr>
          <p:cNvPr id="4" name="Picture 3">
            <a:extLst>
              <a:ext uri="{FF2B5EF4-FFF2-40B4-BE49-F238E27FC236}">
                <a16:creationId xmlns:a16="http://schemas.microsoft.com/office/drawing/2014/main" id="{0748661C-9CD1-4A83-AE06-E801274BA28F}"/>
              </a:ext>
            </a:extLst>
          </p:cNvPr>
          <p:cNvPicPr>
            <a:picLocks noChangeAspect="1"/>
          </p:cNvPicPr>
          <p:nvPr/>
        </p:nvPicPr>
        <p:blipFill>
          <a:blip r:embed="rId4"/>
          <a:stretch>
            <a:fillRect/>
          </a:stretch>
        </p:blipFill>
        <p:spPr>
          <a:xfrm>
            <a:off x="6559870" y="2584657"/>
            <a:ext cx="2648995" cy="4154740"/>
          </a:xfrm>
          <a:prstGeom prst="rect">
            <a:avLst/>
          </a:prstGeom>
          <a:effectLst>
            <a:softEdge rad="317500"/>
          </a:effectLst>
        </p:spPr>
      </p:pic>
      <p:sp>
        <p:nvSpPr>
          <p:cNvPr id="5" name="TextBox 4">
            <a:extLst>
              <a:ext uri="{FF2B5EF4-FFF2-40B4-BE49-F238E27FC236}">
                <a16:creationId xmlns:a16="http://schemas.microsoft.com/office/drawing/2014/main" id="{3ECBF6C3-0B36-4A7D-A0CA-249E4AD67A8B}"/>
              </a:ext>
            </a:extLst>
          </p:cNvPr>
          <p:cNvSpPr txBox="1"/>
          <p:nvPr/>
        </p:nvSpPr>
        <p:spPr>
          <a:xfrm>
            <a:off x="4484913" y="6059693"/>
            <a:ext cx="4032448" cy="769441"/>
          </a:xfrm>
          <a:prstGeom prst="rect">
            <a:avLst/>
          </a:prstGeom>
          <a:noFill/>
        </p:spPr>
        <p:txBody>
          <a:bodyPr wrap="square" rtlCol="0">
            <a:spAutoFit/>
          </a:bodyPr>
          <a:lstStyle/>
          <a:p>
            <a:r>
              <a:rPr lang="hr-HR" sz="2000" dirty="0">
                <a:solidFill>
                  <a:schemeClr val="tx2">
                    <a:lumMod val="75000"/>
                  </a:schemeClr>
                </a:solidFill>
              </a:rPr>
              <a:t>Freske iz Stabija </a:t>
            </a:r>
            <a:r>
              <a:rPr lang="hr-HR" sz="1100" dirty="0">
                <a:solidFill>
                  <a:schemeClr val="tx2">
                    <a:lumMod val="50000"/>
                  </a:schemeClr>
                </a:solidFill>
              </a:rPr>
              <a:t>https://en.wikipedia.org/wiki/Women_in_ancient_Rome#Divorce</a:t>
            </a:r>
            <a:r>
              <a:rPr lang="hr-HR" dirty="0">
                <a:solidFill>
                  <a:schemeClr val="tx2">
                    <a:lumMod val="75000"/>
                  </a:schemeClr>
                </a:solidFill>
              </a:rPr>
              <a:t> </a:t>
            </a:r>
            <a:endParaRPr lang="en-GB" dirty="0">
              <a:solidFill>
                <a:schemeClr val="tx2">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188913"/>
            <a:ext cx="3529013" cy="762000"/>
          </a:xfrm>
        </p:spPr>
        <p:txBody>
          <a:bodyPr/>
          <a:lstStyle/>
          <a:p>
            <a:r>
              <a:rPr lang="hr-HR" altLang="en-US" dirty="0"/>
              <a:t>Obuća</a:t>
            </a:r>
            <a:endParaRPr lang="en-GB" altLang="en-US" dirty="0"/>
          </a:p>
        </p:txBody>
      </p:sp>
      <p:sp>
        <p:nvSpPr>
          <p:cNvPr id="26627" name="Rectangle 3"/>
          <p:cNvSpPr>
            <a:spLocks noGrp="1" noChangeArrowheads="1"/>
          </p:cNvSpPr>
          <p:nvPr>
            <p:ph type="body" sz="half" idx="1"/>
          </p:nvPr>
        </p:nvSpPr>
        <p:spPr>
          <a:xfrm>
            <a:off x="250825" y="1196975"/>
            <a:ext cx="5184775" cy="4899025"/>
          </a:xfrm>
        </p:spPr>
        <p:txBody>
          <a:bodyPr/>
          <a:lstStyle/>
          <a:p>
            <a:r>
              <a:rPr lang="hr-HR" altLang="en-US" sz="3600" dirty="0"/>
              <a:t>Sandale (</a:t>
            </a:r>
            <a:r>
              <a:rPr lang="hr-HR" altLang="en-US" sz="3600" i="1" dirty="0" err="1"/>
              <a:t>soleae</a:t>
            </a:r>
            <a:r>
              <a:rPr lang="hr-HR" altLang="en-US" sz="3600" dirty="0"/>
              <a:t>), po kući</a:t>
            </a:r>
          </a:p>
          <a:p>
            <a:r>
              <a:rPr lang="hr-HR" altLang="en-US" sz="3600" dirty="0"/>
              <a:t>Cipele (</a:t>
            </a:r>
            <a:r>
              <a:rPr lang="hr-HR" altLang="en-US" sz="3600" i="1" dirty="0" err="1"/>
              <a:t>calcei</a:t>
            </a:r>
            <a:r>
              <a:rPr lang="hr-HR" altLang="en-US" sz="3600" dirty="0"/>
              <a:t>)</a:t>
            </a:r>
            <a:endParaRPr lang="en-GB" altLang="en-US" sz="3600" dirty="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9525"/>
            <a:ext cx="3600450" cy="340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3"/>
          </p:nvPr>
        </p:nvSpPr>
        <p:spPr>
          <a:xfrm>
            <a:off x="4572000" y="3357563"/>
            <a:ext cx="4548188" cy="436562"/>
          </a:xfrm>
        </p:spPr>
        <p:txBody>
          <a:bodyPr/>
          <a:lstStyle/>
          <a:p>
            <a:pPr marL="0" indent="0" algn="r">
              <a:buFontTx/>
              <a:buNone/>
              <a:defRPr/>
            </a:pPr>
            <a:r>
              <a:rPr lang="en-GB" sz="1200" dirty="0">
                <a:solidFill>
                  <a:schemeClr val="accent4">
                    <a:lumMod val="50000"/>
                  </a:schemeClr>
                </a:solidFill>
              </a:rPr>
              <a:t>http://www.vroma.org/images/mcmanus_images/shoes.jpg</a:t>
            </a:r>
            <a:endParaRPr lang="en-GB" sz="1400" dirty="0">
              <a:solidFill>
                <a:schemeClr val="accent4">
                  <a:lumMod val="50000"/>
                </a:schemeClr>
              </a:solidFill>
            </a:endParaRPr>
          </a:p>
        </p:txBody>
      </p:sp>
      <p:pic>
        <p:nvPicPr>
          <p:cNvPr id="266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055938"/>
            <a:ext cx="5216525" cy="384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2"/>
          </p:nvPr>
        </p:nvSpPr>
        <p:spPr>
          <a:xfrm>
            <a:off x="5219700" y="6524625"/>
            <a:ext cx="3900488" cy="333375"/>
          </a:xfrm>
        </p:spPr>
        <p:txBody>
          <a:bodyPr/>
          <a:lstStyle/>
          <a:p>
            <a:pPr marL="0" indent="0">
              <a:buFontTx/>
              <a:buNone/>
              <a:defRPr/>
            </a:pPr>
            <a:r>
              <a:rPr lang="en-GB" sz="1200" dirty="0">
                <a:solidFill>
                  <a:schemeClr val="accent4">
                    <a:lumMod val="50000"/>
                  </a:schemeClr>
                </a:solidFill>
              </a:rPr>
              <a:t>http://en.wikipedia.org/wiki/Clothing_in_the_ancient_world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FE902B-0D2D-42E6-8E9F-3172BF929EC5}"/>
              </a:ext>
            </a:extLst>
          </p:cNvPr>
          <p:cNvPicPr>
            <a:picLocks noChangeAspect="1"/>
          </p:cNvPicPr>
          <p:nvPr/>
        </p:nvPicPr>
        <p:blipFill>
          <a:blip r:embed="rId3"/>
          <a:stretch>
            <a:fillRect/>
          </a:stretch>
        </p:blipFill>
        <p:spPr>
          <a:xfrm>
            <a:off x="0" y="4111228"/>
            <a:ext cx="3979333" cy="2984500"/>
          </a:xfrm>
          <a:prstGeom prst="rect">
            <a:avLst/>
          </a:prstGeom>
          <a:ln>
            <a:noFill/>
          </a:ln>
          <a:effectLst>
            <a:softEdge rad="317500"/>
          </a:effectLst>
        </p:spPr>
      </p:pic>
      <p:pic>
        <p:nvPicPr>
          <p:cNvPr id="28674" name="Picture 2" descr="romanjewelry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708400" y="3873500"/>
            <a:ext cx="5435600"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p:cNvSpPr>
            <a:spLocks noGrp="1" noChangeArrowheads="1"/>
          </p:cNvSpPr>
          <p:nvPr>
            <p:ph type="title"/>
          </p:nvPr>
        </p:nvSpPr>
        <p:spPr>
          <a:xfrm>
            <a:off x="1547664" y="76833"/>
            <a:ext cx="2735684" cy="762000"/>
          </a:xfrm>
        </p:spPr>
        <p:txBody>
          <a:bodyPr/>
          <a:lstStyle/>
          <a:p>
            <a:r>
              <a:rPr lang="hr-HR" altLang="en-US" dirty="0"/>
              <a:t>Pribor</a:t>
            </a:r>
            <a:endParaRPr lang="en-GB" altLang="en-US" dirty="0"/>
          </a:p>
        </p:txBody>
      </p:sp>
      <p:sp>
        <p:nvSpPr>
          <p:cNvPr id="28676" name="Rectangle 4"/>
          <p:cNvSpPr>
            <a:spLocks noGrp="1" noChangeArrowheads="1"/>
          </p:cNvSpPr>
          <p:nvPr>
            <p:ph type="body" sz="half" idx="1"/>
          </p:nvPr>
        </p:nvSpPr>
        <p:spPr>
          <a:xfrm>
            <a:off x="251520" y="838833"/>
            <a:ext cx="8784530" cy="5257167"/>
          </a:xfrm>
        </p:spPr>
        <p:txBody>
          <a:bodyPr/>
          <a:lstStyle/>
          <a:p>
            <a:r>
              <a:rPr lang="hr-HR" altLang="en-US" sz="2800" i="1" dirty="0" err="1"/>
              <a:t>Capsa</a:t>
            </a:r>
            <a:r>
              <a:rPr lang="hr-HR" altLang="en-US" sz="2800" i="1" dirty="0"/>
              <a:t> </a:t>
            </a:r>
            <a:r>
              <a:rPr lang="hr-HR" altLang="en-US" sz="2800" dirty="0"/>
              <a:t>= kutija za pribor </a:t>
            </a:r>
          </a:p>
          <a:p>
            <a:r>
              <a:rPr lang="hr-HR" altLang="en-US" sz="2800" i="1" dirty="0" err="1"/>
              <a:t>Matellae</a:t>
            </a:r>
            <a:r>
              <a:rPr lang="hr-HR" altLang="en-US" sz="2800" i="1" dirty="0"/>
              <a:t> </a:t>
            </a:r>
            <a:r>
              <a:rPr lang="hr-HR" altLang="en-US" sz="2800" dirty="0"/>
              <a:t>= vrčići </a:t>
            </a:r>
          </a:p>
          <a:p>
            <a:r>
              <a:rPr lang="hr-HR" altLang="en-US" sz="2800" i="1" dirty="0" err="1"/>
              <a:t>Gutti</a:t>
            </a:r>
            <a:r>
              <a:rPr lang="hr-HR" altLang="en-US" sz="2800" dirty="0"/>
              <a:t> = posudice (za šminku)</a:t>
            </a:r>
          </a:p>
          <a:p>
            <a:r>
              <a:rPr lang="hr-HR" altLang="en-US" sz="2800" i="1" dirty="0" err="1"/>
              <a:t>Specula</a:t>
            </a:r>
            <a:r>
              <a:rPr lang="hr-HR" altLang="en-US" sz="2800" i="1" dirty="0"/>
              <a:t> </a:t>
            </a:r>
            <a:r>
              <a:rPr lang="hr-HR" altLang="en-US" sz="2800" dirty="0"/>
              <a:t>= ogledala (uglačano srebro)</a:t>
            </a:r>
          </a:p>
          <a:p>
            <a:r>
              <a:rPr lang="hr-HR" altLang="en-US" sz="2800" i="1" dirty="0"/>
              <a:t>Ornamenta </a:t>
            </a:r>
            <a:r>
              <a:rPr lang="hr-HR" altLang="en-US" sz="2800" dirty="0"/>
              <a:t>= ukrasni predmeti </a:t>
            </a:r>
          </a:p>
          <a:p>
            <a:pPr lvl="1"/>
            <a:r>
              <a:rPr lang="hr-HR" altLang="en-US" sz="2400" dirty="0"/>
              <a:t>češljevi, kopče ili fibule, igle za kosu, pomasti, nakit</a:t>
            </a:r>
          </a:p>
          <a:p>
            <a:r>
              <a:rPr lang="hr-HR" altLang="en-US" sz="2800" i="1" dirty="0" err="1"/>
              <a:t>Lavatio</a:t>
            </a:r>
            <a:r>
              <a:rPr lang="hr-HR" altLang="en-US" sz="2800" i="1" dirty="0"/>
              <a:t> </a:t>
            </a:r>
            <a:r>
              <a:rPr lang="hr-HR" altLang="en-US" sz="2800" dirty="0"/>
              <a:t>= kada </a:t>
            </a:r>
          </a:p>
          <a:p>
            <a:pPr>
              <a:buFont typeface="Wingdings" panose="05000000000000000000" pitchFamily="2" charset="2"/>
              <a:buNone/>
            </a:pPr>
            <a:r>
              <a:rPr lang="hr-HR" altLang="en-US" sz="2800" dirty="0"/>
              <a:t>(samo za bogate)</a:t>
            </a:r>
            <a:endParaRPr lang="en-GB" altLang="en-US" sz="2800" i="1" dirty="0"/>
          </a:p>
        </p:txBody>
      </p:sp>
      <p:pic>
        <p:nvPicPr>
          <p:cNvPr id="2867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86395"/>
            <a:ext cx="1520825" cy="310832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2E0A3C4-D983-4C1D-8F97-E259F9A67D2A}"/>
              </a:ext>
            </a:extLst>
          </p:cNvPr>
          <p:cNvSpPr txBox="1"/>
          <p:nvPr/>
        </p:nvSpPr>
        <p:spPr>
          <a:xfrm>
            <a:off x="0" y="6380420"/>
            <a:ext cx="4913149" cy="430887"/>
          </a:xfrm>
          <a:prstGeom prst="rect">
            <a:avLst/>
          </a:prstGeom>
          <a:noFill/>
        </p:spPr>
        <p:txBody>
          <a:bodyPr wrap="square" rtlCol="0">
            <a:spAutoFit/>
          </a:bodyPr>
          <a:lstStyle/>
          <a:p>
            <a:r>
              <a:rPr lang="en-GB" sz="1100" dirty="0">
                <a:solidFill>
                  <a:schemeClr val="tx2">
                    <a:lumMod val="50000"/>
                  </a:schemeClr>
                </a:solidFill>
              </a:rPr>
              <a:t>https://tripandtravelblog.com/the-thermal-baths-of-cluny-and-the-arenas-of-lutece-a-walk-in-the-roman-paris/big-bathtub-in-the-roman-thermal-baths-of-cluny/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3886200" cy="1219200"/>
          </a:xfrm>
        </p:spPr>
        <p:txBody>
          <a:bodyPr/>
          <a:lstStyle/>
          <a:p>
            <a:pPr eaLnBrk="1" hangingPunct="1"/>
            <a:r>
              <a:rPr lang="hr-HR" altLang="sr-Latn-RS">
                <a:latin typeface="Palatino Linotype" panose="02040502050505030304" pitchFamily="18" charset="0"/>
              </a:rPr>
              <a:t>Frizura</a:t>
            </a:r>
            <a:endParaRPr lang="en-GB" altLang="sr-Latn-RS">
              <a:latin typeface="Palatino Linotype" panose="02040502050505030304" pitchFamily="18" charset="0"/>
            </a:endParaRPr>
          </a:p>
        </p:txBody>
      </p:sp>
      <p:sp>
        <p:nvSpPr>
          <p:cNvPr id="30723" name="Rectangle 3"/>
          <p:cNvSpPr>
            <a:spLocks noGrp="1" noChangeArrowheads="1"/>
          </p:cNvSpPr>
          <p:nvPr>
            <p:ph type="body" idx="1"/>
          </p:nvPr>
        </p:nvSpPr>
        <p:spPr>
          <a:xfrm>
            <a:off x="0" y="1371600"/>
            <a:ext cx="4500563" cy="5370513"/>
          </a:xfrm>
        </p:spPr>
        <p:txBody>
          <a:bodyPr/>
          <a:lstStyle/>
          <a:p>
            <a:pPr eaLnBrk="1" hangingPunct="1">
              <a:lnSpc>
                <a:spcPct val="90000"/>
              </a:lnSpc>
            </a:pPr>
            <a:r>
              <a:rPr lang="hr-HR" altLang="sr-Latn-RS" dirty="0">
                <a:latin typeface="Palatino Linotype" panose="02040502050505030304" pitchFamily="18" charset="0"/>
              </a:rPr>
              <a:t>Za nju je zadužena posebna osoba, </a:t>
            </a:r>
            <a:r>
              <a:rPr lang="hr-HR" altLang="sr-Latn-RS" dirty="0" err="1">
                <a:latin typeface="Palatino Linotype" panose="02040502050505030304" pitchFamily="18" charset="0"/>
              </a:rPr>
              <a:t>ukrašivačica</a:t>
            </a:r>
            <a:r>
              <a:rPr lang="hr-HR" altLang="sr-Latn-RS" dirty="0">
                <a:latin typeface="Palatino Linotype" panose="02040502050505030304" pitchFamily="18" charset="0"/>
              </a:rPr>
              <a:t> (</a:t>
            </a:r>
            <a:r>
              <a:rPr lang="hr-HR" altLang="sr-Latn-RS" i="1" dirty="0" err="1">
                <a:latin typeface="Palatino Linotype" panose="02040502050505030304" pitchFamily="18" charset="0"/>
              </a:rPr>
              <a:t>ornatrix</a:t>
            </a:r>
            <a:r>
              <a:rPr lang="hr-HR" altLang="sr-Latn-RS" dirty="0">
                <a:latin typeface="Palatino Linotype" panose="02040502050505030304" pitchFamily="18" charset="0"/>
              </a:rPr>
              <a:t>)</a:t>
            </a:r>
          </a:p>
          <a:p>
            <a:pPr eaLnBrk="1" hangingPunct="1">
              <a:lnSpc>
                <a:spcPct val="90000"/>
              </a:lnSpc>
            </a:pPr>
            <a:r>
              <a:rPr lang="hr-HR" altLang="sr-Latn-RS" dirty="0">
                <a:latin typeface="Palatino Linotype" panose="02040502050505030304" pitchFamily="18" charset="0"/>
              </a:rPr>
              <a:t>U početku su bile jednostavne</a:t>
            </a:r>
          </a:p>
          <a:p>
            <a:pPr lvl="1" eaLnBrk="1" hangingPunct="1">
              <a:lnSpc>
                <a:spcPct val="90000"/>
              </a:lnSpc>
            </a:pPr>
            <a:r>
              <a:rPr lang="hr-HR" altLang="sr-Latn-RS" dirty="0">
                <a:latin typeface="Palatino Linotype" panose="02040502050505030304" pitchFamily="18" charset="0"/>
              </a:rPr>
              <a:t>svezane na potiljku ili</a:t>
            </a:r>
          </a:p>
          <a:p>
            <a:pPr lvl="1" eaLnBrk="1" hangingPunct="1">
              <a:lnSpc>
                <a:spcPct val="90000"/>
              </a:lnSpc>
            </a:pPr>
            <a:r>
              <a:rPr lang="hr-HR" altLang="sr-Latn-RS" dirty="0">
                <a:latin typeface="Palatino Linotype" panose="02040502050505030304" pitchFamily="18" charset="0"/>
              </a:rPr>
              <a:t>spletene u pletenicu i savijene u punđu </a:t>
            </a:r>
          </a:p>
          <a:p>
            <a:pPr eaLnBrk="1" hangingPunct="1">
              <a:lnSpc>
                <a:spcPct val="90000"/>
              </a:lnSpc>
            </a:pPr>
            <a:r>
              <a:rPr lang="hr-HR" altLang="sr-Latn-RS" dirty="0">
                <a:latin typeface="Palatino Linotype" panose="02040502050505030304" pitchFamily="18" charset="0"/>
              </a:rPr>
              <a:t>Kasnije (u doba Carstva) postaju sve raskošnije</a:t>
            </a:r>
          </a:p>
        </p:txBody>
      </p:sp>
      <p:pic>
        <p:nvPicPr>
          <p:cNvPr id="30724" name="Picture 5" descr="scan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6988"/>
            <a:ext cx="3048000" cy="421322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2781300"/>
            <a:ext cx="2630487" cy="40767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84325" y="6581775"/>
            <a:ext cx="5040313" cy="276225"/>
          </a:xfrm>
          <a:prstGeom prst="rect">
            <a:avLst/>
          </a:prstGeom>
          <a:noFill/>
        </p:spPr>
        <p:txBody>
          <a:bodyPr>
            <a:spAutoFit/>
          </a:bodyPr>
          <a:lstStyle/>
          <a:p>
            <a:pPr algn="r" eaLnBrk="1" hangingPunct="1">
              <a:defRPr/>
            </a:pPr>
            <a:r>
              <a:rPr lang="en-GB" sz="1200" dirty="0">
                <a:solidFill>
                  <a:schemeClr val="accent4">
                    <a:lumMod val="50000"/>
                  </a:schemeClr>
                </a:solidFill>
              </a:rPr>
              <a:t>http://retromorphosist.wordpress.com/2012/09/13/ancient-roman-hair/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388" y="260350"/>
            <a:ext cx="8353425" cy="6597650"/>
          </a:xfrm>
        </p:spPr>
        <p:txBody>
          <a:bodyPr/>
          <a:lstStyle/>
          <a:p>
            <a:pPr eaLnBrk="1" hangingPunct="1">
              <a:lnSpc>
                <a:spcPct val="90000"/>
              </a:lnSpc>
              <a:defRPr/>
            </a:pPr>
            <a:r>
              <a:rPr lang="hr-HR" altLang="sr-Latn-RS" dirty="0">
                <a:latin typeface="Palatino Linotype" pitchFamily="18" charset="0"/>
              </a:rPr>
              <a:t>Najposebnija je svadbena frizura</a:t>
            </a:r>
          </a:p>
          <a:p>
            <a:pPr lvl="1" eaLnBrk="1" hangingPunct="1">
              <a:lnSpc>
                <a:spcPct val="90000"/>
              </a:lnSpc>
              <a:defRPr/>
            </a:pPr>
            <a:r>
              <a:rPr lang="hr-HR" altLang="sr-Latn-RS" dirty="0">
                <a:latin typeface="Palatino Linotype" pitchFamily="18" charset="0"/>
              </a:rPr>
              <a:t>mnoštvo pletenica ovijenih oko glave</a:t>
            </a: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eaLnBrk="1" hangingPunct="1">
              <a:lnSpc>
                <a:spcPct val="90000"/>
              </a:lnSpc>
              <a:buFontTx/>
              <a:buNone/>
              <a:defRPr/>
            </a:pPr>
            <a:endParaRPr lang="hr-HR" altLang="sr-Latn-RS" dirty="0">
              <a:latin typeface="Palatino Linotype" pitchFamily="18" charset="0"/>
            </a:endParaRPr>
          </a:p>
          <a:p>
            <a:pPr marL="0" indent="0" eaLnBrk="1" hangingPunct="1">
              <a:lnSpc>
                <a:spcPct val="90000"/>
              </a:lnSpc>
              <a:buFontTx/>
              <a:buNone/>
              <a:defRPr/>
            </a:pPr>
            <a:endParaRPr lang="hr-HR" altLang="sr-Latn-RS" dirty="0">
              <a:latin typeface="Palatino Linotype" pitchFamily="18" charset="0"/>
            </a:endParaRPr>
          </a:p>
          <a:p>
            <a:pPr eaLnBrk="1" hangingPunct="1">
              <a:lnSpc>
                <a:spcPct val="90000"/>
              </a:lnSpc>
              <a:defRPr/>
            </a:pPr>
            <a:r>
              <a:rPr lang="hr-HR" altLang="sr-Latn-RS" dirty="0">
                <a:latin typeface="Palatino Linotype" pitchFamily="18" charset="0"/>
              </a:rPr>
              <a:t>Vlasulje (</a:t>
            </a:r>
            <a:r>
              <a:rPr lang="hr-HR" altLang="sr-Latn-RS" i="1" dirty="0">
                <a:latin typeface="Palatino Linotype" pitchFamily="18" charset="0"/>
              </a:rPr>
              <a:t>crines</a:t>
            </a:r>
            <a:r>
              <a:rPr lang="hr-HR" altLang="sr-Latn-RS" dirty="0">
                <a:latin typeface="Palatino Linotype" pitchFamily="18" charset="0"/>
              </a:rPr>
              <a:t>) </a:t>
            </a:r>
          </a:p>
          <a:p>
            <a:pPr lvl="1" eaLnBrk="1" hangingPunct="1">
              <a:lnSpc>
                <a:spcPct val="90000"/>
              </a:lnSpc>
              <a:defRPr/>
            </a:pPr>
            <a:r>
              <a:rPr lang="hr-HR" altLang="sr-Latn-RS" dirty="0">
                <a:latin typeface="Palatino Linotype" pitchFamily="18" charset="0"/>
              </a:rPr>
              <a:t>obično su plave ili crne</a:t>
            </a:r>
            <a:endParaRPr lang="en-GB" altLang="sr-Latn-RS" dirty="0">
              <a:latin typeface="Palatino Linotype" pitchFamily="18" charset="0"/>
            </a:endParaRPr>
          </a:p>
          <a:p>
            <a:pPr lvl="1" eaLnBrk="1" hangingPunct="1">
              <a:lnSpc>
                <a:spcPct val="90000"/>
              </a:lnSpc>
              <a:defRPr/>
            </a:pPr>
            <a:r>
              <a:rPr lang="hr-HR" altLang="sr-Latn-RS" dirty="0">
                <a:latin typeface="Palatino Linotype" pitchFamily="18" charset="0"/>
              </a:rPr>
              <a:t>Rimljanke iz frizure čupaju vlasi </a:t>
            </a:r>
          </a:p>
          <a:p>
            <a:pPr marL="457200" lvl="1" indent="0" eaLnBrk="1" hangingPunct="1">
              <a:lnSpc>
                <a:spcPct val="90000"/>
              </a:lnSpc>
              <a:buFontTx/>
              <a:buNone/>
              <a:defRPr/>
            </a:pPr>
            <a:r>
              <a:rPr lang="hr-HR" altLang="sr-Latn-RS" dirty="0">
                <a:latin typeface="Palatino Linotype" pitchFamily="18" charset="0"/>
              </a:rPr>
              <a:t>koje strše i sijede </a:t>
            </a:r>
          </a:p>
        </p:txBody>
      </p:sp>
      <p:pic>
        <p:nvPicPr>
          <p:cNvPr id="32771" name="Picture 4"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268413"/>
            <a:ext cx="2590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6114" y="1412776"/>
            <a:ext cx="3257886" cy="5481667"/>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4965700" cy="1019201"/>
          </a:xfrm>
        </p:spPr>
        <p:txBody>
          <a:bodyPr/>
          <a:lstStyle/>
          <a:p>
            <a:pPr eaLnBrk="1" hangingPunct="1"/>
            <a:r>
              <a:rPr lang="hr-HR" altLang="sr-Latn-RS" dirty="0">
                <a:latin typeface="Palatino Linotype" panose="02040502050505030304" pitchFamily="18" charset="0"/>
              </a:rPr>
              <a:t>Šminka</a:t>
            </a:r>
            <a:endParaRPr lang="en-GB" altLang="sr-Latn-RS" dirty="0">
              <a:latin typeface="Palatino Linotype" panose="02040502050505030304" pitchFamily="18" charset="0"/>
            </a:endParaRPr>
          </a:p>
        </p:txBody>
      </p:sp>
      <p:sp>
        <p:nvSpPr>
          <p:cNvPr id="34819" name="Rectangle 3"/>
          <p:cNvSpPr>
            <a:spLocks noGrp="1" noChangeArrowheads="1"/>
          </p:cNvSpPr>
          <p:nvPr>
            <p:ph type="body" idx="1"/>
          </p:nvPr>
        </p:nvSpPr>
        <p:spPr>
          <a:xfrm>
            <a:off x="0" y="1628801"/>
            <a:ext cx="9144000" cy="5229200"/>
          </a:xfrm>
        </p:spPr>
        <p:txBody>
          <a:bodyPr/>
          <a:lstStyle/>
          <a:p>
            <a:pPr eaLnBrk="1" hangingPunct="1"/>
            <a:r>
              <a:rPr lang="hr-HR" altLang="sr-Latn-RS" dirty="0">
                <a:latin typeface="Palatino Linotype" panose="02040502050505030304" pitchFamily="18" charset="0"/>
              </a:rPr>
              <a:t>Čelo i ruke bijele se prahom </a:t>
            </a:r>
          </a:p>
          <a:p>
            <a:pPr eaLnBrk="1" hangingPunct="1">
              <a:buFontTx/>
              <a:buNone/>
            </a:pPr>
            <a:r>
              <a:rPr lang="hr-HR" altLang="sr-Latn-RS" dirty="0">
                <a:latin typeface="Palatino Linotype" panose="02040502050505030304" pitchFamily="18" charset="0"/>
              </a:rPr>
              <a:t>   od krede i olovnog bjelila</a:t>
            </a:r>
          </a:p>
          <a:p>
            <a:pPr eaLnBrk="1" hangingPunct="1"/>
            <a:r>
              <a:rPr lang="hr-HR" altLang="sr-Latn-RS" dirty="0">
                <a:latin typeface="Palatino Linotype" panose="02040502050505030304" pitchFamily="18" charset="0"/>
              </a:rPr>
              <a:t>Jagodice se pokrivaju </a:t>
            </a:r>
          </a:p>
          <a:p>
            <a:pPr eaLnBrk="1" hangingPunct="1">
              <a:buFontTx/>
              <a:buNone/>
            </a:pPr>
            <a:r>
              <a:rPr lang="hr-HR" altLang="sr-Latn-RS" dirty="0">
                <a:latin typeface="Palatino Linotype" panose="02040502050505030304" pitchFamily="18" charset="0"/>
              </a:rPr>
              <a:t>   rumenilom </a:t>
            </a:r>
          </a:p>
          <a:p>
            <a:pPr eaLnBrk="1" hangingPunct="1">
              <a:buFontTx/>
              <a:buNone/>
            </a:pPr>
            <a:r>
              <a:rPr lang="hr-HR" altLang="sr-Latn-RS" dirty="0">
                <a:latin typeface="Palatino Linotype" panose="02040502050505030304" pitchFamily="18" charset="0"/>
              </a:rPr>
              <a:t>	</a:t>
            </a:r>
            <a:r>
              <a:rPr lang="hr-HR" altLang="sr-Latn-RS" sz="2800" dirty="0">
                <a:latin typeface="Palatino Linotype" panose="02040502050505030304" pitchFamily="18" charset="0"/>
              </a:rPr>
              <a:t>- oker s morskim lišajem ili </a:t>
            </a:r>
          </a:p>
          <a:p>
            <a:pPr eaLnBrk="1" hangingPunct="1">
              <a:buFontTx/>
              <a:buNone/>
            </a:pPr>
            <a:r>
              <a:rPr lang="hr-HR" altLang="sr-Latn-RS" sz="2800" dirty="0">
                <a:latin typeface="Palatino Linotype" panose="02040502050505030304" pitchFamily="18" charset="0"/>
              </a:rPr>
              <a:t>   vinskim talogom</a:t>
            </a:r>
          </a:p>
          <a:p>
            <a:pPr eaLnBrk="1" hangingPunct="1"/>
            <a:r>
              <a:rPr lang="hr-HR" altLang="sr-Latn-RS" dirty="0">
                <a:latin typeface="Palatino Linotype" panose="02040502050505030304" pitchFamily="18" charset="0"/>
              </a:rPr>
              <a:t>Oko očiju dolazi crnilo od čađe ili antimonovog praha </a:t>
            </a:r>
          </a:p>
          <a:p>
            <a:pPr eaLnBrk="1" hangingPunct="1"/>
            <a:r>
              <a:rPr lang="hr-HR" altLang="sr-Latn-RS" dirty="0">
                <a:latin typeface="Palatino Linotype" panose="02040502050505030304" pitchFamily="18" charset="0"/>
              </a:rPr>
              <a:t>Umjesto maskare koristi se ugljen od pluta</a:t>
            </a:r>
            <a:endParaRPr lang="en-GB" altLang="sr-Latn-RS" dirty="0">
              <a:latin typeface="Palatino Linotype" panose="02040502050505030304" pitchFamily="18" charset="0"/>
            </a:endParaRP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92075"/>
            <a:ext cx="3248025" cy="47625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950" y="65088"/>
            <a:ext cx="6011863" cy="276225"/>
          </a:xfrm>
          <a:prstGeom prst="rect">
            <a:avLst/>
          </a:prstGeom>
          <a:noFill/>
        </p:spPr>
        <p:txBody>
          <a:bodyPr>
            <a:spAutoFit/>
          </a:bodyPr>
          <a:lstStyle/>
          <a:p>
            <a:pPr algn="ctr" eaLnBrk="1" hangingPunct="1">
              <a:defRPr/>
            </a:pPr>
            <a:r>
              <a:rPr lang="en-GB" sz="1200" dirty="0">
                <a:solidFill>
                  <a:schemeClr val="accent4">
                    <a:lumMod val="50000"/>
                  </a:schemeClr>
                </a:solidFill>
              </a:rPr>
              <a:t>http://www.italymagazine.com/featured-story/ancient-roman-beauties-and-their-makeup-bag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2983"/>
            <a:ext cx="3372147" cy="2558765"/>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ChangeArrowheads="1"/>
          </p:cNvSpPr>
          <p:nvPr>
            <p:ph type="title"/>
          </p:nvPr>
        </p:nvSpPr>
        <p:spPr>
          <a:xfrm>
            <a:off x="395288" y="404813"/>
            <a:ext cx="5399087" cy="1492250"/>
          </a:xfrm>
        </p:spPr>
        <p:txBody>
          <a:bodyPr/>
          <a:lstStyle/>
          <a:p>
            <a:pPr eaLnBrk="1" hangingPunct="1">
              <a:defRPr/>
            </a:pPr>
            <a: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t>Ovidijev recept </a:t>
            </a:r>
            <a:b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br>
            <a:r>
              <a:rPr lang="hr-HR"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rPr>
              <a:t>za masku za lice</a:t>
            </a:r>
            <a:endParaRPr lang="en-GB" altLang="sr-Latn-RS" dirty="0">
              <a:solidFill>
                <a:schemeClr val="accent5">
                  <a:lumMod val="40000"/>
                  <a:lumOff val="6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20483" name="Rectangle 3"/>
          <p:cNvSpPr>
            <a:spLocks noGrp="1" noChangeArrowheads="1"/>
          </p:cNvSpPr>
          <p:nvPr>
            <p:ph type="body" idx="1"/>
          </p:nvPr>
        </p:nvSpPr>
        <p:spPr>
          <a:xfrm>
            <a:off x="0" y="2420938"/>
            <a:ext cx="9036050" cy="3960812"/>
          </a:xfrm>
        </p:spPr>
        <p:txBody>
          <a:bodyPr/>
          <a:lstStyle/>
          <a:p>
            <a:pPr eaLnBrk="1" hangingPunct="1">
              <a:defRPr/>
            </a:pPr>
            <a:r>
              <a:rPr lang="hr-HR" altLang="sr-Latn-RS" sz="2800" dirty="0">
                <a:solidFill>
                  <a:schemeClr val="accent3">
                    <a:lumMod val="40000"/>
                    <a:lumOff val="60000"/>
                  </a:schemeClr>
                </a:solidFill>
                <a:latin typeface="Bookman Old Style" panose="02050604050505020204" pitchFamily="18" charset="0"/>
              </a:rPr>
              <a:t>Oko 600g oljuštenog </a:t>
            </a:r>
            <a:r>
              <a:rPr lang="hr-HR" altLang="sr-Latn-RS" sz="2800" u="sng" dirty="0">
                <a:solidFill>
                  <a:schemeClr val="accent3">
                    <a:lumMod val="40000"/>
                    <a:lumOff val="60000"/>
                  </a:schemeClr>
                </a:solidFill>
                <a:latin typeface="Bookman Old Style" panose="02050604050505020204" pitchFamily="18" charset="0"/>
              </a:rPr>
              <a:t>ječma</a:t>
            </a:r>
            <a:r>
              <a:rPr lang="hr-HR" altLang="sr-Latn-RS" sz="2800" dirty="0">
                <a:solidFill>
                  <a:schemeClr val="accent3">
                    <a:lumMod val="40000"/>
                    <a:lumOff val="60000"/>
                  </a:schemeClr>
                </a:solidFill>
                <a:latin typeface="Bookman Old Style" panose="02050604050505020204" pitchFamily="18" charset="0"/>
              </a:rPr>
              <a:t> + oko 600g </a:t>
            </a:r>
            <a:r>
              <a:rPr lang="hr-HR" altLang="sr-Latn-RS" sz="2800" u="sng" dirty="0">
                <a:solidFill>
                  <a:schemeClr val="accent3">
                    <a:lumMod val="40000"/>
                    <a:lumOff val="60000"/>
                  </a:schemeClr>
                </a:solidFill>
                <a:latin typeface="Bookman Old Style" panose="02050604050505020204" pitchFamily="18" charset="0"/>
              </a:rPr>
              <a:t>grahorice</a:t>
            </a:r>
            <a:r>
              <a:rPr lang="hr-HR" altLang="sr-Latn-RS" sz="2800" dirty="0">
                <a:solidFill>
                  <a:schemeClr val="accent3">
                    <a:lumMod val="40000"/>
                    <a:lumOff val="60000"/>
                  </a:schemeClr>
                </a:solidFill>
                <a:latin typeface="Bookman Old Style" panose="02050604050505020204" pitchFamily="18" charset="0"/>
              </a:rPr>
              <a:t> navlažiti u 10 </a:t>
            </a:r>
            <a:r>
              <a:rPr lang="hr-HR" altLang="sr-Latn-RS" sz="2800" u="sng" dirty="0">
                <a:solidFill>
                  <a:schemeClr val="accent3">
                    <a:lumMod val="40000"/>
                    <a:lumOff val="60000"/>
                  </a:schemeClr>
                </a:solidFill>
                <a:latin typeface="Bookman Old Style" panose="02050604050505020204" pitchFamily="18" charset="0"/>
              </a:rPr>
              <a:t>jaja</a:t>
            </a:r>
            <a:r>
              <a:rPr lang="hr-HR" altLang="sr-Latn-RS" sz="2800" dirty="0">
                <a:solidFill>
                  <a:schemeClr val="accent3">
                    <a:lumMod val="40000"/>
                    <a:lumOff val="60000"/>
                  </a:schemeClr>
                </a:solidFill>
                <a:latin typeface="Bookman Old Style" panose="02050604050505020204" pitchFamily="18" charset="0"/>
              </a:rPr>
              <a:t>, osušiti na vjetru i smrviti u fini prah</a:t>
            </a:r>
          </a:p>
          <a:p>
            <a:pPr eaLnBrk="1" hangingPunct="1">
              <a:defRPr/>
            </a:pPr>
            <a:r>
              <a:rPr lang="hr-HR" altLang="sr-Latn-RS" sz="2800" dirty="0">
                <a:solidFill>
                  <a:schemeClr val="accent3">
                    <a:lumMod val="40000"/>
                    <a:lumOff val="60000"/>
                  </a:schemeClr>
                </a:solidFill>
                <a:latin typeface="Bookman Old Style" panose="02050604050505020204" pitchFamily="18" charset="0"/>
              </a:rPr>
              <a:t>Smrviti 100g prvih </a:t>
            </a:r>
            <a:r>
              <a:rPr lang="hr-HR" altLang="sr-Latn-RS" sz="2800" u="sng" dirty="0">
                <a:solidFill>
                  <a:schemeClr val="accent3">
                    <a:lumMod val="40000"/>
                    <a:lumOff val="60000"/>
                  </a:schemeClr>
                </a:solidFill>
                <a:latin typeface="Bookman Old Style" panose="02050604050505020204" pitchFamily="18" charset="0"/>
              </a:rPr>
              <a:t>jelenjih rogova </a:t>
            </a:r>
            <a:r>
              <a:rPr lang="hr-HR" altLang="sr-Latn-RS" sz="2800" dirty="0">
                <a:solidFill>
                  <a:schemeClr val="accent3">
                    <a:lumMod val="40000"/>
                    <a:lumOff val="60000"/>
                  </a:schemeClr>
                </a:solidFill>
                <a:latin typeface="Bookman Old Style" panose="02050604050505020204" pitchFamily="18" charset="0"/>
              </a:rPr>
              <a:t>u brašno i dodati 12 lukovica </a:t>
            </a:r>
            <a:r>
              <a:rPr lang="hr-HR" altLang="sr-Latn-RS" sz="2800" u="sng" dirty="0">
                <a:solidFill>
                  <a:schemeClr val="accent3">
                    <a:lumMod val="40000"/>
                    <a:lumOff val="60000"/>
                  </a:schemeClr>
                </a:solidFill>
                <a:latin typeface="Bookman Old Style" panose="02050604050505020204" pitchFamily="18" charset="0"/>
              </a:rPr>
              <a:t>narcisa</a:t>
            </a:r>
            <a:r>
              <a:rPr lang="hr-HR" altLang="sr-Latn-RS" sz="2800" dirty="0">
                <a:solidFill>
                  <a:schemeClr val="accent3">
                    <a:lumMod val="40000"/>
                    <a:lumOff val="60000"/>
                  </a:schemeClr>
                </a:solidFill>
                <a:latin typeface="Bookman Old Style" panose="02050604050505020204" pitchFamily="18" charset="0"/>
              </a:rPr>
              <a:t> bez kore</a:t>
            </a:r>
          </a:p>
          <a:p>
            <a:pPr eaLnBrk="1" hangingPunct="1">
              <a:defRPr/>
            </a:pPr>
            <a:r>
              <a:rPr lang="hr-HR" altLang="sr-Latn-RS" sz="2800" dirty="0">
                <a:solidFill>
                  <a:schemeClr val="accent3">
                    <a:lumMod val="40000"/>
                    <a:lumOff val="60000"/>
                  </a:schemeClr>
                </a:solidFill>
                <a:latin typeface="Bookman Old Style" panose="02050604050505020204" pitchFamily="18" charset="0"/>
              </a:rPr>
              <a:t>U to umiješati 100g </a:t>
            </a:r>
            <a:r>
              <a:rPr lang="hr-HR" altLang="sr-Latn-RS" sz="2800" u="sng" dirty="0">
                <a:solidFill>
                  <a:schemeClr val="accent3">
                    <a:lumMod val="40000"/>
                    <a:lumOff val="60000"/>
                  </a:schemeClr>
                </a:solidFill>
                <a:latin typeface="Bookman Old Style" panose="02050604050505020204" pitchFamily="18" charset="0"/>
              </a:rPr>
              <a:t>gume</a:t>
            </a:r>
            <a:r>
              <a:rPr lang="hr-HR" altLang="sr-Latn-RS" sz="2800" dirty="0">
                <a:solidFill>
                  <a:schemeClr val="accent3">
                    <a:lumMod val="40000"/>
                    <a:lumOff val="60000"/>
                  </a:schemeClr>
                </a:solidFill>
                <a:latin typeface="Bookman Old Style" panose="02050604050505020204" pitchFamily="18" charset="0"/>
              </a:rPr>
              <a:t> (kaučuka) s </a:t>
            </a:r>
            <a:r>
              <a:rPr lang="hr-HR" altLang="sr-Latn-RS" sz="2800" u="sng" dirty="0">
                <a:solidFill>
                  <a:schemeClr val="accent3">
                    <a:lumMod val="40000"/>
                    <a:lumOff val="60000"/>
                  </a:schemeClr>
                </a:solidFill>
                <a:latin typeface="Bookman Old Style" panose="02050604050505020204" pitchFamily="18" charset="0"/>
              </a:rPr>
              <a:t>tamjanom</a:t>
            </a:r>
            <a:r>
              <a:rPr lang="hr-HR" altLang="sr-Latn-RS" sz="2800" dirty="0">
                <a:solidFill>
                  <a:schemeClr val="accent3">
                    <a:lumMod val="40000"/>
                    <a:lumOff val="60000"/>
                  </a:schemeClr>
                </a:solidFill>
                <a:latin typeface="Bookman Old Style" panose="02050604050505020204" pitchFamily="18" charset="0"/>
              </a:rPr>
              <a:t> i 900g </a:t>
            </a:r>
            <a:r>
              <a:rPr lang="hr-HR" altLang="sr-Latn-RS" sz="2800" u="sng" dirty="0">
                <a:solidFill>
                  <a:schemeClr val="accent3">
                    <a:lumMod val="40000"/>
                    <a:lumOff val="60000"/>
                  </a:schemeClr>
                </a:solidFill>
                <a:latin typeface="Bookman Old Style" panose="02050604050505020204" pitchFamily="18" charset="0"/>
              </a:rPr>
              <a:t>meda</a:t>
            </a:r>
          </a:p>
          <a:p>
            <a:pPr marL="0" indent="0" eaLnBrk="1" hangingPunct="1">
              <a:buFontTx/>
              <a:buNone/>
              <a:defRPr/>
            </a:pPr>
            <a:r>
              <a:rPr lang="hr-HR" altLang="sr-Latn-RS" sz="2800" i="1" dirty="0">
                <a:solidFill>
                  <a:schemeClr val="accent3">
                    <a:lumMod val="40000"/>
                    <a:lumOff val="60000"/>
                  </a:schemeClr>
                </a:solidFill>
                <a:latin typeface="Bookman Old Style" panose="02050604050505020204" pitchFamily="18" charset="0"/>
              </a:rPr>
              <a:t>     Lice će sjati sjajnije od ogledala!</a:t>
            </a:r>
            <a:endParaRPr lang="en-GB" altLang="sr-Latn-RS" sz="2800" i="1" dirty="0">
              <a:solidFill>
                <a:schemeClr val="accent3">
                  <a:lumMod val="40000"/>
                  <a:lumOff val="60000"/>
                </a:schemeClr>
              </a:solidFill>
              <a:latin typeface="Bookman Old Style" panose="02050604050505020204" pitchFamily="18" charset="0"/>
            </a:endParaRPr>
          </a:p>
        </p:txBody>
      </p:sp>
      <p:sp>
        <p:nvSpPr>
          <p:cNvPr id="2" name="TextBox 1"/>
          <p:cNvSpPr txBox="1"/>
          <p:nvPr/>
        </p:nvSpPr>
        <p:spPr>
          <a:xfrm>
            <a:off x="2087563" y="6581775"/>
            <a:ext cx="7056437" cy="276225"/>
          </a:xfrm>
          <a:prstGeom prst="rect">
            <a:avLst/>
          </a:prstGeom>
          <a:noFill/>
        </p:spPr>
        <p:txBody>
          <a:bodyPr>
            <a:spAutoFit/>
          </a:bodyPr>
          <a:lstStyle/>
          <a:p>
            <a:pPr eaLnBrk="1" hangingPunct="1">
              <a:defRPr/>
            </a:pPr>
            <a:r>
              <a:rPr lang="en-GB" sz="1200" dirty="0">
                <a:solidFill>
                  <a:schemeClr val="accent4">
                    <a:lumMod val="75000"/>
                  </a:schemeClr>
                </a:solidFill>
              </a:rPr>
              <a:t>http://www.telegraph.co.uk/news/science/science-news/3310930/Roman-pot-reveals-oldest-face-cream.html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r-HR" altLang="sr-Latn-RS">
                <a:latin typeface="Palatino Linotype" panose="02040502050505030304" pitchFamily="18" charset="0"/>
              </a:rPr>
              <a:t>Ime </a:t>
            </a:r>
            <a:endParaRPr lang="en-GB" altLang="sr-Latn-RS">
              <a:latin typeface="Palatino Linotype" panose="02040502050505030304" pitchFamily="18" charset="0"/>
            </a:endParaRPr>
          </a:p>
        </p:txBody>
      </p:sp>
      <p:sp>
        <p:nvSpPr>
          <p:cNvPr id="6147" name="Rectangle 3"/>
          <p:cNvSpPr>
            <a:spLocks noGrp="1" noChangeArrowheads="1"/>
          </p:cNvSpPr>
          <p:nvPr>
            <p:ph type="body" idx="1"/>
          </p:nvPr>
        </p:nvSpPr>
        <p:spPr>
          <a:xfrm>
            <a:off x="395536" y="1981200"/>
            <a:ext cx="8208912" cy="4256112"/>
          </a:xfrm>
        </p:spPr>
        <p:txBody>
          <a:bodyPr/>
          <a:lstStyle/>
          <a:p>
            <a:pPr eaLnBrk="1" hangingPunct="1"/>
            <a:r>
              <a:rPr lang="hr-HR" altLang="sr-Latn-RS" sz="2800" dirty="0">
                <a:latin typeface="Palatino Linotype" panose="02040502050505030304" pitchFamily="18" charset="0"/>
              </a:rPr>
              <a:t>Žena dobiva ime prema obiteljskom imenu oca </a:t>
            </a:r>
          </a:p>
          <a:p>
            <a:pPr lvl="1" eaLnBrk="1" hangingPunct="1"/>
            <a:r>
              <a:rPr lang="hr-HR" altLang="sr-Latn-RS" sz="2400" dirty="0">
                <a:latin typeface="Palatino Linotype" panose="02040502050505030304" pitchFamily="18" charset="0"/>
              </a:rPr>
              <a:t>kći Marka </a:t>
            </a:r>
            <a:r>
              <a:rPr lang="hr-HR" altLang="sr-Latn-RS" sz="2400" dirty="0" err="1">
                <a:latin typeface="Palatino Linotype" panose="02040502050505030304" pitchFamily="18" charset="0"/>
              </a:rPr>
              <a:t>Tulija</a:t>
            </a:r>
            <a:r>
              <a:rPr lang="hr-HR" altLang="sr-Latn-RS" sz="2400" dirty="0">
                <a:latin typeface="Palatino Linotype" panose="02040502050505030304" pitchFamily="18" charset="0"/>
              </a:rPr>
              <a:t> Cicerona zove se </a:t>
            </a:r>
            <a:r>
              <a:rPr lang="hr-HR" altLang="sr-Latn-RS" sz="2400" dirty="0" err="1">
                <a:latin typeface="Palatino Linotype" panose="02040502050505030304" pitchFamily="18" charset="0"/>
              </a:rPr>
              <a:t>Tulija</a:t>
            </a:r>
            <a:r>
              <a:rPr lang="hr-HR" altLang="sr-Latn-RS" sz="2400" dirty="0">
                <a:latin typeface="Palatino Linotype" panose="02040502050505030304" pitchFamily="18" charset="0"/>
              </a:rPr>
              <a:t> – </a:t>
            </a:r>
            <a:r>
              <a:rPr lang="hr-HR" altLang="sr-Latn-RS" sz="2400" i="1" dirty="0" err="1">
                <a:latin typeface="Palatino Linotype" panose="02040502050505030304" pitchFamily="18" charset="0"/>
              </a:rPr>
              <a:t>Tullia</a:t>
            </a:r>
            <a:r>
              <a:rPr lang="hr-HR" altLang="sr-Latn-RS" sz="2400" dirty="0">
                <a:latin typeface="Palatino Linotype" panose="02040502050505030304" pitchFamily="18" charset="0"/>
              </a:rPr>
              <a:t> </a:t>
            </a:r>
          </a:p>
          <a:p>
            <a:pPr lvl="1" eaLnBrk="1" hangingPunct="1"/>
            <a:r>
              <a:rPr lang="hr-HR" altLang="sr-Latn-RS" sz="2400" dirty="0">
                <a:latin typeface="Palatino Linotype" panose="02040502050505030304" pitchFamily="18" charset="0"/>
              </a:rPr>
              <a:t>u carsko doba uzima i očev </a:t>
            </a:r>
            <a:r>
              <a:rPr lang="hr-HR" altLang="sr-Latn-RS" sz="2400" i="1" dirty="0" err="1">
                <a:latin typeface="Palatino Linotype" panose="02040502050505030304" pitchFamily="18" charset="0"/>
              </a:rPr>
              <a:t>cognomen</a:t>
            </a:r>
            <a:endParaRPr lang="hr-HR" altLang="sr-Latn-RS" sz="2400" dirty="0">
              <a:latin typeface="Palatino Linotype" panose="02040502050505030304" pitchFamily="18" charset="0"/>
            </a:endParaRPr>
          </a:p>
          <a:p>
            <a:pPr lvl="1" eaLnBrk="1" hangingPunct="1"/>
            <a:r>
              <a:rPr lang="hr-HR" altLang="sr-Latn-RS" sz="2400" dirty="0">
                <a:latin typeface="Palatino Linotype" panose="02040502050505030304" pitchFamily="18" charset="0"/>
              </a:rPr>
              <a:t>ako otac ima više kćeri, razlikuju se pridjevima </a:t>
            </a:r>
          </a:p>
          <a:p>
            <a:pPr lvl="2" eaLnBrk="1" hangingPunct="1"/>
            <a:r>
              <a:rPr lang="hr-HR" altLang="sr-Latn-RS" sz="2000" i="1" dirty="0" err="1">
                <a:latin typeface="Palatino Linotype" panose="02040502050505030304" pitchFamily="18" charset="0"/>
              </a:rPr>
              <a:t>Tullia</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Minor</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Tullia</a:t>
            </a:r>
            <a:r>
              <a:rPr lang="hr-HR" altLang="sr-Latn-RS" sz="2000" i="1" dirty="0">
                <a:latin typeface="Palatino Linotype" panose="02040502050505030304" pitchFamily="18" charset="0"/>
              </a:rPr>
              <a:t> </a:t>
            </a:r>
            <a:r>
              <a:rPr lang="hr-HR" altLang="sr-Latn-RS" sz="2000" i="1" dirty="0" err="1">
                <a:latin typeface="Palatino Linotype" panose="02040502050505030304" pitchFamily="18" charset="0"/>
              </a:rPr>
              <a:t>Tertia</a:t>
            </a:r>
            <a:endParaRPr lang="hr-HR" altLang="sr-Latn-RS" sz="2000" dirty="0">
              <a:latin typeface="Palatino Linotype" panose="02040502050505030304" pitchFamily="18" charset="0"/>
            </a:endParaRPr>
          </a:p>
          <a:p>
            <a:pPr eaLnBrk="1" hangingPunct="1"/>
            <a:r>
              <a:rPr lang="hr-HR" altLang="sr-Latn-RS" sz="2800" dirty="0">
                <a:latin typeface="Palatino Linotype" panose="02040502050505030304" pitchFamily="18" charset="0"/>
              </a:rPr>
              <a:t>Ima izuzetaka: </a:t>
            </a:r>
          </a:p>
          <a:p>
            <a:pPr lvl="1" eaLnBrk="1" hangingPunct="1"/>
            <a:r>
              <a:rPr lang="hr-HR" altLang="sr-Latn-RS" sz="2400" dirty="0" err="1">
                <a:latin typeface="Palatino Linotype" panose="02040502050505030304" pitchFamily="18" charset="0"/>
              </a:rPr>
              <a:t>Oktavijanova</a:t>
            </a:r>
            <a:r>
              <a:rPr lang="hr-HR" altLang="sr-Latn-RS" sz="2400" dirty="0">
                <a:latin typeface="Palatino Linotype" panose="02040502050505030304" pitchFamily="18" charset="0"/>
              </a:rPr>
              <a:t> kći Julija imala je istoimenu kćer Juliju, i </a:t>
            </a:r>
            <a:r>
              <a:rPr lang="hr-HR" altLang="sr-Latn-RS" sz="2400" dirty="0" err="1">
                <a:latin typeface="Palatino Linotype" panose="02040502050505030304" pitchFamily="18" charset="0"/>
              </a:rPr>
              <a:t>Agripinu</a:t>
            </a:r>
            <a:r>
              <a:rPr lang="hr-HR" altLang="sr-Latn-RS" sz="2400" dirty="0">
                <a:latin typeface="Palatino Linotype" panose="02040502050505030304" pitchFamily="18" charset="0"/>
              </a:rPr>
              <a:t>, nazvanu po ocu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3608" y="819053"/>
            <a:ext cx="7414592" cy="1143000"/>
          </a:xfrm>
        </p:spPr>
        <p:txBody>
          <a:bodyPr/>
          <a:lstStyle/>
          <a:p>
            <a:pPr eaLnBrk="1" hangingPunct="1"/>
            <a:r>
              <a:rPr lang="hr-HR" altLang="sr-Latn-RS" dirty="0">
                <a:latin typeface="Palatino Linotype" panose="02040502050505030304" pitchFamily="18" charset="0"/>
              </a:rPr>
              <a:t>Život</a:t>
            </a:r>
            <a:endParaRPr lang="en-GB" altLang="sr-Latn-RS" dirty="0">
              <a:latin typeface="Palatino Linotype" panose="02040502050505030304" pitchFamily="18" charset="0"/>
            </a:endParaRPr>
          </a:p>
        </p:txBody>
      </p:sp>
      <p:sp>
        <p:nvSpPr>
          <p:cNvPr id="8195" name="Rectangle 3"/>
          <p:cNvSpPr>
            <a:spLocks noGrp="1" noChangeArrowheads="1"/>
          </p:cNvSpPr>
          <p:nvPr>
            <p:ph type="body" idx="1"/>
          </p:nvPr>
        </p:nvSpPr>
        <p:spPr>
          <a:xfrm>
            <a:off x="250825" y="3235325"/>
            <a:ext cx="8893175" cy="3506788"/>
          </a:xfrm>
        </p:spPr>
        <p:txBody>
          <a:bodyPr/>
          <a:lstStyle/>
          <a:p>
            <a:pPr eaLnBrk="1" hangingPunct="1"/>
            <a:r>
              <a:rPr lang="hr-HR" altLang="sr-Latn-RS" dirty="0">
                <a:latin typeface="Palatino Linotype" panose="02040502050505030304" pitchFamily="18" charset="0"/>
              </a:rPr>
              <a:t>Od 7. do 13. godine može ići u školu s braćom</a:t>
            </a:r>
          </a:p>
          <a:p>
            <a:pPr eaLnBrk="1" hangingPunct="1"/>
            <a:r>
              <a:rPr lang="hr-HR" altLang="sr-Latn-RS" dirty="0">
                <a:latin typeface="Palatino Linotype" panose="02040502050505030304" pitchFamily="18" charset="0"/>
              </a:rPr>
              <a:t>Od c. 12. godine spremna je za udaju</a:t>
            </a:r>
            <a:endParaRPr lang="en-GB" altLang="sr-Latn-RS" dirty="0">
              <a:latin typeface="Palatino Linotype" panose="02040502050505030304" pitchFamily="18" charset="0"/>
            </a:endParaRPr>
          </a:p>
          <a:p>
            <a:pPr eaLnBrk="1" hangingPunct="1"/>
            <a:r>
              <a:rPr lang="hr-HR" altLang="sr-Latn-RS" dirty="0">
                <a:latin typeface="Palatino Linotype" panose="02040502050505030304" pitchFamily="18" charset="0"/>
              </a:rPr>
              <a:t>Kad se izabere budući suprug, slave se zaruke (</a:t>
            </a:r>
            <a:r>
              <a:rPr lang="hr-HR" altLang="sr-Latn-RS" i="1" dirty="0">
                <a:latin typeface="Palatino Linotype" panose="02040502050505030304" pitchFamily="18" charset="0"/>
              </a:rPr>
              <a:t>sponsalia</a:t>
            </a:r>
            <a:r>
              <a:rPr lang="hr-HR" altLang="sr-Latn-RS" dirty="0">
                <a:latin typeface="Palatino Linotype" panose="02040502050505030304" pitchFamily="18" charset="0"/>
              </a:rPr>
              <a:t>) </a:t>
            </a:r>
          </a:p>
          <a:p>
            <a:pPr lvl="1" eaLnBrk="1" hangingPunct="1"/>
            <a:r>
              <a:rPr lang="hr-HR" altLang="sr-Latn-RS" dirty="0">
                <a:latin typeface="Palatino Linotype" panose="02040502050505030304" pitchFamily="18" charset="0"/>
              </a:rPr>
              <a:t> nisu obavezne, a uključuju darivanje prstena ili novca zaručnika mladoj</a:t>
            </a:r>
            <a:endParaRPr lang="en-GB" altLang="sr-Latn-RS" dirty="0">
              <a:latin typeface="Palatino Linotype" panose="02040502050505030304"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51" y="-35254"/>
            <a:ext cx="2095500" cy="314325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982"/>
            <a:ext cx="3021013" cy="3235325"/>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6" name="TextBox 1"/>
          <p:cNvSpPr txBox="1">
            <a:spLocks noChangeArrowheads="1"/>
          </p:cNvSpPr>
          <p:nvPr/>
        </p:nvSpPr>
        <p:spPr bwMode="auto">
          <a:xfrm>
            <a:off x="2987824" y="0"/>
            <a:ext cx="407337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hr-HR" altLang="en-US" sz="1800" dirty="0">
                <a:solidFill>
                  <a:schemeClr val="accent4">
                    <a:lumMod val="75000"/>
                  </a:schemeClr>
                </a:solidFill>
              </a:rPr>
              <a:t>Freska iz Pompeja (1.st.)</a:t>
            </a:r>
          </a:p>
          <a:p>
            <a:pPr algn="r" eaLnBrk="1" hangingPunct="1">
              <a:defRPr/>
            </a:pPr>
            <a:r>
              <a:rPr lang="hr-HR" altLang="en-US" sz="1800" dirty="0">
                <a:solidFill>
                  <a:schemeClr val="accent4">
                    <a:lumMod val="75000"/>
                  </a:schemeClr>
                </a:solidFill>
              </a:rPr>
              <a:t>Rim, 3.st.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4C2E8-5359-4AC1-9435-55A0A03A0A26}"/>
              </a:ext>
            </a:extLst>
          </p:cNvPr>
          <p:cNvPicPr>
            <a:picLocks noChangeAspect="1"/>
          </p:cNvPicPr>
          <p:nvPr/>
        </p:nvPicPr>
        <p:blipFill>
          <a:blip r:embed="rId3"/>
          <a:stretch>
            <a:fillRect/>
          </a:stretch>
        </p:blipFill>
        <p:spPr>
          <a:xfrm>
            <a:off x="4779991" y="214824"/>
            <a:ext cx="4355976" cy="2716546"/>
          </a:xfrm>
          <a:prstGeom prst="roundRect">
            <a:avLst>
              <a:gd name="adj" fmla="val 1666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p:spPr>
      </p:pic>
      <p:sp>
        <p:nvSpPr>
          <p:cNvPr id="10242" name="Rectangle 2"/>
          <p:cNvSpPr>
            <a:spLocks noGrp="1" noChangeArrowheads="1"/>
          </p:cNvSpPr>
          <p:nvPr>
            <p:ph type="title"/>
          </p:nvPr>
        </p:nvSpPr>
        <p:spPr>
          <a:xfrm>
            <a:off x="583479" y="188913"/>
            <a:ext cx="3268441" cy="1007840"/>
          </a:xfrm>
        </p:spPr>
        <p:txBody>
          <a:bodyPr/>
          <a:lstStyle/>
          <a:p>
            <a:pPr eaLnBrk="1" hangingPunct="1"/>
            <a:r>
              <a:rPr lang="hr-HR" altLang="en-US" dirty="0">
                <a:effectLst>
                  <a:outerShdw blurRad="38100" dist="38100" dir="2700000" algn="tl">
                    <a:srgbClr val="000000">
                      <a:alpha val="43137"/>
                    </a:srgbClr>
                  </a:outerShdw>
                </a:effectLst>
                <a:latin typeface="Palatino Linotype" panose="02040502050505030304" pitchFamily="18" charset="0"/>
              </a:rPr>
              <a:t>Brak</a:t>
            </a:r>
          </a:p>
        </p:txBody>
      </p:sp>
      <p:sp>
        <p:nvSpPr>
          <p:cNvPr id="10243" name="Rectangle 3"/>
          <p:cNvSpPr>
            <a:spLocks noGrp="1" noChangeArrowheads="1"/>
          </p:cNvSpPr>
          <p:nvPr>
            <p:ph type="body" idx="1"/>
          </p:nvPr>
        </p:nvSpPr>
        <p:spPr>
          <a:xfrm>
            <a:off x="179513" y="1124744"/>
            <a:ext cx="8784976" cy="5733257"/>
          </a:xfrm>
        </p:spPr>
        <p:txBody>
          <a:bodyPr/>
          <a:lstStyle/>
          <a:p>
            <a:pPr eaLnBrk="1" hangingPunct="1"/>
            <a:r>
              <a:rPr lang="hr-HR" altLang="en-US" sz="3000" dirty="0">
                <a:latin typeface="Palatino Linotype" panose="02040502050505030304" pitchFamily="18" charset="0"/>
              </a:rPr>
              <a:t>Postoje 2 vrste braka u </a:t>
            </a:r>
          </a:p>
          <a:p>
            <a:pPr marL="0" indent="0" eaLnBrk="1" hangingPunct="1">
              <a:buNone/>
            </a:pPr>
            <a:r>
              <a:rPr lang="hr-HR" altLang="en-US" sz="3000" dirty="0">
                <a:latin typeface="Palatino Linotype" panose="02040502050505030304" pitchFamily="18" charset="0"/>
              </a:rPr>
              <a:t>  smislu vlasti nad ženom: </a:t>
            </a:r>
          </a:p>
          <a:p>
            <a:pPr lvl="1" eaLnBrk="1" hangingPunct="1"/>
            <a:r>
              <a:rPr lang="hr-HR" altLang="en-US" i="1" u="sng" dirty="0">
                <a:latin typeface="Palatino Linotype" panose="02040502050505030304" pitchFamily="18" charset="0"/>
              </a:rPr>
              <a:t>cum manu</a:t>
            </a:r>
            <a:r>
              <a:rPr lang="hr-HR" altLang="en-US" i="1" dirty="0">
                <a:latin typeface="Palatino Linotype" panose="02040502050505030304" pitchFamily="18" charset="0"/>
              </a:rPr>
              <a:t> </a:t>
            </a:r>
          </a:p>
          <a:p>
            <a:pPr lvl="2" eaLnBrk="1" hangingPunct="1"/>
            <a:r>
              <a:rPr lang="hr-HR" altLang="en-US" i="1" dirty="0">
                <a:latin typeface="Palatino Linotype" panose="02040502050505030304" pitchFamily="18" charset="0"/>
              </a:rPr>
              <a:t>patria potestas</a:t>
            </a:r>
            <a:r>
              <a:rPr lang="hr-HR" altLang="en-US" dirty="0">
                <a:latin typeface="Palatino Linotype" panose="02040502050505030304" pitchFamily="18" charset="0"/>
              </a:rPr>
              <a:t> nad ženom pripada mužu </a:t>
            </a:r>
          </a:p>
          <a:p>
            <a:pPr lvl="1" eaLnBrk="1" hangingPunct="1"/>
            <a:r>
              <a:rPr lang="hr-HR" altLang="en-US" i="1" u="sng" dirty="0">
                <a:latin typeface="Palatino Linotype" panose="02040502050505030304" pitchFamily="18" charset="0"/>
              </a:rPr>
              <a:t>sine manu</a:t>
            </a:r>
            <a:r>
              <a:rPr lang="hr-HR" altLang="en-US" dirty="0">
                <a:latin typeface="Palatino Linotype" panose="02040502050505030304" pitchFamily="18" charset="0"/>
              </a:rPr>
              <a:t> </a:t>
            </a:r>
          </a:p>
          <a:p>
            <a:pPr lvl="2" eaLnBrk="1" hangingPunct="1"/>
            <a:r>
              <a:rPr lang="hr-HR" altLang="en-US" dirty="0">
                <a:latin typeface="Palatino Linotype" panose="02040502050505030304" pitchFamily="18" charset="0"/>
              </a:rPr>
              <a:t>žena službeno zadržava pripadnost očevoj obitelji </a:t>
            </a:r>
          </a:p>
          <a:p>
            <a:pPr lvl="2" eaLnBrk="1" hangingPunct="1"/>
            <a:r>
              <a:rPr lang="hr-HR" altLang="en-US" dirty="0">
                <a:latin typeface="Palatino Linotype" panose="02040502050505030304" pitchFamily="18" charset="0"/>
              </a:rPr>
              <a:t>mlađa, osigurava ženi veće slobode:</a:t>
            </a:r>
          </a:p>
          <a:p>
            <a:pPr lvl="2" eaLnBrk="1" hangingPunct="1">
              <a:buFontTx/>
              <a:buChar char="-"/>
            </a:pPr>
            <a:r>
              <a:rPr lang="hr-HR" altLang="en-US" dirty="0">
                <a:latin typeface="Palatino Linotype" panose="02040502050505030304" pitchFamily="18" charset="0"/>
              </a:rPr>
              <a:t>lakše je dobiti razvod = </a:t>
            </a:r>
            <a:r>
              <a:rPr lang="hr-HR" altLang="en-US" i="1" dirty="0">
                <a:latin typeface="Palatino Linotype" panose="02040502050505030304" pitchFamily="18" charset="0"/>
              </a:rPr>
              <a:t>divortium </a:t>
            </a:r>
            <a:r>
              <a:rPr lang="hr-HR" altLang="en-US" dirty="0">
                <a:latin typeface="Palatino Linotype" panose="02040502050505030304" pitchFamily="18" charset="0"/>
              </a:rPr>
              <a:t>ili skrbništvo nad djecom</a:t>
            </a:r>
          </a:p>
          <a:p>
            <a:pPr lvl="2" eaLnBrk="1" hangingPunct="1">
              <a:buFontTx/>
              <a:buChar char="-"/>
            </a:pPr>
            <a:r>
              <a:rPr lang="hr-HR" altLang="en-US" dirty="0">
                <a:latin typeface="Palatino Linotype" panose="02040502050505030304" pitchFamily="18" charset="0"/>
              </a:rPr>
              <a:t>može imati svoju imovinu</a:t>
            </a:r>
          </a:p>
          <a:p>
            <a:pPr eaLnBrk="1" hangingPunct="1"/>
            <a:r>
              <a:rPr lang="hr-HR" altLang="en-US" sz="3000" i="1" dirty="0">
                <a:latin typeface="Palatino Linotype" panose="02040502050505030304" pitchFamily="18" charset="0"/>
              </a:rPr>
              <a:t>Lex Iulia de adulteriis coercendis</a:t>
            </a:r>
          </a:p>
          <a:p>
            <a:pPr lvl="1" eaLnBrk="1" hangingPunct="1"/>
            <a:r>
              <a:rPr lang="hr-HR" altLang="en-US" sz="2600" dirty="0">
                <a:latin typeface="Palatino Linotype" panose="02040502050505030304" pitchFamily="18" charset="0"/>
              </a:rPr>
              <a:t>17.g.pr.Kr.; </a:t>
            </a:r>
            <a:r>
              <a:rPr lang="hr-HR" altLang="en-US" sz="2600" dirty="0" err="1">
                <a:latin typeface="Palatino Linotype" panose="02040502050505030304" pitchFamily="18" charset="0"/>
              </a:rPr>
              <a:t>Augustova</a:t>
            </a:r>
            <a:r>
              <a:rPr lang="hr-HR" altLang="en-US" sz="2600" dirty="0">
                <a:latin typeface="Palatino Linotype" panose="02040502050505030304" pitchFamily="18" charset="0"/>
              </a:rPr>
              <a:t> obnova ćudoređa</a:t>
            </a:r>
            <a:endParaRPr lang="en-GB" altLang="en-US" sz="2600" dirty="0">
              <a:latin typeface="Palatino Linotype" panose="02040502050505030304" pitchFamily="18" charset="0"/>
            </a:endParaRPr>
          </a:p>
        </p:txBody>
      </p:sp>
      <p:sp>
        <p:nvSpPr>
          <p:cNvPr id="3" name="TextBox 2">
            <a:extLst>
              <a:ext uri="{FF2B5EF4-FFF2-40B4-BE49-F238E27FC236}">
                <a16:creationId xmlns:a16="http://schemas.microsoft.com/office/drawing/2014/main" id="{F11254FE-DF37-4F73-9676-BCA9439B1BB6}"/>
              </a:ext>
            </a:extLst>
          </p:cNvPr>
          <p:cNvSpPr txBox="1"/>
          <p:nvPr/>
        </p:nvSpPr>
        <p:spPr>
          <a:xfrm>
            <a:off x="4258952" y="1"/>
            <a:ext cx="4877015" cy="276999"/>
          </a:xfrm>
          <a:prstGeom prst="rect">
            <a:avLst/>
          </a:prstGeom>
          <a:noFill/>
        </p:spPr>
        <p:txBody>
          <a:bodyPr wrap="square" rtlCol="0">
            <a:spAutoFit/>
          </a:bodyPr>
          <a:lstStyle/>
          <a:p>
            <a:pPr algn="r"/>
            <a:r>
              <a:rPr lang="en-GB" sz="1200" dirty="0">
                <a:solidFill>
                  <a:schemeClr val="tx2">
                    <a:lumMod val="50000"/>
                  </a:schemeClr>
                </a:solidFill>
              </a:rPr>
              <a:t>http://www.vroma.org/images/mcmanus_images/funeraryrelief.jpg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DB9F-7097-4DD9-B128-7E37C0F9191D}"/>
              </a:ext>
            </a:extLst>
          </p:cNvPr>
          <p:cNvSpPr>
            <a:spLocks noGrp="1"/>
          </p:cNvSpPr>
          <p:nvPr>
            <p:ph type="title"/>
          </p:nvPr>
        </p:nvSpPr>
        <p:spPr>
          <a:xfrm>
            <a:off x="904056" y="116632"/>
            <a:ext cx="7772400" cy="803176"/>
          </a:xfrm>
        </p:spPr>
        <p:txBody>
          <a:bodyPr/>
          <a:lstStyle/>
          <a:p>
            <a:r>
              <a:rPr lang="hr-HR" dirty="0"/>
              <a:t>Razvod</a:t>
            </a:r>
            <a:endParaRPr lang="en-GB" dirty="0"/>
          </a:p>
        </p:txBody>
      </p:sp>
      <p:sp>
        <p:nvSpPr>
          <p:cNvPr id="3" name="Content Placeholder 2">
            <a:extLst>
              <a:ext uri="{FF2B5EF4-FFF2-40B4-BE49-F238E27FC236}">
                <a16:creationId xmlns:a16="http://schemas.microsoft.com/office/drawing/2014/main" id="{274C088B-DD1E-410D-9D2B-D3BA0D352806}"/>
              </a:ext>
            </a:extLst>
          </p:cNvPr>
          <p:cNvSpPr>
            <a:spLocks noGrp="1"/>
          </p:cNvSpPr>
          <p:nvPr>
            <p:ph idx="1"/>
          </p:nvPr>
        </p:nvSpPr>
        <p:spPr>
          <a:xfrm>
            <a:off x="179512" y="1052736"/>
            <a:ext cx="8640960" cy="5400600"/>
          </a:xfrm>
        </p:spPr>
        <p:txBody>
          <a:bodyPr/>
          <a:lstStyle/>
          <a:p>
            <a:r>
              <a:rPr lang="hr-HR" dirty="0"/>
              <a:t>Odlučuje </a:t>
            </a:r>
            <a:r>
              <a:rPr lang="hr-HR" i="1" dirty="0"/>
              <a:t>pater familias</a:t>
            </a:r>
            <a:endParaRPr lang="hr-HR" dirty="0"/>
          </a:p>
          <a:p>
            <a:r>
              <a:rPr lang="hr-HR" dirty="0"/>
              <a:t>Ženi se vraća miraz i ona napušta muževu kuću</a:t>
            </a:r>
          </a:p>
          <a:p>
            <a:r>
              <a:rPr lang="hr-HR" dirty="0"/>
              <a:t>Muškarac se može razvesti iz bilo kojeg razloga</a:t>
            </a:r>
          </a:p>
          <a:p>
            <a:pPr lvl="1"/>
            <a:r>
              <a:rPr lang="hr-HR" dirty="0"/>
              <a:t>preljub</a:t>
            </a:r>
          </a:p>
          <a:p>
            <a:pPr lvl="1"/>
            <a:r>
              <a:rPr lang="hr-HR" dirty="0"/>
              <a:t>pijanstvo</a:t>
            </a:r>
          </a:p>
          <a:p>
            <a:pPr lvl="1"/>
            <a:r>
              <a:rPr lang="hr-HR" dirty="0"/>
              <a:t>neplodnost</a:t>
            </a:r>
          </a:p>
          <a:p>
            <a:pPr lvl="1"/>
            <a:r>
              <a:rPr lang="hr-HR" dirty="0"/>
              <a:t>izrada duplikata kućnih ključeva ... </a:t>
            </a:r>
          </a:p>
          <a:p>
            <a:r>
              <a:rPr lang="hr-HR" dirty="0"/>
              <a:t>Novi brak nije sramota ni za jedan spol, često i zbog političkih saveza</a:t>
            </a:r>
            <a:endParaRPr lang="en-GB" dirty="0"/>
          </a:p>
        </p:txBody>
      </p:sp>
    </p:spTree>
    <p:extLst>
      <p:ext uri="{BB962C8B-B14F-4D97-AF65-F5344CB8AC3E}">
        <p14:creationId xmlns:p14="http://schemas.microsoft.com/office/powerpoint/2010/main" val="360734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8978"/>
            <a:ext cx="2771775" cy="412432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5800" y="116632"/>
            <a:ext cx="7772400" cy="596900"/>
          </a:xfrm>
        </p:spPr>
        <p:txBody>
          <a:bodyPr/>
          <a:lstStyle/>
          <a:p>
            <a:r>
              <a:rPr lang="hr-HR" altLang="en-US" dirty="0">
                <a:latin typeface="Palatino Linotype" panose="02040502050505030304" pitchFamily="18" charset="0"/>
              </a:rPr>
              <a:t>Udaja</a:t>
            </a:r>
            <a:endParaRPr lang="hr-HR" dirty="0"/>
          </a:p>
        </p:txBody>
      </p:sp>
      <p:sp>
        <p:nvSpPr>
          <p:cNvPr id="12291" name="Rectangle 3"/>
          <p:cNvSpPr>
            <a:spLocks noGrp="1" noChangeArrowheads="1"/>
          </p:cNvSpPr>
          <p:nvPr>
            <p:ph idx="1"/>
          </p:nvPr>
        </p:nvSpPr>
        <p:spPr>
          <a:xfrm>
            <a:off x="107504" y="849142"/>
            <a:ext cx="8928992" cy="5532186"/>
          </a:xfrm>
        </p:spPr>
        <p:txBody>
          <a:bodyPr/>
          <a:lstStyle/>
          <a:p>
            <a:pPr eaLnBrk="1" hangingPunct="1"/>
            <a:r>
              <a:rPr lang="hr-HR" altLang="sr-Latn-RS" dirty="0">
                <a:latin typeface="Palatino Linotype" panose="02040502050505030304" pitchFamily="18" charset="0"/>
              </a:rPr>
              <a:t>3 vrste udaje u smislu obreda:</a:t>
            </a:r>
          </a:p>
          <a:p>
            <a:pPr lvl="1" eaLnBrk="1" hangingPunct="1"/>
            <a:r>
              <a:rPr lang="hr-HR" altLang="sr-Latn-RS" i="1" u="sng" dirty="0">
                <a:latin typeface="Palatino Linotype" panose="02040502050505030304" pitchFamily="18" charset="0"/>
              </a:rPr>
              <a:t>confarreatio</a:t>
            </a:r>
            <a:endParaRPr lang="hr-HR" altLang="sr-Latn-RS" dirty="0">
              <a:latin typeface="Palatino Linotype" panose="02040502050505030304" pitchFamily="18" charset="0"/>
            </a:endParaRPr>
          </a:p>
          <a:p>
            <a:pPr lvl="2" eaLnBrk="1" hangingPunct="1"/>
            <a:r>
              <a:rPr lang="hr-HR" altLang="sr-Latn-RS" dirty="0">
                <a:latin typeface="Palatino Linotype" panose="02040502050505030304" pitchFamily="18" charset="0"/>
              </a:rPr>
              <a:t>mladenci prinose kolač od grubo </a:t>
            </a:r>
          </a:p>
          <a:p>
            <a:pPr marL="914400" lvl="2" indent="0" eaLnBrk="1" hangingPunct="1">
              <a:buNone/>
            </a:pPr>
            <a:r>
              <a:rPr lang="hr-HR" altLang="sr-Latn-RS" dirty="0">
                <a:latin typeface="Palatino Linotype" panose="02040502050505030304" pitchFamily="18" charset="0"/>
              </a:rPr>
              <a:t>mljevene pšenice Jupiteru na Kapitolu </a:t>
            </a:r>
          </a:p>
          <a:p>
            <a:pPr lvl="1" eaLnBrk="1" hangingPunct="1"/>
            <a:r>
              <a:rPr lang="hr-HR" altLang="sr-Latn-RS" i="1" u="sng" dirty="0">
                <a:latin typeface="Palatino Linotype" panose="02040502050505030304" pitchFamily="18" charset="0"/>
              </a:rPr>
              <a:t>coemptio</a:t>
            </a:r>
            <a:r>
              <a:rPr lang="hr-HR" altLang="sr-Latn-RS" dirty="0">
                <a:latin typeface="Palatino Linotype" panose="02040502050505030304" pitchFamily="18" charset="0"/>
              </a:rPr>
              <a:t> </a:t>
            </a:r>
          </a:p>
          <a:p>
            <a:pPr lvl="2" eaLnBrk="1" hangingPunct="1"/>
            <a:r>
              <a:rPr lang="hr-HR" altLang="sr-Latn-RS" dirty="0">
                <a:latin typeface="Palatino Linotype" panose="02040502050505030304" pitchFamily="18" charset="0"/>
              </a:rPr>
              <a:t>mladenac simbolično kupuje mladu </a:t>
            </a:r>
          </a:p>
          <a:p>
            <a:pPr marL="914400" lvl="2" indent="0" eaLnBrk="1" hangingPunct="1">
              <a:buNone/>
            </a:pPr>
            <a:r>
              <a:rPr lang="hr-HR" altLang="sr-Latn-RS" dirty="0">
                <a:latin typeface="Palatino Linotype" panose="02040502050505030304" pitchFamily="18" charset="0"/>
              </a:rPr>
              <a:t>od oca </a:t>
            </a:r>
          </a:p>
          <a:p>
            <a:pPr lvl="1" eaLnBrk="1" hangingPunct="1"/>
            <a:r>
              <a:rPr lang="hr-HR" altLang="sr-Latn-RS" i="1" u="sng" dirty="0">
                <a:latin typeface="Palatino Linotype" panose="02040502050505030304" pitchFamily="18" charset="0"/>
              </a:rPr>
              <a:t>per usum</a:t>
            </a:r>
            <a:r>
              <a:rPr lang="hr-HR" altLang="sr-Latn-RS" dirty="0">
                <a:latin typeface="Palatino Linotype" panose="02040502050505030304" pitchFamily="18" charset="0"/>
              </a:rPr>
              <a:t> </a:t>
            </a:r>
          </a:p>
          <a:p>
            <a:pPr lvl="2" eaLnBrk="1" hangingPunct="1"/>
            <a:r>
              <a:rPr lang="hr-HR" altLang="sr-Latn-RS" dirty="0">
                <a:latin typeface="Palatino Linotype" panose="02040502050505030304" pitchFamily="18" charset="0"/>
              </a:rPr>
              <a:t>veza se ozakonjuje nakon godine dana zajedničkog </a:t>
            </a:r>
          </a:p>
          <a:p>
            <a:pPr lvl="1" eaLnBrk="1" hangingPunct="1">
              <a:buFontTx/>
              <a:buNone/>
            </a:pPr>
            <a:r>
              <a:rPr lang="hr-HR" altLang="sr-Latn-RS" dirty="0">
                <a:latin typeface="Palatino Linotype" panose="02040502050505030304" pitchFamily="18" charset="0"/>
              </a:rPr>
              <a:t>    </a:t>
            </a:r>
            <a:r>
              <a:rPr lang="hr-HR" altLang="sr-Latn-RS" sz="2400" dirty="0">
                <a:latin typeface="Palatino Linotype" panose="02040502050505030304" pitchFamily="18" charset="0"/>
              </a:rPr>
              <a:t>života</a:t>
            </a:r>
            <a:endParaRPr lang="hr-HR" altLang="sr-Latn-RS" dirty="0">
              <a:latin typeface="Palatino Linotype" panose="02040502050505030304" pitchFamily="18" charset="0"/>
            </a:endParaRPr>
          </a:p>
          <a:p>
            <a:pPr eaLnBrk="1" hangingPunct="1"/>
            <a:r>
              <a:rPr lang="hr-HR" altLang="sr-Latn-RS" dirty="0">
                <a:latin typeface="Palatino Linotype" panose="02040502050505030304" pitchFamily="18" charset="0"/>
              </a:rPr>
              <a:t>Sva tri s vremenom nestaju, a vjenčanje sve više sliči grčkima (i današnjima)</a:t>
            </a:r>
          </a:p>
        </p:txBody>
      </p:sp>
      <p:sp>
        <p:nvSpPr>
          <p:cNvPr id="2" name="TextBox 1"/>
          <p:cNvSpPr txBox="1"/>
          <p:nvPr/>
        </p:nvSpPr>
        <p:spPr>
          <a:xfrm>
            <a:off x="6444208" y="4082958"/>
            <a:ext cx="2646040" cy="461665"/>
          </a:xfrm>
          <a:prstGeom prst="rect">
            <a:avLst/>
          </a:prstGeom>
          <a:noFill/>
        </p:spPr>
        <p:txBody>
          <a:bodyPr wrap="square">
            <a:spAutoFit/>
          </a:bodyPr>
          <a:lstStyle/>
          <a:p>
            <a:pPr algn="r" eaLnBrk="1" hangingPunct="1">
              <a:defRPr/>
            </a:pPr>
            <a:r>
              <a:rPr lang="en-GB" sz="1200" dirty="0">
                <a:solidFill>
                  <a:schemeClr val="accent4">
                    <a:lumMod val="75000"/>
                  </a:schemeClr>
                </a:solidFill>
              </a:rPr>
              <a:t>http://www.vroma.org/images/mcmanus_images/couplesarcophagus2.jpg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793" y="2775595"/>
            <a:ext cx="3653207" cy="408240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2"/>
          <p:cNvSpPr>
            <a:spLocks noGrp="1" noChangeArrowheads="1"/>
          </p:cNvSpPr>
          <p:nvPr>
            <p:ph type="title"/>
          </p:nvPr>
        </p:nvSpPr>
        <p:spPr>
          <a:xfrm>
            <a:off x="827088" y="0"/>
            <a:ext cx="6838950" cy="836613"/>
          </a:xfrm>
        </p:spPr>
        <p:txBody>
          <a:bodyPr/>
          <a:lstStyle/>
          <a:p>
            <a:pPr eaLnBrk="1" hangingPunct="1"/>
            <a:r>
              <a:rPr lang="hr-HR" altLang="sr-Latn-RS">
                <a:latin typeface="Palatino Linotype" panose="02040502050505030304" pitchFamily="18" charset="0"/>
              </a:rPr>
              <a:t>Vjenčanje </a:t>
            </a:r>
            <a:endParaRPr lang="en-GB" altLang="sr-Latn-RS">
              <a:latin typeface="Palatino Linotype" panose="02040502050505030304" pitchFamily="18" charset="0"/>
            </a:endParaRPr>
          </a:p>
        </p:txBody>
      </p:sp>
      <p:sp>
        <p:nvSpPr>
          <p:cNvPr id="2" name="Rectangle 3"/>
          <p:cNvSpPr>
            <a:spLocks noGrp="1" noChangeArrowheads="1"/>
          </p:cNvSpPr>
          <p:nvPr>
            <p:ph type="body" idx="1"/>
          </p:nvPr>
        </p:nvSpPr>
        <p:spPr>
          <a:xfrm>
            <a:off x="107950" y="836613"/>
            <a:ext cx="8785225" cy="5954712"/>
          </a:xfrm>
        </p:spPr>
        <p:txBody>
          <a:bodyPr/>
          <a:lstStyle/>
          <a:p>
            <a:pPr eaLnBrk="1" hangingPunct="1">
              <a:defRPr/>
            </a:pPr>
            <a:r>
              <a:rPr lang="hr-HR" altLang="sr-Latn-RS" dirty="0">
                <a:latin typeface="Palatino Linotype" pitchFamily="18" charset="0"/>
              </a:rPr>
              <a:t>Dan prije udaje djevojka </a:t>
            </a:r>
            <a:r>
              <a:rPr lang="hr-HR" altLang="sr-Latn-RS" u="sng" dirty="0">
                <a:latin typeface="Palatino Linotype" pitchFamily="18" charset="0"/>
              </a:rPr>
              <a:t>žrtvuje</a:t>
            </a:r>
            <a:r>
              <a:rPr lang="hr-HR" altLang="sr-Latn-RS" dirty="0">
                <a:latin typeface="Palatino Linotype" pitchFamily="18" charset="0"/>
              </a:rPr>
              <a:t> svoje lutke Larima, a na dan vjenčanja </a:t>
            </a:r>
          </a:p>
          <a:p>
            <a:pPr lvl="1" eaLnBrk="1" hangingPunct="1">
              <a:defRPr/>
            </a:pPr>
            <a:r>
              <a:rPr lang="hr-HR" altLang="sr-Latn-RS" dirty="0">
                <a:latin typeface="Palatino Linotype" pitchFamily="18" charset="0"/>
              </a:rPr>
              <a:t>veže crvenu vunenu traku oko kose koja joj je podijeljena u 6 pletenica i omotana oko glave</a:t>
            </a:r>
          </a:p>
          <a:p>
            <a:pPr lvl="1" eaLnBrk="1" hangingPunct="1">
              <a:defRPr/>
            </a:pPr>
            <a:r>
              <a:rPr lang="hr-HR" altLang="sr-Latn-RS" dirty="0">
                <a:latin typeface="Palatino Linotype" pitchFamily="18" charset="0"/>
              </a:rPr>
              <a:t>oblači tuniku bez poruba </a:t>
            </a:r>
          </a:p>
          <a:p>
            <a:pPr marL="457200" lvl="1" indent="0" eaLnBrk="1" hangingPunct="1">
              <a:buFontTx/>
              <a:buNone/>
              <a:defRPr/>
            </a:pPr>
            <a:r>
              <a:rPr lang="hr-HR" altLang="sr-Latn-RS" dirty="0">
                <a:latin typeface="Palatino Linotype" pitchFamily="18" charset="0"/>
              </a:rPr>
              <a:t>   opasanu pojasom s dvostrukim </a:t>
            </a:r>
          </a:p>
          <a:p>
            <a:pPr marL="457200" lvl="1" indent="0" eaLnBrk="1" hangingPunct="1">
              <a:buFontTx/>
              <a:buNone/>
              <a:defRPr/>
            </a:pPr>
            <a:r>
              <a:rPr lang="hr-HR" altLang="sr-Latn-RS" dirty="0">
                <a:latin typeface="Palatino Linotype" pitchFamily="18" charset="0"/>
              </a:rPr>
              <a:t>   čvorom (</a:t>
            </a:r>
            <a:r>
              <a:rPr lang="hr-HR" altLang="sr-Latn-RS" i="1" dirty="0">
                <a:latin typeface="Palatino Linotype" pitchFamily="18" charset="0"/>
              </a:rPr>
              <a:t>cingulum herculeum</a:t>
            </a:r>
            <a:r>
              <a:rPr lang="hr-HR" altLang="sr-Latn-RS" dirty="0">
                <a:latin typeface="Palatino Linotype" pitchFamily="18" charset="0"/>
              </a:rPr>
              <a:t>) </a:t>
            </a:r>
          </a:p>
          <a:p>
            <a:pPr marL="457200" lvl="1" indent="0" eaLnBrk="1" hangingPunct="1">
              <a:buFontTx/>
              <a:buNone/>
              <a:defRPr/>
            </a:pPr>
            <a:r>
              <a:rPr lang="hr-HR" altLang="sr-Latn-RS" dirty="0">
                <a:latin typeface="Palatino Linotype" pitchFamily="18" charset="0"/>
              </a:rPr>
              <a:t>   i palu boje šafrana</a:t>
            </a:r>
          </a:p>
          <a:p>
            <a:pPr lvl="1" eaLnBrk="1" hangingPunct="1">
              <a:defRPr/>
            </a:pPr>
            <a:r>
              <a:rPr lang="hr-HR" altLang="sr-Latn-RS" dirty="0">
                <a:latin typeface="Palatino Linotype" pitchFamily="18" charset="0"/>
              </a:rPr>
              <a:t>na glavu stavlja </a:t>
            </a:r>
          </a:p>
          <a:p>
            <a:pPr marL="457200" lvl="1" indent="0" eaLnBrk="1" hangingPunct="1">
              <a:buFontTx/>
              <a:buNone/>
              <a:defRPr/>
            </a:pPr>
            <a:r>
              <a:rPr lang="hr-HR" altLang="sr-Latn-RS" dirty="0">
                <a:latin typeface="Palatino Linotype" pitchFamily="18" charset="0"/>
              </a:rPr>
              <a:t>   narančasto – grimizni veo </a:t>
            </a:r>
          </a:p>
          <a:p>
            <a:pPr marL="457200" lvl="1" indent="0" eaLnBrk="1" hangingPunct="1">
              <a:buFontTx/>
              <a:buNone/>
              <a:defRPr/>
            </a:pPr>
            <a:r>
              <a:rPr lang="hr-HR" altLang="sr-Latn-RS" i="1" dirty="0">
                <a:latin typeface="Palatino Linotype" pitchFamily="18" charset="0"/>
              </a:rPr>
              <a:t>   (flammeum)</a:t>
            </a:r>
            <a:r>
              <a:rPr lang="hr-HR" altLang="sr-Latn-RS" dirty="0">
                <a:latin typeface="Palatino Linotype" pitchFamily="18" charset="0"/>
              </a:rPr>
              <a:t> i krunu pletenu od bilja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5238" y="1"/>
            <a:ext cx="4051299" cy="490191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3"/>
          <p:cNvSpPr>
            <a:spLocks noGrp="1" noChangeArrowheads="1"/>
          </p:cNvSpPr>
          <p:nvPr>
            <p:ph type="body" idx="1"/>
          </p:nvPr>
        </p:nvSpPr>
        <p:spPr>
          <a:xfrm>
            <a:off x="107950" y="404813"/>
            <a:ext cx="8785225" cy="6453187"/>
          </a:xfrm>
        </p:spPr>
        <p:txBody>
          <a:bodyPr/>
          <a:lstStyle/>
          <a:p>
            <a:pPr eaLnBrk="1" hangingPunct="1">
              <a:defRPr/>
            </a:pPr>
            <a:r>
              <a:rPr lang="hr-HR" altLang="en-US" sz="2600" dirty="0">
                <a:latin typeface="Palatino Linotype" panose="02040502050505030304" pitchFamily="18" charset="0"/>
              </a:rPr>
              <a:t>Nakon dolaska zaručnika i </a:t>
            </a:r>
          </a:p>
          <a:p>
            <a:pPr marL="0" indent="0" eaLnBrk="1" hangingPunct="1">
              <a:buFont typeface="Wingdings" pitchFamily="2" charset="2"/>
              <a:buNone/>
              <a:defRPr/>
            </a:pPr>
            <a:r>
              <a:rPr lang="hr-HR" altLang="en-US" sz="2600" dirty="0">
                <a:latin typeface="Palatino Linotype" panose="02040502050505030304" pitchFamily="18" charset="0"/>
              </a:rPr>
              <a:t>    njegovih uzvanika žrtvuje se </a:t>
            </a:r>
          </a:p>
          <a:p>
            <a:pPr marL="0" indent="0" eaLnBrk="1" hangingPunct="1">
              <a:buFont typeface="Wingdings" pitchFamily="2" charset="2"/>
              <a:buNone/>
              <a:defRPr/>
            </a:pPr>
            <a:r>
              <a:rPr lang="hr-HR" altLang="en-US" sz="2600" dirty="0">
                <a:latin typeface="Palatino Linotype" panose="02040502050505030304" pitchFamily="18" charset="0"/>
              </a:rPr>
              <a:t>    bogovima pod nadzorom </a:t>
            </a:r>
          </a:p>
          <a:p>
            <a:pPr marL="0" indent="0" eaLnBrk="1" hangingPunct="1">
              <a:buFont typeface="Wingdings" pitchFamily="2" charset="2"/>
              <a:buNone/>
              <a:defRPr/>
            </a:pPr>
            <a:r>
              <a:rPr lang="hr-HR" altLang="en-US" sz="2600" dirty="0">
                <a:latin typeface="Palatino Linotype" panose="02040502050505030304" pitchFamily="18" charset="0"/>
              </a:rPr>
              <a:t>    </a:t>
            </a:r>
            <a:r>
              <a:rPr lang="hr-HR" altLang="en-US" sz="2600" dirty="0" err="1">
                <a:latin typeface="Palatino Linotype" panose="02040502050505030304" pitchFamily="18" charset="0"/>
              </a:rPr>
              <a:t>augura</a:t>
            </a:r>
            <a:r>
              <a:rPr lang="hr-HR" altLang="en-US" sz="2600" dirty="0">
                <a:latin typeface="Palatino Linotype" panose="02040502050505030304" pitchFamily="18" charset="0"/>
              </a:rPr>
              <a:t> i u prisutnosti 10 </a:t>
            </a:r>
          </a:p>
          <a:p>
            <a:pPr marL="0" indent="0" eaLnBrk="1" hangingPunct="1">
              <a:buFont typeface="Wingdings" pitchFamily="2" charset="2"/>
              <a:buNone/>
              <a:defRPr/>
            </a:pPr>
            <a:r>
              <a:rPr lang="hr-HR" altLang="en-US" sz="2600" dirty="0">
                <a:latin typeface="Palatino Linotype" panose="02040502050505030304" pitchFamily="18" charset="0"/>
              </a:rPr>
              <a:t>    svjedoka</a:t>
            </a:r>
          </a:p>
          <a:p>
            <a:pPr eaLnBrk="1" hangingPunct="1">
              <a:defRPr/>
            </a:pPr>
            <a:r>
              <a:rPr lang="hr-HR" altLang="en-US" sz="2600" dirty="0">
                <a:latin typeface="Palatino Linotype" panose="02040502050505030304" pitchFamily="18" charset="0"/>
              </a:rPr>
              <a:t>Mladenci pružaju ruku jedno </a:t>
            </a:r>
          </a:p>
          <a:p>
            <a:pPr marL="0" indent="0" eaLnBrk="1" hangingPunct="1">
              <a:buFont typeface="Wingdings" pitchFamily="2" charset="2"/>
              <a:buNone/>
              <a:defRPr/>
            </a:pPr>
            <a:r>
              <a:rPr lang="hr-HR" altLang="en-US" sz="2600" dirty="0">
                <a:latin typeface="Palatino Linotype" panose="02040502050505030304" pitchFamily="18" charset="0"/>
              </a:rPr>
              <a:t>    drugome, a mladenka izgovara </a:t>
            </a:r>
          </a:p>
          <a:p>
            <a:pPr marL="0" indent="0" eaLnBrk="1" hangingPunct="1">
              <a:buFont typeface="Wingdings" pitchFamily="2" charset="2"/>
              <a:buNone/>
              <a:defRPr/>
            </a:pPr>
            <a:r>
              <a:rPr lang="hr-HR" altLang="en-US" sz="2600" dirty="0">
                <a:latin typeface="Palatino Linotype" panose="02040502050505030304" pitchFamily="18" charset="0"/>
              </a:rPr>
              <a:t>    riječi: </a:t>
            </a:r>
          </a:p>
          <a:p>
            <a:pPr lvl="1" eaLnBrk="1" hangingPunct="1">
              <a:defRPr/>
            </a:pPr>
            <a:r>
              <a:rPr lang="hr-HR" altLang="en-US" sz="2400" i="1" dirty="0">
                <a:latin typeface="Palatino Linotype" panose="02040502050505030304" pitchFamily="18" charset="0"/>
              </a:rPr>
              <a:t>Ubi tu Gaius, ego Gaia</a:t>
            </a:r>
            <a:r>
              <a:rPr lang="hr-HR" altLang="en-US" sz="2400" dirty="0">
                <a:latin typeface="Palatino Linotype" panose="02040502050505030304" pitchFamily="18" charset="0"/>
              </a:rPr>
              <a:t> </a:t>
            </a:r>
          </a:p>
          <a:p>
            <a:pPr eaLnBrk="1" hangingPunct="1">
              <a:defRPr/>
            </a:pPr>
            <a:r>
              <a:rPr lang="hr-HR" altLang="en-US" sz="2600" dirty="0">
                <a:latin typeface="Palatino Linotype" panose="02040502050505030304" pitchFamily="18" charset="0"/>
              </a:rPr>
              <a:t>Nakon gozbe u povorci je vode </a:t>
            </a:r>
          </a:p>
          <a:p>
            <a:pPr marL="0" indent="0" eaLnBrk="1" hangingPunct="1">
              <a:buFont typeface="Wingdings" pitchFamily="2" charset="2"/>
              <a:buNone/>
              <a:defRPr/>
            </a:pPr>
            <a:r>
              <a:rPr lang="hr-HR" altLang="en-US" sz="2600" dirty="0">
                <a:latin typeface="Palatino Linotype" panose="02040502050505030304" pitchFamily="18" charset="0"/>
              </a:rPr>
              <a:t>    muževoj kući (</a:t>
            </a:r>
            <a:r>
              <a:rPr lang="hr-HR" altLang="en-US" sz="2600" i="1" dirty="0">
                <a:latin typeface="Palatino Linotype" panose="02040502050505030304" pitchFamily="18" charset="0"/>
              </a:rPr>
              <a:t>uxorem ducere</a:t>
            </a:r>
            <a:r>
              <a:rPr lang="hr-HR" altLang="en-US" sz="2600" dirty="0">
                <a:latin typeface="Palatino Linotype" panose="02040502050505030304" pitchFamily="18" charset="0"/>
              </a:rPr>
              <a:t>) uz pjesme </a:t>
            </a:r>
          </a:p>
          <a:p>
            <a:pPr eaLnBrk="1" hangingPunct="1">
              <a:defRPr/>
            </a:pPr>
            <a:r>
              <a:rPr lang="hr-HR" altLang="en-US" sz="2600" dirty="0">
                <a:latin typeface="Palatino Linotype" panose="02040502050505030304" pitchFamily="18" charset="0"/>
              </a:rPr>
              <a:t>Mladu preko praga nose dva muževa prijatelja dok treći nosi svadbenu baklju </a:t>
            </a:r>
          </a:p>
        </p:txBody>
      </p:sp>
      <p:sp>
        <p:nvSpPr>
          <p:cNvPr id="21508" name="TextBox 1"/>
          <p:cNvSpPr txBox="1">
            <a:spLocks noChangeArrowheads="1"/>
          </p:cNvSpPr>
          <p:nvPr/>
        </p:nvSpPr>
        <p:spPr bwMode="auto">
          <a:xfrm>
            <a:off x="5075238" y="4541838"/>
            <a:ext cx="396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itchFamily="34" charset="0"/>
                <a:cs typeface="Times New Roman" pitchFamily="18" charset="0"/>
              </a:defRPr>
            </a:lvl1pPr>
            <a:lvl2pPr marL="742950" indent="-285750" eaLnBrk="0" hangingPunct="0">
              <a:defRPr sz="2400">
                <a:solidFill>
                  <a:schemeClr val="tx1"/>
                </a:solidFill>
                <a:latin typeface="Verdana" pitchFamily="34" charset="0"/>
                <a:cs typeface="Times New Roman" pitchFamily="18" charset="0"/>
              </a:defRPr>
            </a:lvl2pPr>
            <a:lvl3pPr marL="1143000" indent="-228600" eaLnBrk="0" hangingPunct="0">
              <a:defRPr sz="2400">
                <a:solidFill>
                  <a:schemeClr val="tx1"/>
                </a:solidFill>
                <a:latin typeface="Verdana" pitchFamily="34" charset="0"/>
                <a:cs typeface="Times New Roman" pitchFamily="18" charset="0"/>
              </a:defRPr>
            </a:lvl3pPr>
            <a:lvl4pPr marL="1600200" indent="-228600" eaLnBrk="0" hangingPunct="0">
              <a:defRPr sz="2400">
                <a:solidFill>
                  <a:schemeClr val="tx1"/>
                </a:solidFill>
                <a:latin typeface="Verdana" pitchFamily="34" charset="0"/>
                <a:cs typeface="Times New Roman" pitchFamily="18" charset="0"/>
              </a:defRPr>
            </a:lvl4pPr>
            <a:lvl5pPr marL="2057400" indent="-228600" eaLnBrk="0" hangingPunct="0">
              <a:defRPr sz="24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algn="r" eaLnBrk="1" hangingPunct="1">
              <a:defRPr/>
            </a:pPr>
            <a:r>
              <a:rPr lang="hr-HR" altLang="en-US" sz="1000" dirty="0">
                <a:solidFill>
                  <a:schemeClr val="accent1">
                    <a:lumMod val="75000"/>
                  </a:schemeClr>
                </a:solidFill>
                <a:latin typeface="Times New Roman" pitchFamily="18" charset="0"/>
              </a:rPr>
              <a:t>http://www.getmarriedinptown.com/wp-content/uploads/2012/07/ancient-roman-wedding-betrothal-jg1.jpg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EFEBC3-5C04-2BCE-E8C3-CD6BC27C3C20}"/>
              </a:ext>
            </a:extLst>
          </p:cNvPr>
          <p:cNvSpPr>
            <a:spLocks noGrp="1"/>
          </p:cNvSpPr>
          <p:nvPr>
            <p:ph type="title"/>
          </p:nvPr>
        </p:nvSpPr>
        <p:spPr/>
        <p:txBody>
          <a:bodyPr/>
          <a:lstStyle/>
          <a:p>
            <a:endParaRPr lang="en-GB"/>
          </a:p>
        </p:txBody>
      </p:sp>
      <p:sp>
        <p:nvSpPr>
          <p:cNvPr id="18434" name="Rectangle 3"/>
          <p:cNvSpPr>
            <a:spLocks noGrp="1" noChangeArrowheads="1"/>
          </p:cNvSpPr>
          <p:nvPr>
            <p:ph idx="1"/>
          </p:nvPr>
        </p:nvSpPr>
        <p:spPr>
          <a:xfrm>
            <a:off x="107503" y="3429000"/>
            <a:ext cx="9022555" cy="3312368"/>
          </a:xfrm>
        </p:spPr>
        <p:txBody>
          <a:bodyPr/>
          <a:lstStyle/>
          <a:p>
            <a:pPr eaLnBrk="1" hangingPunct="1"/>
            <a:r>
              <a:rPr lang="hr-HR" altLang="en-US" sz="2800" dirty="0">
                <a:latin typeface="Palatino Linotype" panose="02040502050505030304" pitchFamily="18" charset="0"/>
              </a:rPr>
              <a:t>Dvije mladenkine prijateljice nose simbole dužnosti: </a:t>
            </a:r>
            <a:r>
              <a:rPr lang="hr-HR" altLang="en-US" sz="2800" u="sng" dirty="0">
                <a:latin typeface="Palatino Linotype" panose="02040502050505030304" pitchFamily="18" charset="0"/>
              </a:rPr>
              <a:t>preslicu i vreteno</a:t>
            </a:r>
            <a:r>
              <a:rPr lang="hr-HR" altLang="en-US" sz="2800" dirty="0">
                <a:latin typeface="Palatino Linotype" panose="02040502050505030304" pitchFamily="18" charset="0"/>
              </a:rPr>
              <a:t>, a treća je vodi do bračnog kreveta </a:t>
            </a:r>
          </a:p>
          <a:p>
            <a:pPr eaLnBrk="1" hangingPunct="1"/>
            <a:r>
              <a:rPr lang="hr-HR" altLang="en-US" sz="2800" dirty="0">
                <a:latin typeface="Palatino Linotype" panose="02040502050505030304" pitchFamily="18" charset="0"/>
              </a:rPr>
              <a:t>Muž joj pruža </a:t>
            </a:r>
            <a:r>
              <a:rPr lang="hr-HR" altLang="en-US" sz="2800" u="sng" dirty="0">
                <a:latin typeface="Palatino Linotype" panose="02040502050505030304" pitchFamily="18" charset="0"/>
              </a:rPr>
              <a:t>vatru i vodu</a:t>
            </a:r>
            <a:r>
              <a:rPr lang="hr-HR" altLang="en-US" sz="2800" dirty="0">
                <a:latin typeface="Palatino Linotype" panose="02040502050505030304" pitchFamily="18" charset="0"/>
              </a:rPr>
              <a:t>, a kad stignu do kreveta, razvezuje pojas s dvostrukim čvorom...</a:t>
            </a:r>
          </a:p>
          <a:p>
            <a:pPr eaLnBrk="1" hangingPunct="1"/>
            <a:r>
              <a:rPr lang="hr-HR" altLang="en-US" sz="2800" dirty="0">
                <a:latin typeface="Palatino Linotype" panose="02040502050505030304" pitchFamily="18" charset="0"/>
              </a:rPr>
              <a:t>Sljedeći dan mlada </a:t>
            </a:r>
            <a:r>
              <a:rPr lang="hr-HR" altLang="en-US" sz="2800" i="1" dirty="0">
                <a:latin typeface="Palatino Linotype" panose="02040502050505030304" pitchFamily="18" charset="0"/>
              </a:rPr>
              <a:t>matrona</a:t>
            </a:r>
            <a:r>
              <a:rPr lang="hr-HR" altLang="en-US" sz="2800" dirty="0">
                <a:latin typeface="Palatino Linotype" panose="02040502050505030304" pitchFamily="18" charset="0"/>
              </a:rPr>
              <a:t> prima goste s darovima i prinosi svoju prvu žrtvu kućnim bogovima</a:t>
            </a:r>
            <a:endParaRPr lang="en-GB" altLang="en-US" sz="2800" dirty="0">
              <a:latin typeface="Palatino Linotype" panose="02040502050505030304" pitchFamily="18" charset="0"/>
            </a:endParaRPr>
          </a:p>
        </p:txBody>
      </p:sp>
      <p:sp>
        <p:nvSpPr>
          <p:cNvPr id="22532" name="TextBox 1"/>
          <p:cNvSpPr txBox="1">
            <a:spLocks noChangeArrowheads="1"/>
          </p:cNvSpPr>
          <p:nvPr/>
        </p:nvSpPr>
        <p:spPr bwMode="auto">
          <a:xfrm>
            <a:off x="282574" y="6350"/>
            <a:ext cx="8850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itchFamily="34" charset="0"/>
                <a:cs typeface="Times New Roman" pitchFamily="18" charset="0"/>
              </a:defRPr>
            </a:lvl1pPr>
            <a:lvl2pPr marL="742950" indent="-285750" eaLnBrk="0" hangingPunct="0">
              <a:defRPr sz="2400">
                <a:solidFill>
                  <a:schemeClr val="tx1"/>
                </a:solidFill>
                <a:latin typeface="Verdana" pitchFamily="34" charset="0"/>
                <a:cs typeface="Times New Roman" pitchFamily="18" charset="0"/>
              </a:defRPr>
            </a:lvl2pPr>
            <a:lvl3pPr marL="1143000" indent="-228600" eaLnBrk="0" hangingPunct="0">
              <a:defRPr sz="2400">
                <a:solidFill>
                  <a:schemeClr val="tx1"/>
                </a:solidFill>
                <a:latin typeface="Verdana" pitchFamily="34" charset="0"/>
                <a:cs typeface="Times New Roman" pitchFamily="18" charset="0"/>
              </a:defRPr>
            </a:lvl3pPr>
            <a:lvl4pPr marL="1600200" indent="-228600" eaLnBrk="0" hangingPunct="0">
              <a:defRPr sz="2400">
                <a:solidFill>
                  <a:schemeClr val="tx1"/>
                </a:solidFill>
                <a:latin typeface="Verdana" pitchFamily="34" charset="0"/>
                <a:cs typeface="Times New Roman" pitchFamily="18" charset="0"/>
              </a:defRPr>
            </a:lvl4pPr>
            <a:lvl5pPr marL="2057400" indent="-228600" eaLnBrk="0" hangingPunct="0">
              <a:defRPr sz="24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Verdana" pitchFamily="34" charset="0"/>
                <a:cs typeface="Times New Roman" pitchFamily="18" charset="0"/>
              </a:defRPr>
            </a:lvl9pPr>
          </a:lstStyle>
          <a:p>
            <a:pPr algn="r" eaLnBrk="1" hangingPunct="1">
              <a:defRPr/>
            </a:pPr>
            <a:r>
              <a:rPr lang="hr-HR" altLang="en-US" sz="1400" dirty="0">
                <a:solidFill>
                  <a:schemeClr val="tx2">
                    <a:lumMod val="75000"/>
                  </a:schemeClr>
                </a:solidFill>
                <a:latin typeface="Times New Roman" pitchFamily="18" charset="0"/>
              </a:rPr>
              <a:t>Freska iz kuće na Eskvilinu, 1.st.pr.Kr.</a:t>
            </a:r>
            <a:r>
              <a:rPr lang="hr-HR" altLang="en-US" sz="1000" dirty="0">
                <a:solidFill>
                  <a:schemeClr val="tx2">
                    <a:lumMod val="50000"/>
                  </a:schemeClr>
                </a:solidFill>
                <a:latin typeface="Times New Roman" pitchFamily="18" charset="0"/>
              </a:rPr>
              <a:t>; https://www2.cnr.edu/home/sas/araia/matrimonium.html</a:t>
            </a:r>
          </a:p>
        </p:txBody>
      </p:sp>
      <p:pic>
        <p:nvPicPr>
          <p:cNvPr id="2" name="Picture 1">
            <a:extLst>
              <a:ext uri="{FF2B5EF4-FFF2-40B4-BE49-F238E27FC236}">
                <a16:creationId xmlns:a16="http://schemas.microsoft.com/office/drawing/2014/main" id="{A6D95B0B-7125-4921-9811-04CDFD8C3193}"/>
              </a:ext>
            </a:extLst>
          </p:cNvPr>
          <p:cNvPicPr>
            <a:picLocks noChangeAspect="1"/>
          </p:cNvPicPr>
          <p:nvPr/>
        </p:nvPicPr>
        <p:blipFill>
          <a:blip r:embed="rId3"/>
          <a:stretch>
            <a:fillRect/>
          </a:stretch>
        </p:blipFill>
        <p:spPr>
          <a:xfrm>
            <a:off x="13941" y="318843"/>
            <a:ext cx="9130059" cy="264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sr-Latn-R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sr-Latn-R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764</TotalTime>
  <Words>1820</Words>
  <Application>Microsoft Office PowerPoint</Application>
  <PresentationFormat>Prikaz na zaslonu (4:3)</PresentationFormat>
  <Paragraphs>203</Paragraphs>
  <Slides>19</Slides>
  <Notes>19</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19</vt:i4>
      </vt:variant>
    </vt:vector>
  </HeadingPairs>
  <TitlesOfParts>
    <vt:vector size="25" baseType="lpstr">
      <vt:lpstr>Arial</vt:lpstr>
      <vt:lpstr>Bookman Old Style</vt:lpstr>
      <vt:lpstr>Palatino Linotype</vt:lpstr>
      <vt:lpstr>Times New Roman</vt:lpstr>
      <vt:lpstr>Wingdings</vt:lpstr>
      <vt:lpstr>Ribbons</vt:lpstr>
      <vt:lpstr>ŽENA</vt:lpstr>
      <vt:lpstr>Ime </vt:lpstr>
      <vt:lpstr>Život</vt:lpstr>
      <vt:lpstr>Brak</vt:lpstr>
      <vt:lpstr>Razvod</vt:lpstr>
      <vt:lpstr>Udaja</vt:lpstr>
      <vt:lpstr>Vjenčanje </vt:lpstr>
      <vt:lpstr>PowerPoint prezentacija</vt:lpstr>
      <vt:lpstr>PowerPoint prezentacija</vt:lpstr>
      <vt:lpstr>Zadaće matrone</vt:lpstr>
      <vt:lpstr>Laudatio Turiae</vt:lpstr>
      <vt:lpstr>Ženska odjeća    Modni dodaci (vestis)</vt:lpstr>
      <vt:lpstr>PowerPoint prezentacija</vt:lpstr>
      <vt:lpstr>Obuća</vt:lpstr>
      <vt:lpstr>Pribor</vt:lpstr>
      <vt:lpstr>Frizura</vt:lpstr>
      <vt:lpstr>PowerPoint prezentacija</vt:lpstr>
      <vt:lpstr>Šminka</vt:lpstr>
      <vt:lpstr>Ovidijev recept  za masku za 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ŽENA U RIMU</dc:title>
  <dc:creator>Maja</dc:creator>
  <cp:lastModifiedBy>Maja Matasović</cp:lastModifiedBy>
  <cp:revision>73</cp:revision>
  <dcterms:created xsi:type="dcterms:W3CDTF">2006-10-11T19:50:30Z</dcterms:created>
  <dcterms:modified xsi:type="dcterms:W3CDTF">2024-12-04T18:38:12Z</dcterms:modified>
</cp:coreProperties>
</file>