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24"/>
  </p:notesMasterIdLst>
  <p:sldIdLst>
    <p:sldId id="256" r:id="rId2"/>
    <p:sldId id="280" r:id="rId3"/>
    <p:sldId id="264" r:id="rId4"/>
    <p:sldId id="257" r:id="rId5"/>
    <p:sldId id="258" r:id="rId6"/>
    <p:sldId id="265" r:id="rId7"/>
    <p:sldId id="260" r:id="rId8"/>
    <p:sldId id="261" r:id="rId9"/>
    <p:sldId id="262" r:id="rId10"/>
    <p:sldId id="266" r:id="rId11"/>
    <p:sldId id="267" r:id="rId12"/>
    <p:sldId id="268" r:id="rId13"/>
    <p:sldId id="270" r:id="rId14"/>
    <p:sldId id="275" r:id="rId15"/>
    <p:sldId id="278" r:id="rId16"/>
    <p:sldId id="273" r:id="rId17"/>
    <p:sldId id="277" r:id="rId18"/>
    <p:sldId id="279" r:id="rId19"/>
    <p:sldId id="274" r:id="rId20"/>
    <p:sldId id="276" r:id="rId21"/>
    <p:sldId id="272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416" autoAdjust="0"/>
    <p:restoredTop sz="86410" autoAdjust="0"/>
  </p:normalViewPr>
  <p:slideViewPr>
    <p:cSldViewPr>
      <p:cViewPr varScale="1">
        <p:scale>
          <a:sx n="68" d="100"/>
          <a:sy n="68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Click to edit Master text styles</a:t>
            </a:r>
          </a:p>
          <a:p>
            <a:pPr lvl="1"/>
            <a:r>
              <a:rPr lang="hr-HR" noProof="0"/>
              <a:t>Second level</a:t>
            </a:r>
          </a:p>
          <a:p>
            <a:pPr lvl="2"/>
            <a:r>
              <a:rPr lang="hr-HR" noProof="0"/>
              <a:t>Third level</a:t>
            </a:r>
          </a:p>
          <a:p>
            <a:pPr lvl="3"/>
            <a:r>
              <a:rPr lang="hr-HR" noProof="0"/>
              <a:t>Fourth level</a:t>
            </a:r>
          </a:p>
          <a:p>
            <a:pPr lvl="4"/>
            <a:r>
              <a:rPr lang="hr-H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0284107-3504-4B51-A6C8-FD0BDF0C0F4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1950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8A8F7C74-44F4-434A-A713-B7283D301A94}" type="slidenum">
              <a:rPr lang="hr-HR" altLang="sr-Latn-RS" smtClean="0">
                <a:latin typeface="Times New Roman" pitchFamily="18" charset="0"/>
              </a:rPr>
              <a:pPr eaLnBrk="1" hangingPunct="1"/>
              <a:t>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8301FB9-040A-45C7-B9AA-03A14D38D8F2}" type="slidenum">
              <a:rPr lang="hr-HR" altLang="sr-Latn-RS" smtClean="0">
                <a:latin typeface="Times New Roman" pitchFamily="18" charset="0"/>
              </a:rPr>
              <a:pPr eaLnBrk="1" hangingPunct="1"/>
              <a:t>11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DC4F4898-2A20-4C0A-843B-B4B19EA21432}" type="slidenum">
              <a:rPr lang="hr-HR" altLang="sr-Latn-RS" smtClean="0">
                <a:latin typeface="Times New Roman" pitchFamily="18" charset="0"/>
              </a:rPr>
              <a:pPr eaLnBrk="1" hangingPunct="1"/>
              <a:t>12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82E9F30-85CE-4D87-BFA7-93DCBD6EB058}" type="slidenum">
              <a:rPr lang="hr-HR" altLang="sr-Latn-RS" smtClean="0">
                <a:latin typeface="Times New Roman" pitchFamily="18" charset="0"/>
              </a:rPr>
              <a:pPr eaLnBrk="1" hangingPunct="1"/>
              <a:t>13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BD718DA8-0291-4978-A86C-2AF08CC8B7D0}" type="slidenum">
              <a:rPr lang="hr-HR" altLang="sr-Latn-RS" smtClean="0">
                <a:latin typeface="Times New Roman" pitchFamily="18" charset="0"/>
              </a:rPr>
              <a:pPr eaLnBrk="1" hangingPunct="1"/>
              <a:t>14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C2A89E7-B924-456E-B617-1283CBE89D22}" type="slidenum">
              <a:rPr lang="hr-HR" altLang="sr-Latn-RS" smtClean="0">
                <a:latin typeface="Times New Roman" pitchFamily="18" charset="0"/>
              </a:rPr>
              <a:pPr eaLnBrk="1" hangingPunct="1"/>
              <a:t>15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sr-Latn-RS" dirty="0"/>
              <a:t>Ciceron zove Atilija </a:t>
            </a:r>
            <a:r>
              <a:rPr lang="hr-HR" altLang="sr-Latn-RS" i="1" dirty="0"/>
              <a:t>poeta durissimus </a:t>
            </a:r>
            <a:r>
              <a:rPr lang="hr-HR" altLang="sr-Latn-RS" i="0" dirty="0"/>
              <a:t>= najukočeniji </a:t>
            </a:r>
            <a:r>
              <a:rPr lang="hr-HR" altLang="sr-Latn-RS" i="0" dirty="0">
                <a:sym typeface="Wingdings" panose="05000000000000000000" pitchFamily="2" charset="2"/>
              </a:rPr>
              <a:t>, preveo Sofoklovu Elektru</a:t>
            </a:r>
            <a:endParaRPr lang="hr-HR" altLang="sr-Latn-R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1845380-3B1F-4649-A9A4-E18F4074E3F3}" type="slidenum">
              <a:rPr lang="hr-HR" altLang="sr-Latn-RS" smtClean="0">
                <a:latin typeface="Times New Roman" pitchFamily="18" charset="0"/>
              </a:rPr>
              <a:pPr eaLnBrk="1" hangingPunct="1"/>
              <a:t>16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5AAD274A-DE30-4351-832D-F74C876576B5}" type="slidenum">
              <a:rPr lang="hr-HR" altLang="sr-Latn-RS" smtClean="0">
                <a:latin typeface="Times New Roman" pitchFamily="18" charset="0"/>
              </a:rPr>
              <a:pPr eaLnBrk="1" hangingPunct="1"/>
              <a:t>17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E612039E-52BC-4874-A8D7-18E6ADCB7347}" type="slidenum">
              <a:rPr lang="hr-HR" altLang="sr-Latn-RS" smtClean="0">
                <a:latin typeface="Times New Roman" pitchFamily="18" charset="0"/>
              </a:rPr>
              <a:pPr eaLnBrk="1" hangingPunct="1"/>
              <a:t>19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556158A-3AFA-4C12-BC7F-C9840EF2984B}" type="slidenum">
              <a:rPr lang="hr-HR" altLang="sr-Latn-RS" smtClean="0">
                <a:latin typeface="Times New Roman" pitchFamily="18" charset="0"/>
              </a:rPr>
              <a:pPr eaLnBrk="1" hangingPunct="1"/>
              <a:t>20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2FB3E541-5F18-4368-89BF-D167580B0A30}" type="slidenum">
              <a:rPr lang="hr-HR" altLang="sr-Latn-RS" smtClean="0">
                <a:latin typeface="Times New Roman" pitchFamily="18" charset="0"/>
              </a:rPr>
              <a:pPr eaLnBrk="1" hangingPunct="1"/>
              <a:t>21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5812CF-58FD-4C90-80CB-6C4157F6714D}" type="slidenum">
              <a:rPr lang="hr-HR" altLang="sr-Latn-RS" smtClean="0">
                <a:latin typeface="Times New Roman" pitchFamily="18" charset="0"/>
              </a:rPr>
              <a:pPr eaLnBrk="1" hangingPunct="1"/>
              <a:t>3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891CF3C-3518-480E-BD02-9EDCC17AFC6A}" type="slidenum">
              <a:rPr lang="hr-HR" altLang="sr-Latn-RS" smtClean="0">
                <a:latin typeface="Times New Roman" pitchFamily="18" charset="0"/>
              </a:rPr>
              <a:pPr eaLnBrk="1" hangingPunct="1"/>
              <a:t>22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F898040A-2D2F-43DF-A61E-2D9946E9123D}" type="slidenum">
              <a:rPr lang="hr-HR" altLang="sr-Latn-RS" smtClean="0">
                <a:latin typeface="Times New Roman" pitchFamily="18" charset="0"/>
              </a:rPr>
              <a:pPr eaLnBrk="1" hangingPunct="1"/>
              <a:t>4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1B505828-9C4B-4F9E-8429-4A158CE47890}" type="slidenum">
              <a:rPr lang="hr-HR" altLang="sr-Latn-RS" smtClean="0">
                <a:latin typeface="Times New Roman" pitchFamily="18" charset="0"/>
              </a:rPr>
              <a:pPr eaLnBrk="1" hangingPunct="1"/>
              <a:t>5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39502BC8-A356-49B0-9E29-B249542D95C2}" type="slidenum">
              <a:rPr lang="hr-HR" altLang="sr-Latn-RS" smtClean="0">
                <a:latin typeface="Times New Roman" pitchFamily="18" charset="0"/>
              </a:rPr>
              <a:pPr eaLnBrk="1" hangingPunct="1"/>
              <a:t>6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AC781B4A-658E-4903-9A1D-C29A5F514DDC}" type="slidenum">
              <a:rPr lang="hr-HR" altLang="sr-Latn-RS" smtClean="0">
                <a:latin typeface="Times New Roman" pitchFamily="18" charset="0"/>
              </a:rPr>
              <a:pPr eaLnBrk="1" hangingPunct="1"/>
              <a:t>7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AB79C45-07D0-4BAB-94E0-584C02DC43C0}" type="slidenum">
              <a:rPr lang="hr-HR" altLang="sr-Latn-RS" smtClean="0">
                <a:latin typeface="Times New Roman" pitchFamily="18" charset="0"/>
              </a:rPr>
              <a:pPr eaLnBrk="1" hangingPunct="1"/>
              <a:t>8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6CF11485-5FC6-4B45-9A95-65465F3027D2}" type="slidenum">
              <a:rPr lang="hr-HR" altLang="sr-Latn-RS" smtClean="0">
                <a:latin typeface="Times New Roman" pitchFamily="18" charset="0"/>
              </a:rPr>
              <a:pPr eaLnBrk="1" hangingPunct="1"/>
              <a:t>9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71B31CA0-B4D2-4633-ABE7-37CB296C092B}" type="slidenum">
              <a:rPr lang="hr-HR" altLang="sr-Latn-RS" smtClean="0">
                <a:latin typeface="Times New Roman" pitchFamily="18" charset="0"/>
              </a:rPr>
              <a:pPr eaLnBrk="1" hangingPunct="1"/>
              <a:t>10</a:t>
            </a:fld>
            <a:endParaRPr lang="hr-HR" altLang="sr-Latn-RS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A1EC9A67-0129-490D-B2D6-9A7FC9B3AD2D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574274856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28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4617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5471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5978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6486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543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4685C-2001-40F5-A44C-6F2FEE9BD50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171976"/>
      </p:ext>
    </p:extLst>
  </p:cSld>
  <p:clrMapOvr>
    <a:masterClrMapping/>
  </p:clrMapOvr>
  <p:transition spd="slow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72E62-1CA4-4174-B08F-F2B3D760434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8912494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8432B388-F51C-45BE-AFAB-79D25874EE6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3538554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8DAFC0A7-A672-4B3B-AD77-0F525184805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0775091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36989-8203-4457-B409-A5173828FEC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945690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133A7-0764-4F90-97C7-0238F73AE12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2171222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15212-51E7-493D-B984-3671132BAE1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621209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C02BD-EB64-4AF0-80B4-C05FD574B27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1548134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65F44C-26E2-41EB-8849-04A1B2776C5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970806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6D7CEE-C8F5-4581-B529-CACEC6AEC54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7430772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9B007B9-3521-47AB-969D-B2FBBCC5A58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13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ransition spd="slow">
    <p:dissolv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5655827-B42D-4180-88D3-D83F25E4B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ACCB06-563C-4ADE-B4D6-1FE9F723C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955594"/>
            <a:ext cx="1371718" cy="2902407"/>
          </a:xfrm>
          <a:custGeom>
            <a:avLst/>
            <a:gdLst>
              <a:gd name="connsiteX0" fmla="*/ 0 w 1828958"/>
              <a:gd name="connsiteY0" fmla="*/ 0 h 2902407"/>
              <a:gd name="connsiteX1" fmla="*/ 1828958 w 1828958"/>
              <a:gd name="connsiteY1" fmla="*/ 2902407 h 2902407"/>
              <a:gd name="connsiteX2" fmla="*/ 1709896 w 1828958"/>
              <a:gd name="connsiteY2" fmla="*/ 2902407 h 2902407"/>
              <a:gd name="connsiteX3" fmla="*/ 0 w 1828958"/>
              <a:gd name="connsiteY3" fmla="*/ 63474 h 290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8958" h="2902407">
                <a:moveTo>
                  <a:pt x="0" y="0"/>
                </a:moveTo>
                <a:lnTo>
                  <a:pt x="1828958" y="2902407"/>
                </a:lnTo>
                <a:lnTo>
                  <a:pt x="1709896" y="2902407"/>
                </a:lnTo>
                <a:lnTo>
                  <a:pt x="0" y="63474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0761ECD-D92B-46AE-82CA-640023D28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220098"/>
            <a:ext cx="2182534" cy="3637903"/>
          </a:xfrm>
          <a:custGeom>
            <a:avLst/>
            <a:gdLst>
              <a:gd name="connsiteX0" fmla="*/ 0 w 2910045"/>
              <a:gd name="connsiteY0" fmla="*/ 0 h 3637903"/>
              <a:gd name="connsiteX1" fmla="*/ 2910045 w 2910045"/>
              <a:gd name="connsiteY1" fmla="*/ 3637903 h 3637903"/>
              <a:gd name="connsiteX2" fmla="*/ 2786220 w 2910045"/>
              <a:gd name="connsiteY2" fmla="*/ 3637903 h 3637903"/>
              <a:gd name="connsiteX3" fmla="*/ 0 w 2910045"/>
              <a:gd name="connsiteY3" fmla="*/ 20366 h 3637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0045" h="3637903">
                <a:moveTo>
                  <a:pt x="0" y="0"/>
                </a:moveTo>
                <a:lnTo>
                  <a:pt x="2910045" y="3637903"/>
                </a:lnTo>
                <a:lnTo>
                  <a:pt x="2786220" y="3637903"/>
                </a:lnTo>
                <a:lnTo>
                  <a:pt x="0" y="2036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A928607-C55C-40FD-B2DF-6CD6A7226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2845509"/>
            <a:ext cx="3112413" cy="4012491"/>
          </a:xfrm>
          <a:custGeom>
            <a:avLst/>
            <a:gdLst>
              <a:gd name="connsiteX0" fmla="*/ 0 w 4149883"/>
              <a:gd name="connsiteY0" fmla="*/ 0 h 4012491"/>
              <a:gd name="connsiteX1" fmla="*/ 4149883 w 4149883"/>
              <a:gd name="connsiteY1" fmla="*/ 4012491 h 4012491"/>
              <a:gd name="connsiteX2" fmla="*/ 2910046 w 4149883"/>
              <a:gd name="connsiteY2" fmla="*/ 4012491 h 4012491"/>
              <a:gd name="connsiteX3" fmla="*/ 0 w 4149883"/>
              <a:gd name="connsiteY3" fmla="*/ 374587 h 401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9883" h="4012491">
                <a:moveTo>
                  <a:pt x="0" y="0"/>
                </a:moveTo>
                <a:lnTo>
                  <a:pt x="4149883" y="4012491"/>
                </a:lnTo>
                <a:lnTo>
                  <a:pt x="2910046" y="4012491"/>
                </a:lnTo>
                <a:lnTo>
                  <a:pt x="0" y="3745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00A20C1-29A4-43E0-AB15-7931F76F8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3332410"/>
            <a:ext cx="2039659" cy="3525590"/>
          </a:xfrm>
          <a:custGeom>
            <a:avLst/>
            <a:gdLst>
              <a:gd name="connsiteX0" fmla="*/ 0 w 2719546"/>
              <a:gd name="connsiteY0" fmla="*/ 0 h 3525590"/>
              <a:gd name="connsiteX1" fmla="*/ 2719546 w 2719546"/>
              <a:gd name="connsiteY1" fmla="*/ 3525590 h 3525590"/>
              <a:gd name="connsiteX2" fmla="*/ 1828959 w 2719546"/>
              <a:gd name="connsiteY2" fmla="*/ 3525590 h 3525590"/>
              <a:gd name="connsiteX3" fmla="*/ 0 w 2719546"/>
              <a:gd name="connsiteY3" fmla="*/ 623183 h 352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546" h="3525590">
                <a:moveTo>
                  <a:pt x="0" y="0"/>
                </a:moveTo>
                <a:lnTo>
                  <a:pt x="2719546" y="3525590"/>
                </a:lnTo>
                <a:lnTo>
                  <a:pt x="1828959" y="3525590"/>
                </a:lnTo>
                <a:lnTo>
                  <a:pt x="0" y="623183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643468"/>
            <a:ext cx="6858000" cy="3618898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hr-HR" sz="6300" b="1">
                <a:latin typeface="Book Antiqua" panose="02040602050305030304" pitchFamily="18" charset="0"/>
              </a:rPr>
              <a:t>Fragmentarno očuvana rimska komedija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DB0F91E-E08B-4543-B4C0-6DF9094A0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CAA7E6E8-7988-4714-A434-6B552010B5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A2736B6B-CF60-477E-8405-C77A6B60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96C54F74-7D7A-4327-AC54-03A0C30CA1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40790CC2-4075-407E-B51B-01EBAB18A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2" name="Freeform 10">
              <a:extLst>
                <a:ext uri="{FF2B5EF4-FFF2-40B4-BE49-F238E27FC236}">
                  <a16:creationId xmlns:a16="http://schemas.microsoft.com/office/drawing/2014/main" id="{808D79CE-C1DC-4640-82F8-32DDB31D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3" name="Freeform 11">
              <a:extLst>
                <a:ext uri="{FF2B5EF4-FFF2-40B4-BE49-F238E27FC236}">
                  <a16:creationId xmlns:a16="http://schemas.microsoft.com/office/drawing/2014/main" id="{7690EB4B-9665-453E-A536-FA9DA06D1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45" name="Rectangle 144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r="22944"/>
          <a:stretch/>
        </p:blipFill>
        <p:spPr bwMode="auto">
          <a:xfrm>
            <a:off x="5169693" y="10"/>
            <a:ext cx="397430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7" name="Group 146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4570" y="0"/>
            <a:ext cx="1827609" cy="6858001"/>
            <a:chOff x="1320800" y="0"/>
            <a:chExt cx="2436813" cy="6858001"/>
          </a:xfrm>
        </p:grpSpPr>
        <p:sp>
          <p:nvSpPr>
            <p:cNvPr id="148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9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50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51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2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3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495697" y="652462"/>
            <a:ext cx="4072115" cy="25605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b="1" dirty="0">
                <a:latin typeface="Palatino Linotype" panose="02040502050505030304" pitchFamily="18" charset="0"/>
              </a:rPr>
              <a:t>Kvint </a:t>
            </a:r>
            <a:r>
              <a:rPr lang="en-US" b="1" dirty="0" err="1">
                <a:latin typeface="Palatino Linotype" panose="02040502050505030304" pitchFamily="18" charset="0"/>
              </a:rPr>
              <a:t>Enije</a:t>
            </a:r>
            <a:br>
              <a:rPr lang="hr-HR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 </a:t>
            </a:r>
            <a:br>
              <a:rPr lang="en-US" b="1" dirty="0">
                <a:latin typeface="Palatino Linotype" panose="02040502050505030304" pitchFamily="18" charset="0"/>
              </a:rPr>
            </a:br>
            <a:r>
              <a:rPr lang="en-US" b="1" dirty="0">
                <a:latin typeface="Palatino Linotype" panose="02040502050505030304" pitchFamily="18" charset="0"/>
              </a:rPr>
              <a:t>(</a:t>
            </a:r>
            <a:r>
              <a:rPr lang="en-US" b="1" i="1" dirty="0">
                <a:latin typeface="Palatino Linotype" panose="02040502050505030304" pitchFamily="18" charset="0"/>
              </a:rPr>
              <a:t>Quintus </a:t>
            </a:r>
            <a:r>
              <a:rPr lang="en-US" b="1" i="1" dirty="0" err="1">
                <a:latin typeface="Palatino Linotype" panose="02040502050505030304" pitchFamily="18" charset="0"/>
              </a:rPr>
              <a:t>Ennius</a:t>
            </a:r>
            <a:r>
              <a:rPr lang="en-US" b="1" i="1" dirty="0">
                <a:latin typeface="Palatino Linotype" panose="0204050205050503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5981700"/>
            <a:ext cx="5292080" cy="876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r>
              <a:rPr lang="en-US" sz="1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http://www.kunst-fuer-alle.de/english/fine-art/artist/image/roemisch/20807/1/77277/portrait-of-quintus-ennius-(239-169-bc)/</a:t>
            </a:r>
          </a:p>
        </p:txBody>
      </p: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404664"/>
            <a:ext cx="7655768" cy="6072336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239.-169.g.pr.Kr., iz Rudija u Kalabriji (trojezično područje)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Rim ga je doveo Katon Stariji 204.g.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Učitelj i pisac drama </a:t>
            </a:r>
          </a:p>
          <a:p>
            <a:pPr lvl="1" eaLnBrk="1" hangingPunct="1"/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smatra da je zadatak pjesništva da poučava ljude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Dobio je rimsko građansko pravo (ugled!)</a:t>
            </a:r>
          </a:p>
          <a:p>
            <a:pPr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Najviše sačuvanih fragmenata u arhajskom razdoblju</a:t>
            </a:r>
            <a:endParaRPr lang="en-GB" altLang="sr-Latn-RS" sz="2800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15888"/>
            <a:ext cx="8100392" cy="66262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Početak rimske satire: </a:t>
            </a:r>
            <a:r>
              <a:rPr lang="hr-HR" sz="2800" i="1" dirty="0">
                <a:latin typeface="Palatino Linotype" pitchFamily="18" charset="0"/>
              </a:rPr>
              <a:t>Saturae </a:t>
            </a:r>
            <a:r>
              <a:rPr lang="hr-HR" sz="2800" dirty="0">
                <a:latin typeface="Palatino Linotype" pitchFamily="18" charset="0"/>
              </a:rPr>
              <a:t>(4 ili 6 knjiga u raznim metrima)</a:t>
            </a:r>
          </a:p>
          <a:p>
            <a:pPr eaLnBrk="1" hangingPunct="1">
              <a:defRPr/>
            </a:pPr>
            <a:r>
              <a:rPr lang="hr-HR" sz="2800" i="1" dirty="0" err="1">
                <a:latin typeface="Palatino Linotype" pitchFamily="18" charset="0"/>
              </a:rPr>
              <a:t>Hedyphagetica</a:t>
            </a:r>
            <a:r>
              <a:rPr lang="hr-HR" sz="2800" i="1" dirty="0">
                <a:latin typeface="Palatino Linotype" pitchFamily="18" charset="0"/>
              </a:rPr>
              <a:t> = </a:t>
            </a:r>
            <a:r>
              <a:rPr lang="hr-HR" sz="2800" dirty="0">
                <a:latin typeface="Palatino Linotype" pitchFamily="18" charset="0"/>
              </a:rPr>
              <a:t>Sladokustvo</a:t>
            </a:r>
            <a:r>
              <a:rPr lang="hr-HR" sz="2800" i="1" dirty="0">
                <a:latin typeface="Palatino Linotype" pitchFamily="18" charset="0"/>
              </a:rPr>
              <a:t> </a:t>
            </a:r>
            <a:endParaRPr lang="hr-HR" sz="2800" dirty="0"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šaljivi gastronomski ep; očuvano 11 stihova u heksametrima</a:t>
            </a:r>
          </a:p>
          <a:p>
            <a:pPr eaLnBrk="1" hangingPunct="1">
              <a:defRPr/>
            </a:pPr>
            <a:r>
              <a:rPr lang="hr-HR" sz="2800" dirty="0" err="1">
                <a:latin typeface="Palatino Linotype" pitchFamily="18" charset="0"/>
              </a:rPr>
              <a:t>Kvazifilozofija</a:t>
            </a:r>
            <a:r>
              <a:rPr lang="hr-HR" sz="2800" dirty="0">
                <a:latin typeface="Palatino Linotype" pitchFamily="18" charset="0"/>
              </a:rPr>
              <a:t>: </a:t>
            </a:r>
            <a:r>
              <a:rPr lang="hr-HR" sz="2800" i="1" dirty="0" err="1">
                <a:latin typeface="Palatino Linotype" pitchFamily="18" charset="0"/>
              </a:rPr>
              <a:t>Euhemerus</a:t>
            </a:r>
            <a:r>
              <a:rPr lang="hr-HR" sz="2800" i="1" dirty="0">
                <a:latin typeface="Palatino Linotype" pitchFamily="18" charset="0"/>
              </a:rPr>
              <a:t>, </a:t>
            </a:r>
            <a:r>
              <a:rPr lang="hr-HR" sz="2800" i="1" dirty="0" err="1">
                <a:latin typeface="Palatino Linotype" pitchFamily="18" charset="0"/>
              </a:rPr>
              <a:t>Epicharmus</a:t>
            </a:r>
            <a:r>
              <a:rPr lang="hr-HR" sz="2800" i="1" dirty="0">
                <a:latin typeface="Palatino Linotype" pitchFamily="18" charset="0"/>
              </a:rPr>
              <a:t>, </a:t>
            </a:r>
            <a:r>
              <a:rPr lang="hr-HR" sz="2800" i="1" dirty="0" err="1">
                <a:latin typeface="Palatino Linotype" pitchFamily="18" charset="0"/>
              </a:rPr>
              <a:t>Protrepticus</a:t>
            </a:r>
            <a:r>
              <a:rPr lang="hr-HR" sz="2800" i="1" dirty="0">
                <a:latin typeface="Palatino Linotype" pitchFamily="18" charset="0"/>
              </a:rPr>
              <a:t> = </a:t>
            </a:r>
            <a:r>
              <a:rPr lang="hr-HR" sz="2800" dirty="0">
                <a:latin typeface="Palatino Linotype" pitchFamily="18" charset="0"/>
              </a:rPr>
              <a:t>Nagovor na filozofiju</a:t>
            </a:r>
          </a:p>
          <a:p>
            <a:pPr eaLnBrk="1" hangingPunct="1">
              <a:defRPr/>
            </a:pPr>
            <a:r>
              <a:rPr lang="hr-HR" sz="2800" i="1" dirty="0" err="1">
                <a:latin typeface="Palatino Linotype" pitchFamily="18" charset="0"/>
              </a:rPr>
              <a:t>Scipio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– pjesma pohvalnica u čast pobjednika kod Zame</a:t>
            </a:r>
            <a:endParaRPr lang="hr-HR" sz="2800" i="1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Epigrami (za sebe i Scipiona)</a:t>
            </a:r>
          </a:p>
          <a:p>
            <a:pPr eaLnBrk="1" hangingPunct="1">
              <a:defRPr/>
            </a:pPr>
            <a:r>
              <a:rPr lang="hr-HR" sz="2800" i="1" dirty="0">
                <a:latin typeface="Palatino Linotype" pitchFamily="18" charset="0"/>
              </a:rPr>
              <a:t>Annales </a:t>
            </a:r>
            <a:r>
              <a:rPr lang="hr-HR" sz="2800" dirty="0">
                <a:latin typeface="Palatino Linotype" pitchFamily="18" charset="0"/>
              </a:rPr>
              <a:t>- prvi rimski ep u heksametru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 8 knjiga, oko 600 stihova u 437 fragmenata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kronološki, većinom vojna povijest od početka do suvremenog doba</a:t>
            </a: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Cijenjene koturnate i pretekste (</a:t>
            </a:r>
            <a:r>
              <a:rPr lang="hr-HR" sz="2800" i="1" dirty="0">
                <a:latin typeface="Palatino Linotype" pitchFamily="18" charset="0"/>
              </a:rPr>
              <a:t>Ambrakija </a:t>
            </a:r>
            <a:r>
              <a:rPr lang="hr-HR" sz="2800" dirty="0">
                <a:latin typeface="Palatino Linotype" pitchFamily="18" charset="0"/>
              </a:rPr>
              <a:t>i</a:t>
            </a:r>
            <a:r>
              <a:rPr lang="hr-HR" sz="2800" i="1" dirty="0">
                <a:latin typeface="Palatino Linotype" pitchFamily="18" charset="0"/>
              </a:rPr>
              <a:t> Sabinjanke</a:t>
            </a:r>
            <a:r>
              <a:rPr lang="hr-HR" sz="2800" dirty="0">
                <a:latin typeface="Palatino Linotype" pitchFamily="18" charset="0"/>
              </a:rPr>
              <a:t>)</a:t>
            </a:r>
            <a:endParaRPr lang="en-GB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133" y="457201"/>
            <a:ext cx="7704667" cy="1459631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Komedije 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475656" y="2205038"/>
            <a:ext cx="7206382" cy="38909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2800" i="1" dirty="0">
                <a:solidFill>
                  <a:srgbClr val="000000"/>
                </a:solidFill>
                <a:latin typeface="Palatino Linotype" pitchFamily="18" charset="0"/>
              </a:rPr>
              <a:t>Caupuncula / </a:t>
            </a:r>
            <a:r>
              <a:rPr lang="hr-HR" sz="2800" dirty="0">
                <a:solidFill>
                  <a:srgbClr val="000000"/>
                </a:solidFill>
                <a:latin typeface="Palatino Linotype" pitchFamily="18" charset="0"/>
              </a:rPr>
              <a:t>Krčmarica </a:t>
            </a:r>
          </a:p>
          <a:p>
            <a:pPr eaLnBrk="1" hangingPunct="1">
              <a:defRPr/>
            </a:pPr>
            <a:r>
              <a:rPr lang="hr-HR" sz="2800" i="1" dirty="0">
                <a:solidFill>
                  <a:srgbClr val="000000"/>
                </a:solidFill>
                <a:latin typeface="Palatino Linotype" pitchFamily="18" charset="0"/>
              </a:rPr>
              <a:t>Pancratiastes / </a:t>
            </a:r>
            <a:r>
              <a:rPr lang="hr-HR" sz="2800" dirty="0">
                <a:solidFill>
                  <a:srgbClr val="000000"/>
                </a:solidFill>
                <a:latin typeface="Palatino Linotype" pitchFamily="18" charset="0"/>
              </a:rPr>
              <a:t>Hrvač</a:t>
            </a:r>
            <a:r>
              <a:rPr lang="en-GB" sz="2800" dirty="0">
                <a:latin typeface="Palatino Linotype" pitchFamily="18" charset="0"/>
              </a:rPr>
              <a:t> </a:t>
            </a:r>
            <a:endParaRPr lang="hr-HR" sz="2800" dirty="0">
              <a:latin typeface="Palatino Linotype" pitchFamily="18" charset="0"/>
            </a:endParaRPr>
          </a:p>
          <a:p>
            <a:pPr eaLnBrk="1" hangingPunct="1">
              <a:defRPr/>
            </a:pPr>
            <a:endParaRPr lang="hr-HR" sz="2800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sz="2800" dirty="0">
                <a:latin typeface="Palatino Linotype" pitchFamily="18" charset="0"/>
              </a:rPr>
              <a:t>Navodno nije bio pretjerano dobar u tom žanru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 kanon je ušao na posljednjem mjestu, </a:t>
            </a:r>
            <a:r>
              <a:rPr lang="hr-HR" sz="2400" i="1" dirty="0">
                <a:latin typeface="Palatino Linotype" pitchFamily="18" charset="0"/>
              </a:rPr>
              <a:t>causa antiquitatis </a:t>
            </a:r>
            <a:r>
              <a:rPr lang="hr-HR" sz="2400" dirty="0">
                <a:latin typeface="Palatino Linotype" pitchFamily="18" charset="0"/>
              </a:rPr>
              <a:t>= zato jer je star</a:t>
            </a:r>
            <a:endParaRPr lang="en-GB" sz="24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Akvilije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Aquilius)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Autor barem jedne palijate: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Beoćanka</a:t>
            </a:r>
            <a:r>
              <a:rPr lang="hr-HR" sz="2400" i="1" dirty="0">
                <a:latin typeface="Palatino Linotype" pitchFamily="18" charset="0"/>
              </a:rPr>
              <a:t> (Boeotia</a:t>
            </a:r>
            <a:r>
              <a:rPr lang="hr-HR" sz="2400" dirty="0">
                <a:latin typeface="Palatino Linotype" pitchFamily="18" charset="0"/>
              </a:rPr>
              <a:t>)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hr-HR" sz="2400" dirty="0">
                <a:latin typeface="Palatino Linotype" pitchFamily="18" charset="0"/>
              </a:rPr>
              <a:t>~ Blizanci (</a:t>
            </a:r>
            <a:r>
              <a:rPr lang="hr-HR" sz="2400" i="1" dirty="0">
                <a:latin typeface="Palatino Linotype" pitchFamily="18" charset="0"/>
              </a:rPr>
              <a:t>Gemini</a:t>
            </a:r>
            <a:r>
              <a:rPr lang="hr-HR" sz="2400" dirty="0">
                <a:latin typeface="Palatino Linotype" pitchFamily="18" charset="0"/>
              </a:rPr>
              <a:t>), Starica </a:t>
            </a:r>
            <a:r>
              <a:rPr lang="hr-HR" sz="2400" i="1" dirty="0">
                <a:latin typeface="Palatino Linotype" pitchFamily="18" charset="0"/>
              </a:rPr>
              <a:t>(Anus</a:t>
            </a:r>
            <a:r>
              <a:rPr lang="hr-HR" sz="2400" dirty="0">
                <a:latin typeface="Palatino Linotype" pitchFamily="18" charset="0"/>
              </a:rPr>
              <a:t>), Dvaput zavedena (</a:t>
            </a:r>
            <a:r>
              <a:rPr lang="hr-HR" sz="2400" i="1" dirty="0">
                <a:latin typeface="Palatino Linotype" pitchFamily="18" charset="0"/>
              </a:rPr>
              <a:t>Bis compressa</a:t>
            </a:r>
            <a:r>
              <a:rPr lang="hr-HR" sz="2400" dirty="0">
                <a:latin typeface="Palatino Linotype" pitchFamily="18" charset="0"/>
              </a:rPr>
              <a:t>) 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hr-HR" sz="2400" i="1" dirty="0">
              <a:latin typeface="Palatino Linotype" pitchFamily="18" charset="0"/>
            </a:endParaRP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Varon neke pripisuje Plautu</a:t>
            </a:r>
          </a:p>
        </p:txBody>
      </p:sp>
    </p:spTree>
  </p:cSld>
  <p:clrMapOvr>
    <a:masterClrMapping/>
  </p:clrMapOvr>
  <p:transition spd="slow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4B136A7F-8703-4FA7-80B1-874F5E758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6">
            <a:extLst>
              <a:ext uri="{FF2B5EF4-FFF2-40B4-BE49-F238E27FC236}">
                <a16:creationId xmlns:a16="http://schemas.microsoft.com/office/drawing/2014/main" id="{716B2278-BFC9-43BE-9620-278464A4A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37184" y="0"/>
            <a:ext cx="841773" cy="5329238"/>
          </a:xfrm>
          <a:custGeom>
            <a:avLst/>
            <a:gdLst/>
            <a:ahLst/>
            <a:cxnLst/>
            <a:rect l="0" t="0" r="r" b="b"/>
            <a:pathLst>
              <a:path w="707" h="3357">
                <a:moveTo>
                  <a:pt x="0" y="3330"/>
                </a:moveTo>
                <a:lnTo>
                  <a:pt x="156" y="3357"/>
                </a:lnTo>
                <a:lnTo>
                  <a:pt x="707" y="0"/>
                </a:lnTo>
                <a:lnTo>
                  <a:pt x="547" y="0"/>
                </a:lnTo>
                <a:lnTo>
                  <a:pt x="0" y="333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76" name="Freeform 7">
            <a:extLst>
              <a:ext uri="{FF2B5EF4-FFF2-40B4-BE49-F238E27FC236}">
                <a16:creationId xmlns:a16="http://schemas.microsoft.com/office/drawing/2014/main" id="{E4CD00E4-F77A-49A5-A54B-A542D0DE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07393" y="0"/>
            <a:ext cx="838200" cy="5276850"/>
          </a:xfrm>
          <a:custGeom>
            <a:avLst/>
            <a:gdLst/>
            <a:ahLst/>
            <a:cxnLst/>
            <a:rect l="0" t="0" r="r" b="b"/>
            <a:pathLst>
              <a:path w="704" h="3324">
                <a:moveTo>
                  <a:pt x="704" y="0"/>
                </a:moveTo>
                <a:lnTo>
                  <a:pt x="545" y="0"/>
                </a:lnTo>
                <a:lnTo>
                  <a:pt x="0" y="3300"/>
                </a:lnTo>
                <a:lnTo>
                  <a:pt x="157" y="3324"/>
                </a:lnTo>
                <a:lnTo>
                  <a:pt x="70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8" name="Freeform 10">
            <a:extLst>
              <a:ext uri="{FF2B5EF4-FFF2-40B4-BE49-F238E27FC236}">
                <a16:creationId xmlns:a16="http://schemas.microsoft.com/office/drawing/2014/main" id="{17158038-9069-44CB-8794-762B5429B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537184" y="5286375"/>
            <a:ext cx="1597819" cy="1571625"/>
          </a:xfrm>
          <a:custGeom>
            <a:avLst/>
            <a:gdLst/>
            <a:ahLst/>
            <a:cxnLst/>
            <a:rect l="0" t="0" r="r" b="b"/>
            <a:pathLst>
              <a:path w="1342" h="990">
                <a:moveTo>
                  <a:pt x="0" y="3"/>
                </a:moveTo>
                <a:lnTo>
                  <a:pt x="942" y="990"/>
                </a:lnTo>
                <a:lnTo>
                  <a:pt x="1342" y="990"/>
                </a:lnTo>
                <a:lnTo>
                  <a:pt x="156" y="27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chemeClr val="tx2">
              <a:lumMod val="25000"/>
              <a:alpha val="80000"/>
            </a:schemeClr>
          </a:solidFill>
          <a:ln>
            <a:noFill/>
          </a:ln>
        </p:spPr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045056AB-07D8-43D9-9343-AB85199AE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307393" y="5238750"/>
            <a:ext cx="1271588" cy="1619250"/>
          </a:xfrm>
          <a:custGeom>
            <a:avLst/>
            <a:gdLst>
              <a:gd name="connsiteX0" fmla="*/ 0 w 1695450"/>
              <a:gd name="connsiteY0" fmla="*/ 0 h 1619250"/>
              <a:gd name="connsiteX1" fmla="*/ 10414 w 1695450"/>
              <a:gd name="connsiteY1" fmla="*/ 1623 h 1619250"/>
              <a:gd name="connsiteX2" fmla="*/ 9236 w 1695450"/>
              <a:gd name="connsiteY2" fmla="*/ 0 h 1619250"/>
              <a:gd name="connsiteX3" fmla="*/ 10475 w 1695450"/>
              <a:gd name="connsiteY3" fmla="*/ 1633 h 1619250"/>
              <a:gd name="connsiteX4" fmla="*/ 244475 w 1695450"/>
              <a:gd name="connsiteY4" fmla="*/ 38100 h 1619250"/>
              <a:gd name="connsiteX5" fmla="*/ 249238 w 1695450"/>
              <a:gd name="connsiteY5" fmla="*/ 38100 h 1619250"/>
              <a:gd name="connsiteX6" fmla="*/ 249238 w 1695450"/>
              <a:gd name="connsiteY6" fmla="*/ 42863 h 1619250"/>
              <a:gd name="connsiteX7" fmla="*/ 244475 w 1695450"/>
              <a:gd name="connsiteY7" fmla="*/ 42863 h 1619250"/>
              <a:gd name="connsiteX8" fmla="*/ 292100 w 1695450"/>
              <a:gd name="connsiteY8" fmla="*/ 95250 h 1619250"/>
              <a:gd name="connsiteX9" fmla="*/ 1695450 w 1695450"/>
              <a:gd name="connsiteY9" fmla="*/ 1619250 h 1619250"/>
              <a:gd name="connsiteX10" fmla="*/ 1237961 w 1695450"/>
              <a:gd name="connsiteY10" fmla="*/ 1619250 h 1619250"/>
              <a:gd name="connsiteX11" fmla="*/ 1228725 w 1695450"/>
              <a:gd name="connsiteY11" fmla="*/ 1619250 h 1619250"/>
              <a:gd name="connsiteX12" fmla="*/ 1183986 w 1695450"/>
              <a:gd name="connsiteY12" fmla="*/ 1619250 h 1619250"/>
              <a:gd name="connsiteX13" fmla="*/ 210255 w 1695450"/>
              <a:gd name="connsiteY13" fmla="*/ 27708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5450" h="1619250">
                <a:moveTo>
                  <a:pt x="0" y="0"/>
                </a:moveTo>
                <a:lnTo>
                  <a:pt x="10414" y="1623"/>
                </a:lnTo>
                <a:lnTo>
                  <a:pt x="9236" y="0"/>
                </a:lnTo>
                <a:lnTo>
                  <a:pt x="10475" y="1633"/>
                </a:lnTo>
                <a:lnTo>
                  <a:pt x="244475" y="38100"/>
                </a:lnTo>
                <a:lnTo>
                  <a:pt x="249238" y="38100"/>
                </a:lnTo>
                <a:lnTo>
                  <a:pt x="249238" y="42863"/>
                </a:lnTo>
                <a:lnTo>
                  <a:pt x="244475" y="42863"/>
                </a:lnTo>
                <a:lnTo>
                  <a:pt x="292100" y="95250"/>
                </a:lnTo>
                <a:lnTo>
                  <a:pt x="1695450" y="1619250"/>
                </a:lnTo>
                <a:lnTo>
                  <a:pt x="1237961" y="1619250"/>
                </a:lnTo>
                <a:lnTo>
                  <a:pt x="1228725" y="1619250"/>
                </a:lnTo>
                <a:lnTo>
                  <a:pt x="1183986" y="1619250"/>
                </a:lnTo>
                <a:lnTo>
                  <a:pt x="210255" y="277080"/>
                </a:lnTo>
                <a:close/>
              </a:path>
            </a:pathLst>
          </a:custGeom>
          <a:solidFill>
            <a:schemeClr val="accent1">
              <a:lumMod val="75000"/>
              <a:alpha val="80000"/>
            </a:schemeClr>
          </a:solidFill>
          <a:ln>
            <a:noFill/>
          </a:ln>
        </p:spPr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256432" y="1023257"/>
            <a:ext cx="2426312" cy="4767943"/>
          </a:xfrm>
          <a:effectLst/>
        </p:spPr>
        <p:txBody>
          <a:bodyPr anchor="ctr">
            <a:normAutofit/>
          </a:bodyPr>
          <a:lstStyle/>
          <a:p>
            <a:pPr algn="l" eaLnBrk="1" hangingPunct="1">
              <a:defRPr/>
            </a:pPr>
            <a:r>
              <a:rPr lang="hr-HR">
                <a:latin typeface="Palatino Linotype" pitchFamily="18" charset="0"/>
              </a:rPr>
              <a:t>Poznati autori palijata iz</a:t>
            </a:r>
            <a:r>
              <a:rPr lang="hr-HR"/>
              <a:t> </a:t>
            </a:r>
            <a:r>
              <a:rPr lang="hr-HR">
                <a:latin typeface="Palatino Linotype" pitchFamily="18" charset="0"/>
              </a:rPr>
              <a:t>2.st.pr.Kr.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E83D8662-D21C-4B0A-A8A5-EA1E5DEBC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7538" cy="6858001"/>
          </a:xfrm>
          <a:custGeom>
            <a:avLst/>
            <a:gdLst>
              <a:gd name="connsiteX0" fmla="*/ 0 w 8143384"/>
              <a:gd name="connsiteY0" fmla="*/ 0 h 6858001"/>
              <a:gd name="connsiteX1" fmla="*/ 3861881 w 8143384"/>
              <a:gd name="connsiteY1" fmla="*/ 0 h 6858001"/>
              <a:gd name="connsiteX2" fmla="*/ 3861881 w 8143384"/>
              <a:gd name="connsiteY2" fmla="*/ 1 h 6858001"/>
              <a:gd name="connsiteX3" fmla="*/ 6963565 w 8143384"/>
              <a:gd name="connsiteY3" fmla="*/ 1 h 6858001"/>
              <a:gd name="connsiteX4" fmla="*/ 6963565 w 8143384"/>
              <a:gd name="connsiteY4" fmla="*/ 0 h 6858001"/>
              <a:gd name="connsiteX5" fmla="*/ 7841583 w 8143384"/>
              <a:gd name="connsiteY5" fmla="*/ 0 h 6858001"/>
              <a:gd name="connsiteX6" fmla="*/ 6994625 w 8143384"/>
              <a:gd name="connsiteY6" fmla="*/ 5258645 h 6858001"/>
              <a:gd name="connsiteX7" fmla="*/ 6994625 w 8143384"/>
              <a:gd name="connsiteY7" fmla="*/ 5263939 h 6858001"/>
              <a:gd name="connsiteX8" fmla="*/ 8143384 w 8143384"/>
              <a:gd name="connsiteY8" fmla="*/ 6858001 h 6858001"/>
              <a:gd name="connsiteX9" fmla="*/ 6994625 w 8143384"/>
              <a:gd name="connsiteY9" fmla="*/ 6858001 h 6858001"/>
              <a:gd name="connsiteX10" fmla="*/ 6643195 w 8143384"/>
              <a:gd name="connsiteY10" fmla="*/ 6858001 h 6858001"/>
              <a:gd name="connsiteX11" fmla="*/ 3861881 w 8143384"/>
              <a:gd name="connsiteY11" fmla="*/ 6858001 h 6858001"/>
              <a:gd name="connsiteX12" fmla="*/ 3739675 w 8143384"/>
              <a:gd name="connsiteY12" fmla="*/ 6858001 h 6858001"/>
              <a:gd name="connsiteX13" fmla="*/ 0 w 8143384"/>
              <a:gd name="connsiteY13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3384" h="6858001">
                <a:moveTo>
                  <a:pt x="0" y="0"/>
                </a:moveTo>
                <a:lnTo>
                  <a:pt x="3861881" y="0"/>
                </a:lnTo>
                <a:lnTo>
                  <a:pt x="3861881" y="1"/>
                </a:lnTo>
                <a:lnTo>
                  <a:pt x="6963565" y="1"/>
                </a:lnTo>
                <a:lnTo>
                  <a:pt x="6963565" y="0"/>
                </a:lnTo>
                <a:lnTo>
                  <a:pt x="7841583" y="0"/>
                </a:lnTo>
                <a:lnTo>
                  <a:pt x="6994625" y="5258645"/>
                </a:lnTo>
                <a:lnTo>
                  <a:pt x="6994625" y="5263939"/>
                </a:lnTo>
                <a:lnTo>
                  <a:pt x="8143384" y="6858001"/>
                </a:lnTo>
                <a:lnTo>
                  <a:pt x="6994625" y="6858001"/>
                </a:lnTo>
                <a:lnTo>
                  <a:pt x="6643195" y="6858001"/>
                </a:lnTo>
                <a:lnTo>
                  <a:pt x="3861881" y="6858001"/>
                </a:lnTo>
                <a:lnTo>
                  <a:pt x="3739675" y="6858001"/>
                </a:lnTo>
                <a:lnTo>
                  <a:pt x="0" y="6858001"/>
                </a:lnTo>
                <a:close/>
              </a:path>
            </a:pathLst>
          </a:custGeom>
          <a:solidFill>
            <a:schemeClr val="bg1">
              <a:lumMod val="75000"/>
              <a:lumOff val="2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269788" y="426084"/>
            <a:ext cx="4822508" cy="5646103"/>
          </a:xfrm>
        </p:spPr>
        <p:txBody>
          <a:bodyPr anchor="ctr"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Licinije Imbrik (</a:t>
            </a:r>
            <a:r>
              <a:rPr lang="hr-HR" i="1" dirty="0">
                <a:latin typeface="Palatino Linotype" pitchFamily="18" charset="0"/>
              </a:rPr>
              <a:t>Licinius Imbrex</a:t>
            </a:r>
            <a:r>
              <a:rPr lang="hr-HR" dirty="0">
                <a:latin typeface="Palatino Linotype" pitchFamily="18" charset="0"/>
              </a:rPr>
              <a:t>)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Marko Atilije (</a:t>
            </a:r>
            <a:r>
              <a:rPr lang="hr-HR" i="1" dirty="0">
                <a:latin typeface="Palatino Linotype" pitchFamily="18" charset="0"/>
              </a:rPr>
              <a:t>Marcus Atilius</a:t>
            </a:r>
            <a:r>
              <a:rPr lang="hr-HR" dirty="0">
                <a:latin typeface="Palatino Linotype" pitchFamily="18" charset="0"/>
              </a:rPr>
              <a:t>)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Ženomrzac (</a:t>
            </a:r>
            <a:r>
              <a:rPr lang="hr-HR" sz="2400" i="1" dirty="0">
                <a:latin typeface="Palatino Linotype" pitchFamily="18" charset="0"/>
              </a:rPr>
              <a:t>Misogynus</a:t>
            </a:r>
            <a:r>
              <a:rPr lang="hr-HR" sz="2400" dirty="0">
                <a:latin typeface="Palatino Linotype" pitchFamily="18" charset="0"/>
              </a:rPr>
              <a:t>)</a:t>
            </a:r>
            <a:r>
              <a:rPr lang="hr-HR" sz="2400" i="1" dirty="0">
                <a:latin typeface="Palatino Linotype" pitchFamily="18" charset="0"/>
              </a:rPr>
              <a:t>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Luscije Lanuvin (</a:t>
            </a:r>
            <a:r>
              <a:rPr lang="hr-HR" i="1" dirty="0">
                <a:latin typeface="Palatino Linotype" pitchFamily="18" charset="0"/>
              </a:rPr>
              <a:t>Luscius Lanuvinus</a:t>
            </a:r>
            <a:r>
              <a:rPr lang="hr-HR" dirty="0">
                <a:latin typeface="Palatino Linotype" pitchFamily="18" charset="0"/>
              </a:rPr>
              <a:t>)</a:t>
            </a:r>
            <a:r>
              <a:rPr lang="hr-HR" dirty="0"/>
              <a:t>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Terencijev neprijatelj 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Avet (</a:t>
            </a:r>
            <a:r>
              <a:rPr lang="hr-HR" sz="2400" i="1" dirty="0">
                <a:latin typeface="Palatino Linotype" pitchFamily="18" charset="0"/>
              </a:rPr>
              <a:t>Phasma; </a:t>
            </a:r>
            <a:r>
              <a:rPr lang="hr-HR" sz="2400" dirty="0">
                <a:latin typeface="Palatino Linotype" pitchFamily="18" charset="0"/>
              </a:rPr>
              <a:t>Menandrova), Blago (</a:t>
            </a:r>
            <a:r>
              <a:rPr lang="hr-HR" sz="2400" i="1" dirty="0">
                <a:latin typeface="Palatino Linotype" pitchFamily="18" charset="0"/>
              </a:rPr>
              <a:t>Thesaurus</a:t>
            </a:r>
            <a:r>
              <a:rPr lang="hr-HR" sz="2400" dirty="0">
                <a:latin typeface="Palatino Linotype" pitchFamily="18" charset="0"/>
              </a:rPr>
              <a:t>)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Kvint Trabeja</a:t>
            </a:r>
            <a:b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(Quintus Trabea)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8613" name="Rectangle 5"/>
          <p:cNvSpPr>
            <a:spLocks noGrp="1" noChangeArrowheads="1"/>
          </p:cNvSpPr>
          <p:nvPr>
            <p:ph idx="1"/>
          </p:nvPr>
        </p:nvSpPr>
        <p:spPr>
          <a:xfrm>
            <a:off x="3837829" y="685800"/>
            <a:ext cx="4789439" cy="5623519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3?/2. st.pr.Kr. (možda i togate?)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Navodno pobuđivao </a:t>
            </a:r>
            <a:r>
              <a:rPr lang="hr-HR" altLang="sr-Latn-RS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izražene emocije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kod gledatelja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Očuvana samo 2 fragmenta </a:t>
            </a:r>
          </a:p>
          <a:p>
            <a:pPr lvl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od kojih je jedan:</a:t>
            </a:r>
          </a:p>
          <a:p>
            <a:pPr eaLnBrk="1" hangingPunct="1"/>
            <a:endParaRPr lang="hr-HR" altLang="sr-Latn-RS" dirty="0">
              <a:effectLst>
                <a:outerShdw blurRad="38100" dist="38100" dir="2700000" algn="tl">
                  <a:srgbClr val="FFFFFF"/>
                </a:outerShdw>
              </a:effectLst>
              <a:latin typeface="Palatino Linotype" pitchFamily="18" charset="0"/>
            </a:endParaRP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Ego voluptatem animi nimiam summum esse errorem arbitror.</a:t>
            </a: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= </a:t>
            </a:r>
            <a:r>
              <a:rPr lang="hr-HR" altLang="sr-Latn-R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Ja smatram da je preveliki užitak duha najveća greška.</a:t>
            </a:r>
          </a:p>
        </p:txBody>
      </p:sp>
    </p:spTree>
  </p:cSld>
  <p:clrMapOvr>
    <a:masterClrMapping/>
  </p:clrMapOvr>
  <p:transition spd="slow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Sekst Turpilije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(Sextus Turpilius)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789439" cy="51054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2.st.pr.Kr. (umire 103.g.pr.Kr.)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Izvođen još u Ciceronovo doba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Računa se kao posljednji autor palijata (nekoliko s mitološkom temom)</a:t>
            </a:r>
          </a:p>
          <a:p>
            <a:pPr lvl="1" eaLnBrk="1" hangingPunct="1"/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Vještakinja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Demiurgus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Baštinica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Epiclerus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Hetera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Hetaera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Leukađanka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Leucadia – 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 Sapfi), Dijete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Paedium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), Ocoljubac (</a:t>
            </a:r>
            <a:r>
              <a:rPr lang="hr-HR" altLang="sr-Latn-RS" sz="24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Philopator</a:t>
            </a:r>
            <a:r>
              <a:rPr lang="hr-HR" altLang="sr-Latn-R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 ...</a:t>
            </a:r>
          </a:p>
        </p:txBody>
      </p:sp>
    </p:spTree>
  </p:cSld>
  <p:clrMapOvr>
    <a:masterClrMapping/>
  </p:clrMapOvr>
  <p:transition spd="slow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920"/>
            <a:ext cx="4203494" cy="414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0"/>
            <a:ext cx="3851920" cy="2938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20080" y="955950"/>
            <a:ext cx="9144000" cy="2016125"/>
          </a:xfrm>
        </p:spPr>
        <p:txBody>
          <a:bodyPr/>
          <a:lstStyle/>
          <a:p>
            <a:pPr eaLnBrk="1" hangingPunct="1">
              <a:defRPr/>
            </a:pPr>
            <a:r>
              <a:rPr lang="hr-HR" sz="6600" b="1" dirty="0">
                <a:latin typeface="Palatino Linotype" pitchFamily="18" charset="0"/>
              </a:rPr>
              <a:t>Togate</a:t>
            </a:r>
            <a:endParaRPr lang="hr-HR" sz="5400" b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Titinije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Titinius</a:t>
            </a: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)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554461" y="685800"/>
            <a:ext cx="5072808" cy="569552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2.st.pr.Kr., nešto prije Terencija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Očuvano 15 naslova i c. 180 stihova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Utjecaj stare atičke komedije?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Vješta karakterizacija likova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Jedan od prvih pisaca togata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Bradonja</a:t>
            </a:r>
            <a:r>
              <a:rPr lang="hr-HR" sz="2400" i="1" dirty="0">
                <a:latin typeface="Palatino Linotype" pitchFamily="18" charset="0"/>
              </a:rPr>
              <a:t> </a:t>
            </a:r>
            <a:r>
              <a:rPr lang="hr-HR" sz="2400" dirty="0">
                <a:latin typeface="Palatino Linotype" pitchFamily="18" charset="0"/>
              </a:rPr>
              <a:t>(</a:t>
            </a:r>
            <a:r>
              <a:rPr lang="hr-HR" sz="2400" i="1" dirty="0">
                <a:latin typeface="Palatino Linotype" pitchFamily="18" charset="0"/>
              </a:rPr>
              <a:t>Barbatus</a:t>
            </a:r>
            <a:r>
              <a:rPr lang="hr-HR" sz="2400" dirty="0">
                <a:latin typeface="Palatino Linotype" pitchFamily="18" charset="0"/>
              </a:rPr>
              <a:t>), Valjari sukna (</a:t>
            </a:r>
            <a:r>
              <a:rPr lang="hr-HR" sz="2400" i="1" dirty="0">
                <a:latin typeface="Palatino Linotype" pitchFamily="18" charset="0"/>
              </a:rPr>
              <a:t>Fullonia</a:t>
            </a:r>
            <a:r>
              <a:rPr lang="hr-HR" sz="2400" dirty="0">
                <a:latin typeface="Palatino Linotype" pitchFamily="18" charset="0"/>
              </a:rPr>
              <a:t>), Slijepac (</a:t>
            </a:r>
            <a:r>
              <a:rPr lang="hr-HR" sz="2400" i="1" dirty="0">
                <a:latin typeface="Palatino Linotype" pitchFamily="18" charset="0"/>
              </a:rPr>
              <a:t>Caecus</a:t>
            </a:r>
            <a:r>
              <a:rPr lang="hr-HR" sz="2400" dirty="0">
                <a:latin typeface="Palatino Linotype" pitchFamily="18" charset="0"/>
              </a:rPr>
              <a:t>), Blizanka (</a:t>
            </a:r>
            <a:r>
              <a:rPr lang="hr-HR" sz="2400" i="1" dirty="0">
                <a:latin typeface="Palatino Linotype" pitchFamily="18" charset="0"/>
              </a:rPr>
              <a:t>Gemina</a:t>
            </a:r>
            <a:r>
              <a:rPr lang="hr-HR" sz="2400" dirty="0">
                <a:latin typeface="Palatino Linotype" pitchFamily="18" charset="0"/>
              </a:rPr>
              <a:t>), Pravnica (</a:t>
            </a:r>
            <a:r>
              <a:rPr lang="hr-HR" sz="2400" i="1" dirty="0">
                <a:latin typeface="Palatino Linotype" pitchFamily="18" charset="0"/>
              </a:rPr>
              <a:t>Iurisperita</a:t>
            </a:r>
            <a:r>
              <a:rPr lang="hr-HR" sz="2400" dirty="0">
                <a:latin typeface="Palatino Linotype" pitchFamily="18" charset="0"/>
              </a:rPr>
              <a:t>), Frulašica (</a:t>
            </a:r>
            <a:r>
              <a:rPr lang="hr-HR" sz="2400" i="1" dirty="0">
                <a:latin typeface="Palatino Linotype" pitchFamily="18" charset="0"/>
              </a:rPr>
              <a:t>Tibicina</a:t>
            </a:r>
            <a:r>
              <a:rPr lang="hr-HR" sz="2400" dirty="0">
                <a:latin typeface="Palatino Linotype" pitchFamily="18" charset="0"/>
              </a:rPr>
              <a:t>), Pastorka (</a:t>
            </a:r>
            <a:r>
              <a:rPr lang="hr-HR" sz="2400" i="1" dirty="0">
                <a:latin typeface="Palatino Linotype" pitchFamily="18" charset="0"/>
              </a:rPr>
              <a:t>Privigna</a:t>
            </a:r>
            <a:r>
              <a:rPr lang="hr-HR" sz="2400" dirty="0">
                <a:latin typeface="Palatino Linotype" pitchFamily="18" charset="0"/>
              </a:rPr>
              <a:t>), Krivonogi (</a:t>
            </a:r>
            <a:r>
              <a:rPr lang="hr-HR" sz="2400" i="1" dirty="0">
                <a:latin typeface="Palatino Linotype" pitchFamily="18" charset="0"/>
              </a:rPr>
              <a:t>Varus</a:t>
            </a:r>
            <a:r>
              <a:rPr lang="hr-HR" sz="2400" dirty="0">
                <a:latin typeface="Palatino Linotype" pitchFamily="18" charset="0"/>
              </a:rPr>
              <a:t>) ...</a:t>
            </a:r>
            <a:endParaRPr lang="hr-HR" sz="2400" i="1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730" y="116632"/>
            <a:ext cx="7704667" cy="1448009"/>
          </a:xfrm>
        </p:spPr>
        <p:txBody>
          <a:bodyPr/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Redoslijed komičkih pjesnika prema Volkaciju Sedigitu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7457" y="2133810"/>
            <a:ext cx="3377009" cy="4104853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Cecilije Stacije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2.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Plaut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3.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 Nevije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4.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Licinije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5. </a:t>
            </a:r>
            <a:r>
              <a:rPr lang="hr-H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Atilije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8064" y="2276475"/>
            <a:ext cx="3533974" cy="3819525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6.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Terencije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7.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Sekst Turpilije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8.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Kvint Trabeja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9.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Luscije Lanuvin</a:t>
            </a:r>
          </a:p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hr-H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10. </a:t>
            </a:r>
            <a:r>
              <a:rPr lang="hr-HR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Enije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Lucije Afranije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(</a:t>
            </a: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Lucius Afranius</a:t>
            </a: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)</a:t>
            </a:r>
            <a:endParaRPr lang="hr-HR" sz="2800" b="1" i="1">
              <a:solidFill>
                <a:srgbClr val="FFFFFF"/>
              </a:solidFill>
              <a:latin typeface="Palatino Linotype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674865" y="0"/>
            <a:ext cx="5469135" cy="674136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2.st.pr.Kr.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Uz Titinija glavni predstavnik togate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Očuvana 43 naslova i c. 400 fragmenata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hr-HR" sz="2400" dirty="0">
                <a:latin typeface="Palatino Linotype" pitchFamily="18" charset="0"/>
              </a:rPr>
              <a:t>Oteta (</a:t>
            </a:r>
            <a:r>
              <a:rPr lang="hr-HR" sz="2400" i="1" dirty="0">
                <a:latin typeface="Palatino Linotype" pitchFamily="18" charset="0"/>
              </a:rPr>
              <a:t>Abducta</a:t>
            </a:r>
            <a:r>
              <a:rPr lang="hr-HR" sz="2400" dirty="0">
                <a:latin typeface="Palatino Linotype" pitchFamily="18" charset="0"/>
              </a:rPr>
              <a:t>), Djevojke iz Brundizija (</a:t>
            </a:r>
            <a:r>
              <a:rPr lang="hr-HR" sz="2400" i="1" dirty="0">
                <a:latin typeface="Palatino Linotype" pitchFamily="18" charset="0"/>
              </a:rPr>
              <a:t>Brundisinae</a:t>
            </a:r>
            <a:r>
              <a:rPr lang="hr-HR" sz="2400" dirty="0">
                <a:latin typeface="Palatino Linotype" pitchFamily="18" charset="0"/>
              </a:rPr>
              <a:t>), Svetkovina raskršća (</a:t>
            </a:r>
            <a:r>
              <a:rPr lang="hr-HR" sz="2400" i="1" dirty="0">
                <a:latin typeface="Palatino Linotype" pitchFamily="18" charset="0"/>
              </a:rPr>
              <a:t>Compitalia</a:t>
            </a:r>
            <a:r>
              <a:rPr lang="hr-HR" sz="2400" dirty="0">
                <a:latin typeface="Palatino Linotype" pitchFamily="18" charset="0"/>
              </a:rPr>
              <a:t>), Zločin (</a:t>
            </a:r>
            <a:r>
              <a:rPr lang="hr-HR" sz="2400" i="1" dirty="0">
                <a:latin typeface="Palatino Linotype" pitchFamily="18" charset="0"/>
              </a:rPr>
              <a:t>Crimen</a:t>
            </a:r>
            <a:r>
              <a:rPr lang="hr-HR" sz="2400" dirty="0">
                <a:latin typeface="Palatino Linotype" pitchFamily="18" charset="0"/>
              </a:rPr>
              <a:t>), Rastava (</a:t>
            </a:r>
            <a:r>
              <a:rPr lang="hr-HR" sz="2400" i="1" dirty="0">
                <a:latin typeface="Palatino Linotype" pitchFamily="18" charset="0"/>
              </a:rPr>
              <a:t>Divortium</a:t>
            </a:r>
            <a:r>
              <a:rPr lang="hr-HR" sz="2400" dirty="0">
                <a:latin typeface="Palatino Linotype" pitchFamily="18" charset="0"/>
              </a:rPr>
              <a:t>), Kibeline svečanosti (</a:t>
            </a:r>
            <a:r>
              <a:rPr lang="hr-HR" sz="2400" i="1" dirty="0">
                <a:latin typeface="Palatino Linotype" pitchFamily="18" charset="0"/>
              </a:rPr>
              <a:t>Megalensia</a:t>
            </a:r>
            <a:r>
              <a:rPr lang="hr-HR" sz="2400" dirty="0">
                <a:latin typeface="Palatino Linotype" pitchFamily="18" charset="0"/>
              </a:rPr>
              <a:t>), Sestre (</a:t>
            </a:r>
            <a:r>
              <a:rPr lang="hr-HR" sz="2400" i="1" dirty="0">
                <a:latin typeface="Palatino Linotype" pitchFamily="18" charset="0"/>
              </a:rPr>
              <a:t>Sorores</a:t>
            </a:r>
            <a:r>
              <a:rPr lang="hr-HR" sz="2400" dirty="0">
                <a:latin typeface="Palatino Linotype" pitchFamily="18" charset="0"/>
              </a:rPr>
              <a:t>), Preživjeli blizanac (</a:t>
            </a:r>
            <a:r>
              <a:rPr lang="hr-HR" sz="2400" i="1" dirty="0">
                <a:latin typeface="Palatino Linotype" pitchFamily="18" charset="0"/>
              </a:rPr>
              <a:t>Vopiscus</a:t>
            </a:r>
            <a:r>
              <a:rPr lang="hr-HR" sz="2400" dirty="0">
                <a:latin typeface="Palatino Linotype" pitchFamily="18" charset="0"/>
              </a:rPr>
              <a:t>), Požar (</a:t>
            </a:r>
            <a:r>
              <a:rPr lang="hr-HR" sz="2400" i="1" dirty="0">
                <a:latin typeface="Palatino Linotype" pitchFamily="18" charset="0"/>
              </a:rPr>
              <a:t>Incendium</a:t>
            </a:r>
            <a:r>
              <a:rPr lang="hr-HR" sz="2400" dirty="0">
                <a:latin typeface="Palatino Linotype" pitchFamily="18" charset="0"/>
              </a:rPr>
              <a:t>)...</a:t>
            </a:r>
          </a:p>
          <a:p>
            <a:pPr marL="457200" lvl="1" indent="0" eaLnBrk="1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sz="24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Amabit sapiens, cupiunt caeteri. </a:t>
            </a:r>
          </a:p>
          <a:p>
            <a:pPr marL="457200" lvl="1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hr-HR" sz="2400" i="1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= </a:t>
            </a:r>
            <a:r>
              <a:rPr lang="hr-HR" sz="2400" dirty="0">
                <a:solidFill>
                  <a:schemeClr val="accent1">
                    <a:lumMod val="50000"/>
                  </a:schemeClr>
                </a:solidFill>
                <a:latin typeface="Palatino Linotype" pitchFamily="18" charset="0"/>
              </a:rPr>
              <a:t>Mudrac će voljeti, a ostali žude. </a:t>
            </a:r>
            <a:r>
              <a:rPr lang="hr-HR" sz="2400" dirty="0">
                <a:latin typeface="Palatino Linotype" pitchFamily="18" charset="0"/>
              </a:rPr>
              <a:t>(Kob - </a:t>
            </a:r>
            <a:r>
              <a:rPr lang="hr-HR" sz="2400" i="1" dirty="0">
                <a:latin typeface="Palatino Linotype" pitchFamily="18" charset="0"/>
              </a:rPr>
              <a:t>Omen</a:t>
            </a:r>
            <a:r>
              <a:rPr lang="hr-HR" sz="2400" dirty="0">
                <a:latin typeface="Palatino Linotype" pitchFamily="18" charset="0"/>
              </a:rPr>
              <a:t>)</a:t>
            </a:r>
          </a:p>
        </p:txBody>
      </p:sp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Tit Kvinkcije Ata </a:t>
            </a:r>
            <a:br>
              <a:rPr lang="hr-HR" sz="2800" b="1">
                <a:solidFill>
                  <a:srgbClr val="FFFFFF"/>
                </a:solidFill>
                <a:latin typeface="Palatino Linotype" pitchFamily="18" charset="0"/>
              </a:rPr>
            </a:br>
            <a:r>
              <a:rPr lang="hr-HR" sz="2800" b="1" i="1">
                <a:solidFill>
                  <a:srgbClr val="FFFFFF"/>
                </a:solidFill>
                <a:latin typeface="Palatino Linotype" pitchFamily="18" charset="0"/>
              </a:rPr>
              <a:t>(Titus Quinctius Atta</a:t>
            </a:r>
            <a:r>
              <a:rPr lang="hr-HR" sz="2800" b="1">
                <a:solidFill>
                  <a:srgbClr val="FFFFFF"/>
                </a:solidFill>
                <a:latin typeface="Palatino Linotype" pitchFamily="18" charset="0"/>
              </a:rPr>
              <a:t>)</a:t>
            </a:r>
            <a:endParaRPr lang="hr-HR" sz="2800" b="1" i="1">
              <a:solidFill>
                <a:srgbClr val="FFFFFF"/>
              </a:solidFill>
              <a:latin typeface="Palatino Linotype" pitchFamily="18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37829" y="685801"/>
            <a:ext cx="4934087" cy="53292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2./1. st.pr.Kr. (umire 77.g.)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Poznato 12 naslova i par stihova</a:t>
            </a:r>
          </a:p>
          <a:p>
            <a:pPr lvl="1">
              <a:defRPr/>
            </a:pPr>
            <a:r>
              <a:rPr lang="hr-HR" dirty="0">
                <a:latin typeface="Palatino Linotype" pitchFamily="18" charset="0"/>
              </a:rPr>
              <a:t>pisao i epigrame 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Treći najvažniji pisac togata (tabernarija?)</a:t>
            </a:r>
          </a:p>
          <a:p>
            <a:pPr lvl="1" eaLnBrk="1" hangingPunct="1">
              <a:defRPr/>
            </a:pPr>
            <a:r>
              <a:rPr lang="hr-HR" sz="2400" dirty="0">
                <a:latin typeface="Palatino Linotype" pitchFamily="18" charset="0"/>
              </a:rPr>
              <a:t>Noćni rad (</a:t>
            </a:r>
            <a:r>
              <a:rPr lang="hr-HR" sz="2400" i="1" dirty="0">
                <a:latin typeface="Palatino Linotype" pitchFamily="18" charset="0"/>
              </a:rPr>
              <a:t>Lucubratio</a:t>
            </a:r>
            <a:r>
              <a:rPr lang="hr-HR" sz="2400" dirty="0">
                <a:latin typeface="Palatino Linotype" pitchFamily="18" charset="0"/>
              </a:rPr>
              <a:t>), Tete (</a:t>
            </a:r>
            <a:r>
              <a:rPr lang="hr-HR" sz="2400" i="1" dirty="0">
                <a:latin typeface="Palatino Linotype" pitchFamily="18" charset="0"/>
              </a:rPr>
              <a:t>Materterae</a:t>
            </a:r>
            <a:r>
              <a:rPr lang="hr-HR" sz="2400" dirty="0">
                <a:latin typeface="Palatino Linotype" pitchFamily="18" charset="0"/>
              </a:rPr>
              <a:t>), Megalenzijske igre (</a:t>
            </a:r>
            <a:r>
              <a:rPr lang="hr-HR" sz="2400" i="1" dirty="0">
                <a:latin typeface="Palatino Linotype" pitchFamily="18" charset="0"/>
              </a:rPr>
              <a:t>Megalensia</a:t>
            </a:r>
            <a:r>
              <a:rPr lang="hr-HR" sz="2400" dirty="0">
                <a:latin typeface="Palatino Linotype" pitchFamily="18" charset="0"/>
              </a:rPr>
              <a:t>), Snaha (</a:t>
            </a:r>
            <a:r>
              <a:rPr lang="hr-HR" sz="2400" i="1" dirty="0">
                <a:latin typeface="Palatino Linotype" pitchFamily="18" charset="0"/>
              </a:rPr>
              <a:t>Nurus</a:t>
            </a:r>
            <a:r>
              <a:rPr lang="hr-HR" sz="2400" dirty="0">
                <a:latin typeface="Palatino Linotype" pitchFamily="18" charset="0"/>
              </a:rPr>
              <a:t>), Svekrva (</a:t>
            </a:r>
            <a:r>
              <a:rPr lang="hr-HR" sz="2400" i="1" dirty="0">
                <a:latin typeface="Palatino Linotype" pitchFamily="18" charset="0"/>
              </a:rPr>
              <a:t>Socrus</a:t>
            </a:r>
            <a:r>
              <a:rPr lang="hr-HR" sz="2400" dirty="0">
                <a:latin typeface="Palatino Linotype" pitchFamily="18" charset="0"/>
              </a:rPr>
              <a:t>), Regrut na putu (</a:t>
            </a:r>
            <a:r>
              <a:rPr lang="hr-HR" sz="2400" i="1" dirty="0">
                <a:latin typeface="Palatino Linotype" pitchFamily="18" charset="0"/>
              </a:rPr>
              <a:t>Tiro</a:t>
            </a:r>
            <a:r>
              <a:rPr lang="hr-HR" sz="2400" dirty="0">
                <a:latin typeface="Palatino Linotype" pitchFamily="18" charset="0"/>
              </a:rPr>
              <a:t> </a:t>
            </a:r>
            <a:r>
              <a:rPr lang="hr-HR" sz="2400" i="1" dirty="0">
                <a:latin typeface="Palatino Linotype" pitchFamily="18" charset="0"/>
              </a:rPr>
              <a:t>proficiscens</a:t>
            </a:r>
            <a:r>
              <a:rPr lang="hr-HR" sz="2400" dirty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dirty="0">
                <a:latin typeface="Palatino Linotype" pitchFamily="18" charset="0"/>
              </a:rPr>
              <a:t>Izvodio se i u Horacijevo doba </a:t>
            </a:r>
          </a:p>
        </p:txBody>
      </p:sp>
    </p:spTree>
  </p:cSld>
  <p:clrMapOvr>
    <a:masterClrMapping/>
  </p:clrMapOvr>
  <p:transition spd="slow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sz="2800" b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Gaj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Melis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 </a:t>
            </a:r>
            <a:b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</a:b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(</a:t>
            </a:r>
            <a:r>
              <a:rPr lang="en-US" sz="2800" b="1" i="1" dirty="0">
                <a:solidFill>
                  <a:srgbClr val="FFFFFF"/>
                </a:solidFill>
                <a:latin typeface="Palatino Linotype" panose="02040502050505030304" pitchFamily="18" charset="0"/>
              </a:rPr>
              <a:t>Gaius </a:t>
            </a:r>
            <a:r>
              <a:rPr lang="en-US" sz="2800" b="1" i="1" dirty="0" err="1">
                <a:solidFill>
                  <a:srgbClr val="FFFFFF"/>
                </a:solidFill>
                <a:latin typeface="Palatino Linotype" panose="02040502050505030304" pitchFamily="18" charset="0"/>
              </a:rPr>
              <a:t>Melissus</a:t>
            </a:r>
            <a:r>
              <a:rPr lang="en-US" sz="2800" b="1" dirty="0">
                <a:solidFill>
                  <a:srgbClr val="FFFFFF"/>
                </a:solidFill>
                <a:latin typeface="Palatino Linotype" panose="02040502050505030304" pitchFamily="18" charset="0"/>
              </a:rPr>
              <a:t>)</a:t>
            </a:r>
            <a:endParaRPr lang="en-US" sz="2800" b="1" i="1" dirty="0">
              <a:solidFill>
                <a:srgbClr val="FFFFFF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9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90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1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2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6349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45681" y="0"/>
            <a:ext cx="5385210" cy="666935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altLang="sr-Latn-RS" dirty="0">
                <a:latin typeface="Palatino Linotype" panose="02040502050505030304" pitchFamily="18" charset="0"/>
              </a:rPr>
              <a:t>1. st. pr. Kr. / 1. st. A.D.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Oslobođenik Gaja Cilnija Mecenata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Njegove </a:t>
            </a:r>
            <a:r>
              <a:rPr lang="hr-HR" altLang="sr-Latn-RS" i="1" dirty="0">
                <a:latin typeface="Palatino Linotype" panose="02040502050505030304" pitchFamily="18" charset="0"/>
              </a:rPr>
              <a:t>fabulae trabeatae </a:t>
            </a:r>
            <a:r>
              <a:rPr lang="hr-HR" altLang="sr-Latn-RS" dirty="0">
                <a:latin typeface="Palatino Linotype" panose="02040502050505030304" pitchFamily="18" charset="0"/>
              </a:rPr>
              <a:t>navodno nisu bile baš uspješne</a:t>
            </a:r>
          </a:p>
          <a:p>
            <a:pPr lvl="1"/>
            <a:r>
              <a:rPr lang="hr-HR" altLang="sr-Latn-RS" sz="2400" i="1" dirty="0">
                <a:latin typeface="Palatino Linotype" panose="02040502050505030304" pitchFamily="18" charset="0"/>
              </a:rPr>
              <a:t>trabea – </a:t>
            </a:r>
            <a:r>
              <a:rPr lang="hr-HR" altLang="sr-Latn-RS" sz="2400" dirty="0">
                <a:latin typeface="Palatino Linotype" panose="02040502050505030304" pitchFamily="18" charset="0"/>
              </a:rPr>
              <a:t>odjeća rimskih vitezova</a:t>
            </a:r>
            <a:endParaRPr lang="hr-HR" altLang="sr-Latn-RS" sz="2400" i="1" dirty="0">
              <a:latin typeface="Palatino Linotype" panose="02040502050505030304" pitchFamily="18" charset="0"/>
            </a:endParaRPr>
          </a:p>
          <a:p>
            <a:r>
              <a:rPr lang="hr-HR" altLang="sr-Latn-RS" dirty="0">
                <a:latin typeface="Palatino Linotype" panose="02040502050505030304" pitchFamily="18" charset="0"/>
              </a:rPr>
              <a:t>Sastavio zbirku šaljivih anegdota o poznatim ljudima, </a:t>
            </a:r>
            <a:r>
              <a:rPr lang="hr-HR" altLang="sr-Latn-RS" i="1" dirty="0">
                <a:latin typeface="Palatino Linotype" panose="02040502050505030304" pitchFamily="18" charset="0"/>
              </a:rPr>
              <a:t>Ineptiae / Ioci</a:t>
            </a:r>
            <a:r>
              <a:rPr lang="hr-HR" altLang="sr-Latn-RS" dirty="0">
                <a:latin typeface="Palatino Linotype" panose="02040502050505030304" pitchFamily="18" charset="0"/>
              </a:rPr>
              <a:t>, u 150 knjiga</a:t>
            </a:r>
          </a:p>
          <a:p>
            <a:r>
              <a:rPr lang="hr-HR" altLang="sr-Latn-RS" dirty="0">
                <a:latin typeface="Palatino Linotype" panose="02040502050505030304" pitchFamily="18" charset="0"/>
              </a:rPr>
              <a:t>Bio je i gramatičar (komentar uz Vergilija) i pisac prirodoznanstvenih djela</a:t>
            </a:r>
          </a:p>
        </p:txBody>
      </p:sp>
    </p:spTree>
  </p:cSld>
  <p:clrMapOvr>
    <a:masterClrMapping/>
  </p:clrMapOvr>
  <p:transition spd="slow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3233" y="685800"/>
            <a:ext cx="7514035" cy="118533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r-HR" sz="3700" b="1" dirty="0">
                <a:latin typeface="Palatino Linotype" pitchFamily="18" charset="0"/>
              </a:rPr>
              <a:t>Lucije Livije Andronik</a:t>
            </a:r>
            <a:br>
              <a:rPr lang="hr-HR" sz="3700" b="1" i="1" dirty="0">
                <a:latin typeface="Palatino Linotype" pitchFamily="18" charset="0"/>
              </a:rPr>
            </a:br>
            <a:r>
              <a:rPr lang="hr-HR" sz="3700" b="1" i="1" dirty="0">
                <a:latin typeface="Palatino Linotype" pitchFamily="18" charset="0"/>
              </a:rPr>
              <a:t>(Lucius Livius</a:t>
            </a:r>
            <a:r>
              <a:rPr lang="hr-HR" sz="3700" b="1" dirty="0">
                <a:latin typeface="Palatino Linotype" pitchFamily="18" charset="0"/>
              </a:rPr>
              <a:t> </a:t>
            </a:r>
            <a:r>
              <a:rPr lang="hr-HR" sz="3700" b="1" i="1" dirty="0">
                <a:latin typeface="Palatino Linotype" pitchFamily="18" charset="0"/>
              </a:rPr>
              <a:t>Andronicus)</a:t>
            </a:r>
          </a:p>
        </p:txBody>
      </p:sp>
      <p:pic>
        <p:nvPicPr>
          <p:cNvPr id="5123" name="Picture 6" descr="http://geschichtsverein-koengen.de/LivAndronic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97" y="2636912"/>
            <a:ext cx="3939135" cy="3792152"/>
          </a:xfrm>
          <a:prstGeom prst="roundRect">
            <a:avLst>
              <a:gd name="adj" fmla="val 4380"/>
            </a:avLst>
          </a:prstGeom>
          <a:noFill/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60648"/>
            <a:ext cx="8020000" cy="6292553"/>
          </a:xfrm>
        </p:spPr>
        <p:txBody>
          <a:bodyPr/>
          <a:lstStyle/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Došao u Rim oko 272.g.pr.Kr.?, vjerojatno iz Tarenta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Oslobođeni Grk, štićenik Livija Salinatora</a:t>
            </a:r>
          </a:p>
          <a:p>
            <a:pPr eaLnBrk="1" hangingPunct="1"/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Grammaticus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(učitelj književnosti)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,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pisac i glumac</a:t>
            </a:r>
          </a:p>
          <a:p>
            <a:pPr lvl="1"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Prevodi djela grčke književnosti za rimsku djecu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Član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kolegija pisara (pisaca drama) i glumaca (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C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ollegium</a:t>
            </a:r>
            <a:r>
              <a:rPr lang="en-GB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scribarum</a:t>
            </a:r>
            <a:r>
              <a:rPr lang="en-GB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i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histrionumque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)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,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sa sjedištem 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Minervinom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hramu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na</a:t>
            </a:r>
            <a:r>
              <a:rPr lang="en-GB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en-GB" altLang="sr-Latn-RS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Aventinu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</a:p>
          <a:p>
            <a:pPr eaLnBrk="1" hangingPunct="1"/>
            <a:r>
              <a:rPr lang="hr-HR" altLang="sr-Latn-R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240.g. prvi dramski tekst postavljen u Rimu</a:t>
            </a:r>
          </a:p>
          <a:p>
            <a:pPr eaLnBrk="1" hangingPunct="1"/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207.g. njegov 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partheneion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(pjesma djevojaka)</a:t>
            </a:r>
            <a:r>
              <a:rPr lang="hr-HR" altLang="sr-Latn-R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</a:t>
            </a:r>
            <a:r>
              <a:rPr lang="hr-HR" altLang="sr-Latn-RS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 čast Junoni izveden u javnosti</a:t>
            </a: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310454"/>
            <a:ext cx="3491879" cy="1052513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600" i="1" dirty="0">
                <a:latin typeface="Palatino Linotype" pitchFamily="18" charset="0"/>
              </a:rPr>
              <a:t>Odyssia / Odusia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899591" y="836711"/>
            <a:ext cx="8244409" cy="5832649"/>
          </a:xfrm>
        </p:spPr>
        <p:txBody>
          <a:bodyPr/>
          <a:lstStyle/>
          <a:p>
            <a:pPr lvl="1" eaLnBrk="1" hangingPunct="1">
              <a:defRPr/>
            </a:pPr>
            <a:r>
              <a:rPr lang="hr-HR" dirty="0">
                <a:latin typeface="Palatino Linotype" pitchFamily="18" charset="0"/>
              </a:rPr>
              <a:t>Ep, prijevod Homerove </a:t>
            </a:r>
            <a:r>
              <a:rPr lang="hr-HR" i="1" dirty="0">
                <a:latin typeface="Palatino Linotype" pitchFamily="18" charset="0"/>
              </a:rPr>
              <a:t>Odiseje </a:t>
            </a:r>
            <a:r>
              <a:rPr lang="hr-HR" dirty="0">
                <a:latin typeface="Palatino Linotype" pitchFamily="18" charset="0"/>
              </a:rPr>
              <a:t>na latinski u saturnijskom stihu </a:t>
            </a:r>
          </a:p>
          <a:p>
            <a:pPr lvl="1" eaLnBrk="1" hangingPunct="1">
              <a:defRPr/>
            </a:pPr>
            <a:r>
              <a:rPr lang="hr-HR" dirty="0">
                <a:latin typeface="Palatino Linotype" pitchFamily="18" charset="0"/>
              </a:rPr>
              <a:t>Prvi (?), vjerojatno školski prijevod književnog djela</a:t>
            </a:r>
          </a:p>
          <a:p>
            <a:pPr lvl="1" eaLnBrk="1" hangingPunct="1">
              <a:defRPr/>
            </a:pPr>
            <a:endParaRPr lang="hr-HR" dirty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			Tragedije</a:t>
            </a:r>
            <a:r>
              <a:rPr lang="hr-HR" dirty="0">
                <a:latin typeface="Palatino Linotype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GB" dirty="0" err="1">
                <a:latin typeface="Palatino Linotype" pitchFamily="18" charset="0"/>
              </a:rPr>
              <a:t>Ahilej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Achilles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Egist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Aegisthus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Ajant</a:t>
            </a:r>
            <a:r>
              <a:rPr lang="en-GB" dirty="0">
                <a:latin typeface="Palatino Linotype" pitchFamily="18" charset="0"/>
              </a:rPr>
              <a:t> s </a:t>
            </a:r>
            <a:r>
              <a:rPr lang="en-GB" dirty="0" err="1">
                <a:latin typeface="Palatino Linotype" pitchFamily="18" charset="0"/>
              </a:rPr>
              <a:t>bičem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Aiax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mastigophorus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Trojanski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konj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Equos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Troianus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Hermiona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Hermiona</a:t>
            </a:r>
            <a:r>
              <a:rPr lang="en-GB" dirty="0">
                <a:latin typeface="Palatino Linotype" pitchFamily="18" charset="0"/>
              </a:rPr>
              <a:t>), Andromeda (</a:t>
            </a:r>
            <a:r>
              <a:rPr lang="en-GB" i="1" dirty="0">
                <a:latin typeface="Palatino Linotype" pitchFamily="18" charset="0"/>
              </a:rPr>
              <a:t>Andromeda</a:t>
            </a:r>
            <a:r>
              <a:rPr lang="en-GB" dirty="0">
                <a:latin typeface="Palatino Linotype" pitchFamily="18" charset="0"/>
              </a:rPr>
              <a:t>), </a:t>
            </a:r>
            <a:r>
              <a:rPr lang="en-GB" dirty="0" err="1">
                <a:latin typeface="Palatino Linotype" pitchFamily="18" charset="0"/>
              </a:rPr>
              <a:t>Danaja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 err="1">
                <a:latin typeface="Palatino Linotype" pitchFamily="18" charset="0"/>
              </a:rPr>
              <a:t>Danaë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Terej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Tereus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...</a:t>
            </a:r>
          </a:p>
          <a:p>
            <a:pPr lvl="1" eaLnBrk="1" hangingPunct="1">
              <a:defRPr/>
            </a:pPr>
            <a:endParaRPr lang="hr-HR" dirty="0">
              <a:latin typeface="Palatino Linotype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			Palijate</a:t>
            </a:r>
            <a:endParaRPr lang="hr-HR" dirty="0">
              <a:solidFill>
                <a:schemeClr val="tx2"/>
              </a:solidFill>
              <a:latin typeface="Palatino Linotype" pitchFamily="18" charset="0"/>
            </a:endParaRPr>
          </a:p>
          <a:p>
            <a:pPr lvl="1" eaLnBrk="1" hangingPunct="1">
              <a:defRPr/>
            </a:pPr>
            <a:r>
              <a:rPr lang="en-GB" dirty="0">
                <a:latin typeface="Palatino Linotype" pitchFamily="18" charset="0"/>
              </a:rPr>
              <a:t>Mali </a:t>
            </a:r>
            <a:r>
              <a:rPr lang="en-GB" dirty="0" err="1">
                <a:latin typeface="Palatino Linotype" pitchFamily="18" charset="0"/>
              </a:rPr>
              <a:t>mač</a:t>
            </a:r>
            <a:r>
              <a:rPr lang="en-GB" dirty="0">
                <a:latin typeface="Palatino Linotype" pitchFamily="18" charset="0"/>
              </a:rPr>
              <a:t> (</a:t>
            </a:r>
            <a:r>
              <a:rPr lang="en-GB" i="1" dirty="0">
                <a:latin typeface="Palatino Linotype" pitchFamily="18" charset="0"/>
              </a:rPr>
              <a:t>Gladiolus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 možda Glumac</a:t>
            </a:r>
            <a:r>
              <a:rPr lang="hr-HR" i="1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hr-HR" i="1" dirty="0">
                <a:latin typeface="Palatino Linotype" pitchFamily="18" charset="0"/>
              </a:rPr>
              <a:t>Ludius</a:t>
            </a:r>
            <a:r>
              <a:rPr lang="hr-HR" dirty="0">
                <a:latin typeface="Palatino Linotype" pitchFamily="18" charset="0"/>
              </a:rPr>
              <a:t>) 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357E07B9-1150-4218-9A36-003981646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76" name="Freeform 6">
              <a:extLst>
                <a:ext uri="{FF2B5EF4-FFF2-40B4-BE49-F238E27FC236}">
                  <a16:creationId xmlns:a16="http://schemas.microsoft.com/office/drawing/2014/main" id="{E613349F-D184-4C46-9B18-6F1A95F1D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77" name="Freeform 7">
              <a:extLst>
                <a:ext uri="{FF2B5EF4-FFF2-40B4-BE49-F238E27FC236}">
                  <a16:creationId xmlns:a16="http://schemas.microsoft.com/office/drawing/2014/main" id="{DD09E85F-1D67-4C64-90C6-FE8AC8ABBB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4C85A91-5533-4CC0-A26B-EEC2CECC7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0710B56F-68C2-45C8-A232-E013FB3B0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D8CA4871-DBDA-470E-9FA3-D99EFB74D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9ABDAAA7-F2E9-4B1E-8E8F-010C1A904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1C899875-FFAA-4CF9-95C9-A1E0ACE04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3298032" cy="393364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defRPr/>
            </a:pPr>
            <a:r>
              <a:rPr lang="en-US" sz="4300" b="1" dirty="0" err="1">
                <a:latin typeface="Palatino Linotype" panose="02040502050505030304" pitchFamily="18" charset="0"/>
              </a:rPr>
              <a:t>Gnej</a:t>
            </a:r>
            <a:r>
              <a:rPr lang="en-US" sz="4300" b="1" dirty="0">
                <a:latin typeface="Palatino Linotype" panose="02040502050505030304" pitchFamily="18" charset="0"/>
              </a:rPr>
              <a:t> </a:t>
            </a:r>
            <a:r>
              <a:rPr lang="en-US" sz="4300" b="1" dirty="0" err="1">
                <a:latin typeface="Palatino Linotype" panose="02040502050505030304" pitchFamily="18" charset="0"/>
              </a:rPr>
              <a:t>Nevije</a:t>
            </a:r>
            <a:r>
              <a:rPr lang="en-US" sz="4300" b="1" dirty="0">
                <a:latin typeface="Palatino Linotype" panose="02040502050505030304" pitchFamily="18" charset="0"/>
              </a:rPr>
              <a:t> </a:t>
            </a:r>
            <a:br>
              <a:rPr lang="hr-HR" sz="4300" b="1" dirty="0">
                <a:latin typeface="Palatino Linotype" panose="02040502050505030304" pitchFamily="18" charset="0"/>
              </a:rPr>
            </a:br>
            <a:br>
              <a:rPr lang="en-US" sz="4300" b="1" dirty="0">
                <a:latin typeface="Palatino Linotype" panose="02040502050505030304" pitchFamily="18" charset="0"/>
              </a:rPr>
            </a:br>
            <a:r>
              <a:rPr lang="en-US" sz="4300" b="1" dirty="0">
                <a:latin typeface="Palatino Linotype" panose="02040502050505030304" pitchFamily="18" charset="0"/>
              </a:rPr>
              <a:t>(</a:t>
            </a:r>
            <a:r>
              <a:rPr lang="en-US" sz="4300" b="1" i="1" dirty="0" err="1">
                <a:latin typeface="Palatino Linotype" panose="02040502050505030304" pitchFamily="18" charset="0"/>
              </a:rPr>
              <a:t>Gnaeus</a:t>
            </a:r>
            <a:r>
              <a:rPr lang="en-US" sz="4300" b="1" i="1" dirty="0">
                <a:latin typeface="Palatino Linotype" panose="02040502050505030304" pitchFamily="18" charset="0"/>
              </a:rPr>
              <a:t> </a:t>
            </a:r>
            <a:r>
              <a:rPr lang="en-US" sz="4300" b="1" i="1" dirty="0" err="1">
                <a:latin typeface="Palatino Linotype" panose="02040502050505030304" pitchFamily="18" charset="0"/>
              </a:rPr>
              <a:t>Naevius</a:t>
            </a:r>
            <a:r>
              <a:rPr lang="en-US" sz="4300" b="1" i="1" dirty="0">
                <a:latin typeface="Palatino Linotype" panose="02040502050505030304" pitchFamily="18" charset="0"/>
              </a:rPr>
              <a:t>)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EC72923-6DF5-401F-A6FF-D60F72351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48076" y="-4763"/>
            <a:ext cx="3761187" cy="6862763"/>
            <a:chOff x="2928938" y="-4763"/>
            <a:chExt cx="5014912" cy="6862763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01F70443-1C9E-4B18-BA45-4B21CB084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87" name="Freeform 7">
              <a:extLst>
                <a:ext uri="{FF2B5EF4-FFF2-40B4-BE49-F238E27FC236}">
                  <a16:creationId xmlns:a16="http://schemas.microsoft.com/office/drawing/2014/main" id="{B6E8C68C-AE9D-46C5-B7B3-8ADEC61913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88" name="Freeform 12">
              <a:extLst>
                <a:ext uri="{FF2B5EF4-FFF2-40B4-BE49-F238E27FC236}">
                  <a16:creationId xmlns:a16="http://schemas.microsoft.com/office/drawing/2014/main" id="{22139689-7D4D-4EB6-916B-71C0D6940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9" name="Freeform 13">
              <a:extLst>
                <a:ext uri="{FF2B5EF4-FFF2-40B4-BE49-F238E27FC236}">
                  <a16:creationId xmlns:a16="http://schemas.microsoft.com/office/drawing/2014/main" id="{D05E5E48-07D4-4F4C-89EA-530C39227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B140AA73-7382-4A60-A46B-B3A9B61982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91" name="Freeform 15">
              <a:extLst>
                <a:ext uri="{FF2B5EF4-FFF2-40B4-BE49-F238E27FC236}">
                  <a16:creationId xmlns:a16="http://schemas.microsoft.com/office/drawing/2014/main" id="{44976B08-B39C-490E-A8C4-D419F2E96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8196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48" b="-1"/>
          <a:stretch/>
        </p:blipFill>
        <p:spPr bwMode="auto">
          <a:xfrm>
            <a:off x="4320813" y="10"/>
            <a:ext cx="4823187" cy="4338304"/>
          </a:xfrm>
          <a:custGeom>
            <a:avLst/>
            <a:gdLst/>
            <a:ahLst/>
            <a:cxnLst/>
            <a:rect l="l" t="t" r="r" b="b"/>
            <a:pathLst>
              <a:path w="6430917" h="4338314">
                <a:moveTo>
                  <a:pt x="712614" y="0"/>
                </a:moveTo>
                <a:lnTo>
                  <a:pt x="6430917" y="0"/>
                </a:lnTo>
                <a:lnTo>
                  <a:pt x="6430917" y="4338314"/>
                </a:lnTo>
                <a:lnTo>
                  <a:pt x="0" y="280008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93B35C-2126-44D6-BB2C-4BF22FA3D8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0069" y="2655240"/>
            <a:ext cx="5085512" cy="430753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260648"/>
            <a:ext cx="7986092" cy="6263977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Kampanac, plebejac, borio se u I. punskom ratu </a:t>
            </a:r>
          </a:p>
          <a:p>
            <a:pPr lvl="1"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umro 204. ili 201. pr. Kr. (u Utici?)</a:t>
            </a:r>
          </a:p>
          <a:p>
            <a:pPr lvl="1" eaLnBrk="1" hangingPunct="1"/>
            <a:r>
              <a:rPr lang="hr-HR" altLang="sr-Latn-R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drame mu se izvode od 235.g.pr.Kr.</a:t>
            </a:r>
          </a:p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Posvađao se s moćnom obitelji Metela i bio uhićen, možda umro u progonstvu</a:t>
            </a:r>
          </a:p>
          <a:p>
            <a:pPr marL="457200" lvl="1" indent="0">
              <a:buNone/>
            </a:pP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* </a:t>
            </a:r>
            <a:r>
              <a:rPr lang="it-IT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Fato</a:t>
            </a: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/ Malo</a:t>
            </a:r>
            <a:r>
              <a:rPr lang="it-IT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 Metelli Romae fiunt consules</a:t>
            </a: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hr-HR" altLang="sr-Latn-RS" sz="28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* Malum dabunt Metelli Nevio poetae.</a:t>
            </a:r>
          </a:p>
          <a:p>
            <a:pPr eaLnBrk="1" hangingPunct="1"/>
            <a:r>
              <a:rPr lang="hr-HR" altLang="sr-Latn-RS" sz="3200" dirty="0">
                <a:effectLst>
                  <a:outerShdw blurRad="38100" dist="38100" dir="2700000" algn="tl">
                    <a:srgbClr val="FFFFFF"/>
                  </a:outerShdw>
                </a:effectLst>
                <a:latin typeface="Palatino Linotype" pitchFamily="18" charset="0"/>
              </a:rPr>
              <a:t>Koristi grčke uzore, ali se trudi unijeti i rimske elemente</a:t>
            </a:r>
          </a:p>
        </p:txBody>
      </p:sp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400"/>
            <a:ext cx="50768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hr-HR" sz="3600" dirty="0">
                <a:latin typeface="Palatino Linotype" pitchFamily="18" charset="0"/>
              </a:rPr>
              <a:t>Prve rimske pretekste</a:t>
            </a:r>
            <a:endParaRPr lang="en-GB" sz="3600" dirty="0">
              <a:latin typeface="Palatino Linotype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836712"/>
            <a:ext cx="8244408" cy="58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Romul</a:t>
            </a:r>
            <a:r>
              <a:rPr lang="hr-HR" i="1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(</a:t>
            </a:r>
            <a:r>
              <a:rPr lang="hr-HR" i="1" dirty="0">
                <a:latin typeface="Palatino Linotype" pitchFamily="18" charset="0"/>
              </a:rPr>
              <a:t>Romulus /</a:t>
            </a:r>
            <a:r>
              <a:rPr lang="hr-HR" i="1" baseline="0" dirty="0">
                <a:latin typeface="Palatino Linotype" pitchFamily="18" charset="0"/>
              </a:rPr>
              <a:t> Lupus</a:t>
            </a:r>
            <a:r>
              <a:rPr lang="hr-HR" dirty="0">
                <a:latin typeface="Palatino Linotype" pitchFamily="18" charset="0"/>
              </a:rPr>
              <a:t>) – o osnutku Rima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Klastidij (</a:t>
            </a:r>
            <a:r>
              <a:rPr lang="hr-HR" i="1" dirty="0">
                <a:latin typeface="Palatino Linotype" pitchFamily="18" charset="0"/>
              </a:rPr>
              <a:t>Clastidium</a:t>
            </a:r>
            <a:r>
              <a:rPr lang="hr-HR" dirty="0">
                <a:latin typeface="Palatino Linotype" pitchFamily="18" charset="0"/>
              </a:rPr>
              <a:t>) – o pobjedi </a:t>
            </a:r>
            <a:r>
              <a:rPr lang="en-GB" dirty="0">
                <a:latin typeface="Palatino Linotype" pitchFamily="18" charset="0"/>
              </a:rPr>
              <a:t>Mark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Klaudij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Marcel</a:t>
            </a:r>
            <a:r>
              <a:rPr lang="hr-HR" dirty="0">
                <a:latin typeface="Palatino Linotype" pitchFamily="18" charset="0"/>
              </a:rPr>
              <a:t>a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nad insumbrijskim Galima 222.pr.Kr.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4000" dirty="0">
                <a:solidFill>
                  <a:schemeClr val="tx2"/>
                </a:solidFill>
                <a:latin typeface="Palatino Linotype" pitchFamily="18" charset="0"/>
              </a:rPr>
              <a:t>  </a:t>
            </a:r>
            <a:r>
              <a:rPr lang="hr-HR" sz="3600" dirty="0">
                <a:solidFill>
                  <a:schemeClr val="tx2"/>
                </a:solidFill>
                <a:latin typeface="Palatino Linotype" pitchFamily="18" charset="0"/>
              </a:rPr>
              <a:t>Koturnate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Trojanski konj (</a:t>
            </a:r>
            <a:r>
              <a:rPr lang="en-GB" i="1" dirty="0" err="1">
                <a:latin typeface="Palatino Linotype" pitchFamily="18" charset="0"/>
              </a:rPr>
              <a:t>Equos</a:t>
            </a:r>
            <a:r>
              <a:rPr lang="en-GB" i="1" dirty="0">
                <a:latin typeface="Palatino Linotype" pitchFamily="18" charset="0"/>
              </a:rPr>
              <a:t> </a:t>
            </a:r>
            <a:r>
              <a:rPr lang="en-GB" i="1" dirty="0" err="1">
                <a:latin typeface="Palatino Linotype" pitchFamily="18" charset="0"/>
              </a:rPr>
              <a:t>Troianus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hr-HR" dirty="0">
                <a:latin typeface="Palatino Linotype" pitchFamily="18" charset="0"/>
              </a:rPr>
              <a:t>Danaja (</a:t>
            </a:r>
            <a:r>
              <a:rPr lang="en-GB" i="1" dirty="0" err="1">
                <a:latin typeface="Palatino Linotype" pitchFamily="18" charset="0"/>
              </a:rPr>
              <a:t>Danaë</a:t>
            </a:r>
            <a:r>
              <a:rPr lang="hr-HR" dirty="0">
                <a:latin typeface="Palatino Linotype" pitchFamily="18" charset="0"/>
              </a:rPr>
              <a:t>)</a:t>
            </a:r>
            <a:r>
              <a:rPr lang="en-GB" dirty="0">
                <a:latin typeface="Palatino Linotype" pitchFamily="18" charset="0"/>
              </a:rPr>
              <a:t>, </a:t>
            </a:r>
            <a:r>
              <a:rPr lang="en-GB" dirty="0" err="1">
                <a:latin typeface="Palatino Linotype" pitchFamily="18" charset="0"/>
              </a:rPr>
              <a:t>Odlazak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Hektora</a:t>
            </a:r>
            <a:r>
              <a:rPr lang="hr-HR" dirty="0">
                <a:latin typeface="Palatino Linotype" pitchFamily="18" charset="0"/>
              </a:rPr>
              <a:t> </a:t>
            </a:r>
            <a:r>
              <a:rPr lang="en-GB" dirty="0">
                <a:latin typeface="Palatino Linotype" pitchFamily="18" charset="0"/>
              </a:rPr>
              <a:t>(</a:t>
            </a:r>
            <a:r>
              <a:rPr lang="en-GB" i="1" dirty="0">
                <a:latin typeface="Palatino Linotype" pitchFamily="18" charset="0"/>
              </a:rPr>
              <a:t>Hector </a:t>
            </a:r>
            <a:r>
              <a:rPr lang="en-GB" i="1" dirty="0" err="1">
                <a:latin typeface="Palatino Linotype" pitchFamily="18" charset="0"/>
              </a:rPr>
              <a:t>proficiscens</a:t>
            </a:r>
            <a:r>
              <a:rPr lang="hr-HR" dirty="0">
                <a:latin typeface="Palatino Linotype" pitchFamily="18" charset="0"/>
              </a:rPr>
              <a:t>),</a:t>
            </a:r>
            <a:r>
              <a:rPr lang="en-GB" dirty="0">
                <a:latin typeface="Palatino Linotype" pitchFamily="18" charset="0"/>
              </a:rPr>
              <a:t> I</a:t>
            </a:r>
            <a:r>
              <a:rPr lang="hr-HR" dirty="0">
                <a:latin typeface="Palatino Linotype" pitchFamily="18" charset="0"/>
              </a:rPr>
              <a:t>f</a:t>
            </a:r>
            <a:r>
              <a:rPr lang="en-GB" dirty="0" err="1">
                <a:latin typeface="Palatino Linotype" pitchFamily="18" charset="0"/>
              </a:rPr>
              <a:t>igeni</a:t>
            </a:r>
            <a:r>
              <a:rPr lang="hr-HR" dirty="0">
                <a:latin typeface="Palatino Linotype" pitchFamily="18" charset="0"/>
              </a:rPr>
              <a:t>j</a:t>
            </a:r>
            <a:r>
              <a:rPr lang="en-GB" dirty="0">
                <a:latin typeface="Palatino Linotype" pitchFamily="18" charset="0"/>
              </a:rPr>
              <a:t>a (</a:t>
            </a:r>
            <a:r>
              <a:rPr lang="en-GB" i="1" dirty="0">
                <a:latin typeface="Palatino Linotype" pitchFamily="18" charset="0"/>
              </a:rPr>
              <a:t>I</a:t>
            </a:r>
            <a:r>
              <a:rPr lang="hr-HR" i="1" dirty="0">
                <a:latin typeface="Palatino Linotype" pitchFamily="18" charset="0"/>
              </a:rPr>
              <a:t>ph</a:t>
            </a:r>
            <a:r>
              <a:rPr lang="en-GB" i="1" dirty="0" err="1">
                <a:latin typeface="Palatino Linotype" pitchFamily="18" charset="0"/>
              </a:rPr>
              <a:t>igenia</a:t>
            </a:r>
            <a:r>
              <a:rPr lang="en-GB" dirty="0">
                <a:latin typeface="Palatino Linotype" pitchFamily="18" charset="0"/>
              </a:rPr>
              <a:t>)</a:t>
            </a:r>
            <a:r>
              <a:rPr lang="hr-HR" dirty="0">
                <a:latin typeface="Palatino Linotype" pitchFamily="18" charset="0"/>
              </a:rPr>
              <a:t>,</a:t>
            </a:r>
            <a:r>
              <a:rPr lang="en-GB" dirty="0">
                <a:latin typeface="Palatino Linotype" pitchFamily="18" charset="0"/>
              </a:rPr>
              <a:t> </a:t>
            </a:r>
            <a:r>
              <a:rPr lang="en-GB" dirty="0" err="1">
                <a:latin typeface="Palatino Linotype" pitchFamily="18" charset="0"/>
              </a:rPr>
              <a:t>Likurg</a:t>
            </a:r>
            <a:r>
              <a:rPr lang="hr-HR" dirty="0">
                <a:latin typeface="Palatino Linotype" pitchFamily="18" charset="0"/>
              </a:rPr>
              <a:t> </a:t>
            </a:r>
            <a:r>
              <a:rPr lang="en-GB" dirty="0">
                <a:latin typeface="Palatino Linotype" pitchFamily="18" charset="0"/>
              </a:rPr>
              <a:t>(</a:t>
            </a:r>
            <a:r>
              <a:rPr lang="en-GB" i="1" dirty="0">
                <a:latin typeface="Palatino Linotype" pitchFamily="18" charset="0"/>
              </a:rPr>
              <a:t>Lycurgus</a:t>
            </a:r>
            <a:r>
              <a:rPr lang="en-GB" dirty="0">
                <a:latin typeface="Palatino Linotype" pitchFamily="18" charset="0"/>
              </a:rPr>
              <a:t>) </a:t>
            </a:r>
            <a:r>
              <a:rPr lang="hr-HR" dirty="0">
                <a:latin typeface="Palatino Linotype" pitchFamily="18" charset="0"/>
              </a:rPr>
              <a:t>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r-HR" sz="4000" i="1" dirty="0">
                <a:solidFill>
                  <a:schemeClr val="tx2"/>
                </a:solidFill>
                <a:latin typeface="Palatino Linotype" pitchFamily="18" charset="0"/>
              </a:rPr>
              <a:t>  </a:t>
            </a:r>
            <a:r>
              <a:rPr lang="en-GB" sz="3600" i="1" dirty="0" err="1">
                <a:solidFill>
                  <a:schemeClr val="tx2"/>
                </a:solidFill>
                <a:latin typeface="Palatino Linotype" pitchFamily="18" charset="0"/>
              </a:rPr>
              <a:t>Punski</a:t>
            </a:r>
            <a:r>
              <a:rPr lang="en-GB" sz="3600" i="1" dirty="0">
                <a:solidFill>
                  <a:schemeClr val="tx2"/>
                </a:solidFill>
                <a:latin typeface="Palatino Linotype" pitchFamily="18" charset="0"/>
              </a:rPr>
              <a:t> rat</a:t>
            </a:r>
            <a:r>
              <a:rPr lang="en-GB" sz="3600" dirty="0">
                <a:solidFill>
                  <a:schemeClr val="tx2"/>
                </a:solidFill>
                <a:latin typeface="Palatino Linotype" pitchFamily="18" charset="0"/>
              </a:rPr>
              <a:t> (</a:t>
            </a:r>
            <a:r>
              <a:rPr lang="en-GB" sz="3600" i="1" dirty="0">
                <a:solidFill>
                  <a:schemeClr val="tx2"/>
                </a:solidFill>
                <a:latin typeface="Palatino Linotype" pitchFamily="18" charset="0"/>
              </a:rPr>
              <a:t>Bellum </a:t>
            </a:r>
            <a:r>
              <a:rPr lang="en-GB" sz="3600" i="1" dirty="0" err="1">
                <a:solidFill>
                  <a:schemeClr val="tx2"/>
                </a:solidFill>
                <a:latin typeface="Palatino Linotype" pitchFamily="18" charset="0"/>
              </a:rPr>
              <a:t>Punicum</a:t>
            </a:r>
            <a:r>
              <a:rPr lang="en-GB" sz="3600" dirty="0">
                <a:solidFill>
                  <a:schemeClr val="tx2"/>
                </a:solidFill>
                <a:latin typeface="Palatino Linotype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dirty="0">
                <a:latin typeface="Palatino Linotype" pitchFamily="18" charset="0"/>
              </a:rPr>
              <a:t>Helenistički kratak ep (4-5000 stihova) u saturnijskom stihu; prvi latinski s rimskom temom, skoro suvremenom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"/>
            <a:ext cx="7704667" cy="1268760"/>
          </a:xfrm>
        </p:spPr>
        <p:txBody>
          <a:bodyPr/>
          <a:lstStyle/>
          <a:p>
            <a:pPr eaLnBrk="1" hangingPunct="1">
              <a:defRPr/>
            </a:pPr>
            <a:r>
              <a:rPr lang="hr-HR" sz="4000" dirty="0">
                <a:latin typeface="Palatino Linotype" pitchFamily="18" charset="0"/>
              </a:rPr>
              <a:t>Komedije: palijate i togate</a:t>
            </a:r>
            <a:endParaRPr lang="en-GB" sz="4000" dirty="0">
              <a:latin typeface="Palatino Linotype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268761"/>
            <a:ext cx="7488832" cy="52565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800" i="1" dirty="0" err="1">
                <a:latin typeface="Palatino Linotype" pitchFamily="18" charset="0"/>
              </a:rPr>
              <a:t>Colax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Laskavac</a:t>
            </a:r>
            <a:r>
              <a:rPr lang="hr-HR" sz="2800" dirty="0">
                <a:latin typeface="Palatino Linotype" pitchFamily="18" charset="0"/>
              </a:rPr>
              <a:t>)</a:t>
            </a:r>
            <a:r>
              <a:rPr lang="en-GB" sz="2800" dirty="0">
                <a:latin typeface="Palatino Linotype" pitchFamily="18" charset="0"/>
              </a:rPr>
              <a:t>; </a:t>
            </a:r>
            <a:r>
              <a:rPr lang="en-GB" sz="2800" i="1" dirty="0" err="1">
                <a:latin typeface="Palatino Linotype" pitchFamily="18" charset="0"/>
              </a:rPr>
              <a:t>Guminasticus</a:t>
            </a:r>
            <a:r>
              <a:rPr lang="en-GB" sz="2800" i="1" dirty="0">
                <a:latin typeface="Palatino Linotype" pitchFamily="18" charset="0"/>
              </a:rPr>
              <a:t> = </a:t>
            </a:r>
            <a:r>
              <a:rPr lang="en-GB" sz="2800" i="1" dirty="0" err="1">
                <a:latin typeface="Palatino Linotype" pitchFamily="18" charset="0"/>
              </a:rPr>
              <a:t>Gymnasticus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Gimnastičar</a:t>
            </a:r>
            <a:r>
              <a:rPr lang="hr-HR" sz="2800" dirty="0">
                <a:latin typeface="Palatino Linotype" pitchFamily="18" charset="0"/>
              </a:rPr>
              <a:t>),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i="1" dirty="0" err="1">
                <a:latin typeface="Palatino Linotype" pitchFamily="18" charset="0"/>
              </a:rPr>
              <a:t>Dolus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Varka</a:t>
            </a:r>
            <a:r>
              <a:rPr lang="hr-HR" sz="2800" dirty="0">
                <a:latin typeface="Palatino Linotype" pitchFamily="18" charset="0"/>
              </a:rPr>
              <a:t>),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i="1" dirty="0" err="1">
                <a:latin typeface="Palatino Linotype" pitchFamily="18" charset="0"/>
              </a:rPr>
              <a:t>Corollaria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hr-HR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Djevojka</a:t>
            </a:r>
            <a:r>
              <a:rPr lang="en-GB" sz="2800" dirty="0">
                <a:latin typeface="Palatino Linotype" pitchFamily="18" charset="0"/>
              </a:rPr>
              <a:t> s </a:t>
            </a:r>
            <a:r>
              <a:rPr lang="en-GB" sz="2800" dirty="0" err="1">
                <a:latin typeface="Palatino Linotype" pitchFamily="18" charset="0"/>
              </a:rPr>
              <a:t>vijencem</a:t>
            </a:r>
            <a:r>
              <a:rPr lang="hr-HR" sz="2800" dirty="0">
                <a:latin typeface="Palatino Linotype" pitchFamily="18" charset="0"/>
              </a:rPr>
              <a:t>),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i="1" dirty="0" err="1">
                <a:latin typeface="Palatino Linotype" pitchFamily="18" charset="0"/>
              </a:rPr>
              <a:t>Tarentilla</a:t>
            </a:r>
            <a:r>
              <a:rPr lang="hr-HR" sz="2800" i="1" dirty="0">
                <a:latin typeface="Palatino Linotype" pitchFamily="18" charset="0"/>
              </a:rPr>
              <a:t> </a:t>
            </a:r>
            <a:r>
              <a:rPr lang="en-GB" sz="2800" dirty="0">
                <a:latin typeface="Palatino Linotype" pitchFamily="18" charset="0"/>
              </a:rPr>
              <a:t>(</a:t>
            </a:r>
            <a:r>
              <a:rPr lang="en-GB" sz="2800" dirty="0" err="1">
                <a:latin typeface="Palatino Linotype" pitchFamily="18" charset="0"/>
              </a:rPr>
              <a:t>Djevojka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dirty="0" err="1">
                <a:latin typeface="Palatino Linotype" pitchFamily="18" charset="0"/>
              </a:rPr>
              <a:t>iz</a:t>
            </a:r>
            <a:r>
              <a:rPr lang="en-GB" sz="2800" dirty="0">
                <a:latin typeface="Palatino Linotype" pitchFamily="18" charset="0"/>
              </a:rPr>
              <a:t> </a:t>
            </a:r>
            <a:r>
              <a:rPr lang="en-GB" sz="2800" dirty="0" err="1">
                <a:latin typeface="Palatino Linotype" pitchFamily="18" charset="0"/>
              </a:rPr>
              <a:t>Tarenta</a:t>
            </a:r>
            <a:r>
              <a:rPr lang="en-GB" sz="2800" dirty="0">
                <a:latin typeface="Palatino Linotype" pitchFamily="18" charset="0"/>
              </a:rPr>
              <a:t>) </a:t>
            </a:r>
            <a:endParaRPr lang="hr-HR" sz="2800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Možda prvi autor </a:t>
            </a:r>
            <a:r>
              <a:rPr lang="hr-HR" sz="2800" dirty="0" err="1">
                <a:latin typeface="Palatino Linotype" pitchFamily="18" charset="0"/>
              </a:rPr>
              <a:t>togate</a:t>
            </a:r>
            <a:r>
              <a:rPr lang="hr-HR" sz="2800" dirty="0">
                <a:latin typeface="Palatino Linotype" pitchFamily="18" charset="0"/>
              </a:rPr>
              <a:t> (Gatar /</a:t>
            </a:r>
            <a:r>
              <a:rPr lang="hr-HR" sz="2800" i="1" dirty="0" err="1">
                <a:latin typeface="Palatino Linotype" pitchFamily="18" charset="0"/>
              </a:rPr>
              <a:t>Ariolus</a:t>
            </a:r>
            <a:r>
              <a:rPr lang="hr-HR" sz="2800" dirty="0">
                <a:latin typeface="Palatino Linotype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Politički uključena djela, osobni napadi (Meteli; ~ stara atička komedija)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sz="2800" dirty="0">
                <a:latin typeface="Palatino Linotype" pitchFamily="18" charset="0"/>
              </a:rPr>
              <a:t>Najugledniji Plautov prethodnik</a:t>
            </a:r>
            <a:endParaRPr lang="en-GB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1392</TotalTime>
  <Words>1217</Words>
  <Application>Microsoft Office PowerPoint</Application>
  <PresentationFormat>Prikaz na zaslonu (4:3)</PresentationFormat>
  <Paragraphs>150</Paragraphs>
  <Slides>22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9" baseType="lpstr">
      <vt:lpstr>Arial</vt:lpstr>
      <vt:lpstr>Book Antiqua</vt:lpstr>
      <vt:lpstr>Corbel</vt:lpstr>
      <vt:lpstr>Palatino Linotype</vt:lpstr>
      <vt:lpstr>Times New Roman</vt:lpstr>
      <vt:lpstr>Wingdings</vt:lpstr>
      <vt:lpstr>Parallax</vt:lpstr>
      <vt:lpstr>Fragmentarno očuvana rimska komedija</vt:lpstr>
      <vt:lpstr>Redoslijed komičkih pjesnika prema Volkaciju Sedigitu</vt:lpstr>
      <vt:lpstr>Lucije Livije Andronik (Lucius Livius Andronicus)</vt:lpstr>
      <vt:lpstr>PowerPoint prezentacija</vt:lpstr>
      <vt:lpstr>Odyssia / Odusia</vt:lpstr>
      <vt:lpstr>Gnej Nevije   (Gnaeus Naevius)</vt:lpstr>
      <vt:lpstr>PowerPoint prezentacija</vt:lpstr>
      <vt:lpstr>Prve rimske pretekste</vt:lpstr>
      <vt:lpstr>Komedije: palijate i togate</vt:lpstr>
      <vt:lpstr>Kvint Enije   (Quintus Ennius)</vt:lpstr>
      <vt:lpstr>PowerPoint prezentacija</vt:lpstr>
      <vt:lpstr>PowerPoint prezentacija</vt:lpstr>
      <vt:lpstr>Komedije </vt:lpstr>
      <vt:lpstr>Akvilije  (Aquilius)</vt:lpstr>
      <vt:lpstr>Poznati autori palijata iz 2.st.pr.Kr.</vt:lpstr>
      <vt:lpstr>Kvint Trabeja (Quintus Trabea)</vt:lpstr>
      <vt:lpstr>Sekst Turpilije  (Sextus Turpilius)</vt:lpstr>
      <vt:lpstr>Togate</vt:lpstr>
      <vt:lpstr>Titinije  (Titinius)</vt:lpstr>
      <vt:lpstr>Lucije Afranije  (Lucius Afranius)</vt:lpstr>
      <vt:lpstr>Tit Kvinkcije Ata  (Titus Quinctius Atta)</vt:lpstr>
      <vt:lpstr>Gaj Melis  (Gaius Melissus)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Maja Matasović</cp:lastModifiedBy>
  <cp:revision>89</cp:revision>
  <dcterms:created xsi:type="dcterms:W3CDTF">2010-03-02T21:37:01Z</dcterms:created>
  <dcterms:modified xsi:type="dcterms:W3CDTF">2026-04-02T06:35:31Z</dcterms:modified>
</cp:coreProperties>
</file>