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0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0" autoAdjust="0"/>
    <p:restoredTop sz="86402" autoAdjust="0"/>
  </p:normalViewPr>
  <p:slideViewPr>
    <p:cSldViewPr>
      <p:cViewPr varScale="1">
        <p:scale>
          <a:sx n="87" d="100"/>
          <a:sy n="87" d="100"/>
        </p:scale>
        <p:origin x="3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21875-E1C6-4608-84EA-26C79BAE5E28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791C6-D1DF-4BA3-B860-D6135B3D2D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405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5D92AFF8-E22D-411C-881E-A9014DF6DDCF}" type="slidenum">
              <a:rPr lang="hr-HR" altLang="sr-Latn-RS">
                <a:latin typeface="Arial" charset="0"/>
              </a:rPr>
              <a:pPr eaLnBrk="1" hangingPunct="1"/>
              <a:t>2</a:t>
            </a:fld>
            <a:endParaRPr lang="hr-HR" altLang="sr-Latn-RS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sr-Latn-R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998CB-C674-45A9-AC1C-ECF87BA927CD}" type="slidenum">
              <a:rPr lang="hr-HR" altLang="sr-Latn-RS"/>
              <a:pPr/>
              <a:t>12</a:t>
            </a:fld>
            <a:endParaRPr lang="hr-HR" altLang="sr-Latn-R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r-Latn-R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0BE0D0-B60D-48B2-A7E9-5914DD51CEE0}" type="slidenum">
              <a:rPr lang="hr-HR" altLang="sr-Latn-RS"/>
              <a:pPr/>
              <a:t>13</a:t>
            </a:fld>
            <a:endParaRPr lang="hr-HR" altLang="sr-Latn-R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r-Latn-R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E46D5-D04E-4511-B1BF-857E61D3205A}" type="slidenum">
              <a:rPr lang="hr-HR" altLang="sr-Latn-RS"/>
              <a:pPr/>
              <a:t>14</a:t>
            </a:fld>
            <a:endParaRPr lang="hr-HR" altLang="sr-Latn-R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r-Latn-R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08641-9AC2-4AC0-8F91-C8FC2617B4F2}" type="slidenum">
              <a:rPr lang="hr-HR" altLang="sr-Latn-RS"/>
              <a:pPr/>
              <a:t>15</a:t>
            </a:fld>
            <a:endParaRPr lang="hr-HR" altLang="sr-Latn-R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r-Latn-R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5BE73-81C8-48A7-B460-CB7838619C63}" type="slidenum">
              <a:rPr lang="hr-HR" altLang="sr-Latn-RS"/>
              <a:pPr/>
              <a:t>16</a:t>
            </a:fld>
            <a:endParaRPr lang="hr-HR" altLang="sr-Latn-R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BC409B52-33F3-4B64-A97B-9E7E237DE21D}" type="slidenum">
              <a:rPr lang="hr-HR" altLang="sr-Latn-RS">
                <a:latin typeface="Arial" charset="0"/>
              </a:rPr>
              <a:pPr eaLnBrk="1" hangingPunct="1"/>
              <a:t>3</a:t>
            </a:fld>
            <a:endParaRPr lang="hr-HR" altLang="sr-Latn-RS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0E47F103-56DD-4D55-8C84-E434E04A6F30}" type="slidenum">
              <a:rPr lang="hr-HR" altLang="sr-Latn-RS">
                <a:latin typeface="Arial" charset="0"/>
              </a:rPr>
              <a:pPr eaLnBrk="1" hangingPunct="1"/>
              <a:t>4</a:t>
            </a:fld>
            <a:endParaRPr lang="hr-HR" altLang="sr-Latn-RS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CC364C6F-5CAD-4BAE-A0A3-D96FD8A247BE}" type="slidenum">
              <a:rPr lang="hr-HR" altLang="sr-Latn-RS">
                <a:latin typeface="Arial" charset="0"/>
              </a:rPr>
              <a:pPr eaLnBrk="1" hangingPunct="1"/>
              <a:t>5</a:t>
            </a:fld>
            <a:endParaRPr lang="hr-HR" altLang="sr-Latn-RS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r-HR" altLang="sr-Latn-RS" dirty="0"/>
              <a:t>Hipija – sofist</a:t>
            </a:r>
            <a:r>
              <a:rPr lang="hr-HR" altLang="sr-Latn-RS" baseline="0" dirty="0"/>
              <a:t> iz Platonovih dijaloga</a:t>
            </a:r>
            <a:endParaRPr lang="en-GB" altLang="sr-Latn-R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B2BCC7F9-D256-44FA-85EE-0229BFA877D2}" type="slidenum">
              <a:rPr lang="hr-HR" altLang="sr-Latn-RS">
                <a:latin typeface="Arial" charset="0"/>
              </a:rPr>
              <a:pPr eaLnBrk="1" hangingPunct="1"/>
              <a:t>6</a:t>
            </a:fld>
            <a:endParaRPr lang="hr-HR" altLang="sr-Latn-RS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el-G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έαρχος</a:t>
            </a:r>
            <a:r>
              <a:rPr lang="hr-H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GB" dirty="0"/>
              <a:t>admiral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Aleksandra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Velikoga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apovijedao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grčkom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flotom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putu od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ušća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rijeke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Ind do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Perzijskoga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zaljeva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GB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Plovidba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zapad</a:t>
            </a:r>
            <a:r>
              <a:rPr lang="en-GB" dirty="0"/>
              <a:t> – </a:t>
            </a:r>
            <a:r>
              <a:rPr lang="el-G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Παράπλους</a:t>
            </a:r>
            <a:r>
              <a:rPr lang="el-G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sačuvan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poslužio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Arijanu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 </a:t>
            </a:r>
            <a:r>
              <a:rPr lang="en-GB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Opis</a:t>
            </a:r>
            <a:r>
              <a:rPr lang="en-GB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Indije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hr-HR" sz="1200" b="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91C6-D1DF-4BA3-B860-D6135B3D2DF3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4864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/>
              <a:t>Lukijan</a:t>
            </a:r>
            <a:r>
              <a:rPr lang="hr-HR" dirty="0"/>
              <a:t> – 2.st.n.e.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791C6-D1DF-4BA3-B860-D6135B3D2DF3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8676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3BF1D-C7E3-4842-9691-52A1536F4095}" type="slidenum">
              <a:rPr lang="hr-HR" altLang="sr-Latn-RS"/>
              <a:pPr/>
              <a:t>10</a:t>
            </a:fld>
            <a:endParaRPr lang="hr-HR" altLang="sr-Latn-R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C054D-DA31-4662-9618-DFD415A80264}" type="slidenum">
              <a:rPr lang="hr-HR" altLang="sr-Latn-RS"/>
              <a:pPr/>
              <a:t>11</a:t>
            </a:fld>
            <a:endParaRPr lang="hr-HR" altLang="sr-Latn-R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altLang="sr-Latn-RS" dirty="0"/>
              <a:t>Gorgija – doživio 108 godina (možda); </a:t>
            </a:r>
            <a:endParaRPr lang="en-GB" altLang="sr-Latn-R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86743-E0D0-41D9-BF73-16435FB0FDF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54217111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766D61F-F5AE-462A-A08A-0B169B7205FF}" type="datetimeFigureOut">
              <a:rPr lang="hr-HR" smtClean="0"/>
              <a:t>22.1.2025.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D54FABD-4E70-4C29-86AC-85D5D23E8FBA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slow">
    <p:push/>
  </p:transition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Književnost antičke Grčke: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4000" b="1" cap="small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Proza</a:t>
            </a:r>
          </a:p>
        </p:txBody>
      </p:sp>
    </p:spTree>
    <p:extLst>
      <p:ext uri="{BB962C8B-B14F-4D97-AF65-F5344CB8AC3E}">
        <p14:creationId xmlns:p14="http://schemas.microsoft.com/office/powerpoint/2010/main" val="4229154412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6632"/>
            <a:ext cx="5090160" cy="58521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1513" name="Rectangle 9" descr="Newsprint"/>
          <p:cNvSpPr>
            <a:spLocks noGrp="1" noChangeArrowheads="1"/>
          </p:cNvSpPr>
          <p:nvPr>
            <p:ph type="title"/>
          </p:nvPr>
        </p:nvSpPr>
        <p:spPr>
          <a:xfrm>
            <a:off x="107504" y="5373216"/>
            <a:ext cx="1944687" cy="1368425"/>
          </a:xfrm>
          <a:blipFill dpi="0" rotWithShape="1">
            <a:blip r:embed="rId4"/>
            <a:srcRect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hr-HR" altLang="sr-Latn-RS" sz="18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Demostenov govor </a:t>
            </a:r>
            <a:r>
              <a:rPr lang="hr-HR" altLang="sr-Latn-RS" sz="1800" b="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Za Formiona</a:t>
            </a:r>
            <a:r>
              <a:rPr lang="hr-HR" altLang="sr-Latn-RS" sz="18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,</a:t>
            </a:r>
            <a:r>
              <a:rPr lang="hr-HR" altLang="sr-Latn-RS" sz="1800" b="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</a:t>
            </a:r>
            <a:br>
              <a:rPr lang="hr-HR" altLang="sr-Latn-RS" sz="1800" b="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</a:br>
            <a:r>
              <a:rPr lang="hr-HR" altLang="sr-Latn-RS" sz="18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P. Köln IV Tafel XIV</a:t>
            </a:r>
            <a:endParaRPr lang="en-GB" altLang="sr-Latn-RS" sz="3800" b="0" dirty="0">
              <a:solidFill>
                <a:schemeClr val="accent1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91451" y="5589240"/>
            <a:ext cx="5537200" cy="115252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hr-HR" altLang="sr-Latn-RS" sz="5400" b="1" cap="small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Govorništvo</a:t>
            </a:r>
          </a:p>
        </p:txBody>
      </p:sp>
    </p:spTree>
    <p:extLst>
      <p:ext uri="{BB962C8B-B14F-4D97-AF65-F5344CB8AC3E}">
        <p14:creationId xmlns:p14="http://schemas.microsoft.com/office/powerpoint/2010/main" val="2169422768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n-GB" altLang="sr-Latn-RS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08720"/>
            <a:ext cx="8640960" cy="5544616"/>
          </a:xfrm>
        </p:spPr>
        <p:txBody>
          <a:bodyPr>
            <a:noAutofit/>
          </a:bodyPr>
          <a:lstStyle/>
          <a:p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Cvate u Ateni </a:t>
            </a:r>
          </a:p>
          <a:p>
            <a:pPr lvl="1"/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demokracija - svatko može govoriti na narodnoj skupštini</a:t>
            </a:r>
          </a:p>
          <a:p>
            <a:pPr lvl="1"/>
            <a:r>
              <a:rPr lang="hr-HR" altLang="sr-Latn-R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Temistoklo, Periklo</a:t>
            </a:r>
          </a:p>
          <a:p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Profesionalnim ga čine sofisti i sicilski retori:</a:t>
            </a:r>
          </a:p>
          <a:p>
            <a:pPr lvl="1"/>
            <a:r>
              <a:rPr lang="hr-HR" altLang="sr-Latn-RS" sz="28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Gorgija</a:t>
            </a:r>
            <a:r>
              <a:rPr lang="hr-HR" altLang="sr-Latn-RS" sz="28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iz Leontina </a:t>
            </a: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(5/4.st.) </a:t>
            </a:r>
          </a:p>
          <a:p>
            <a:pPr lvl="1">
              <a:buFontTx/>
              <a:buChar char="-"/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epideiktički govori (za izvedbu), ritam i rima </a:t>
            </a:r>
            <a:r>
              <a:rPr lang="hr-HR" altLang="sr-Latn-RS" sz="280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u rečenicama, moć jezika</a:t>
            </a:r>
            <a:endParaRPr lang="hr-HR" altLang="sr-Latn-RS" sz="2800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  <a:p>
            <a:pPr lvl="1">
              <a:buFontTx/>
              <a:buChar char="-"/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među prvima uveo atički grčki kao jezik književne proze </a:t>
            </a:r>
          </a:p>
          <a:p>
            <a:pPr lvl="1">
              <a:buFontTx/>
              <a:buChar char="-"/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Sofist – poučava za plaću</a:t>
            </a:r>
          </a:p>
        </p:txBody>
      </p:sp>
    </p:spTree>
    <p:extLst>
      <p:ext uri="{BB962C8B-B14F-4D97-AF65-F5344CB8AC3E}">
        <p14:creationId xmlns:p14="http://schemas.microsoft.com/office/powerpoint/2010/main" val="4290094560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3" name="Picture 7" descr="demosthenes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2160" y="240481"/>
            <a:ext cx="2880319" cy="6482011"/>
          </a:xfrm>
          <a:noFill/>
          <a:ln/>
          <a:effectLst>
            <a:outerShdw dist="35921" dir="2700000" algn="ctr" rotWithShape="0">
              <a:srgbClr val="808080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05038"/>
            <a:ext cx="5832648" cy="1139825"/>
          </a:xfrm>
        </p:spPr>
        <p:txBody>
          <a:bodyPr>
            <a:noAutofit/>
          </a:bodyPr>
          <a:lstStyle/>
          <a:p>
            <a:pPr algn="ctr"/>
            <a:r>
              <a:rPr lang="hr-HR" altLang="sr-Latn-RS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10 atičkih govornika (kanon)</a:t>
            </a:r>
          </a:p>
        </p:txBody>
      </p:sp>
    </p:spTree>
    <p:extLst>
      <p:ext uri="{BB962C8B-B14F-4D97-AF65-F5344CB8AC3E}">
        <p14:creationId xmlns:p14="http://schemas.microsoft.com/office/powerpoint/2010/main" val="887944037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514350"/>
          </a:xfrm>
        </p:spPr>
        <p:txBody>
          <a:bodyPr>
            <a:normAutofit fontScale="90000"/>
          </a:bodyPr>
          <a:lstStyle/>
          <a:p>
            <a:r>
              <a:rPr lang="hr-HR" altLang="sr-Latn-RS" sz="39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5/4.st.pr.Kr.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4"/>
            <a:ext cx="9144000" cy="60928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altLang="sr-Latn-RS" sz="2600" b="1" dirty="0">
                <a:latin typeface="Palatino Linotype" pitchFamily="18" charset="0"/>
              </a:rPr>
              <a:t>Antifont</a:t>
            </a:r>
            <a:r>
              <a:rPr lang="hr-HR" altLang="sr-Latn-RS" sz="2800" dirty="0">
                <a:latin typeface="Palatino Linotype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i="1" dirty="0">
                <a:latin typeface="Palatino Linotype" pitchFamily="18" charset="0"/>
              </a:rPr>
              <a:t>logopoios</a:t>
            </a:r>
            <a:r>
              <a:rPr lang="hr-HR" altLang="sr-Latn-RS" sz="2400" dirty="0">
                <a:latin typeface="Palatino Linotype" pitchFamily="18" charset="0"/>
              </a:rPr>
              <a:t> (piše za druge, slučajevi ubojstva)</a:t>
            </a:r>
          </a:p>
          <a:p>
            <a:pPr>
              <a:lnSpc>
                <a:spcPct val="90000"/>
              </a:lnSpc>
            </a:pPr>
            <a:r>
              <a:rPr lang="hr-HR" altLang="sr-Latn-RS" sz="2600" b="1" dirty="0">
                <a:latin typeface="Palatino Linotype" pitchFamily="18" charset="0"/>
              </a:rPr>
              <a:t>Andokid</a:t>
            </a:r>
            <a:r>
              <a:rPr lang="hr-HR" altLang="sr-Latn-RS" sz="2800" dirty="0">
                <a:latin typeface="Palatino Linotype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dirty="0">
                <a:latin typeface="Palatino Linotype" pitchFamily="18" charset="0"/>
              </a:rPr>
              <a:t>optuživan za religijske prijestupe, prognan iz Atene (</a:t>
            </a:r>
            <a:r>
              <a:rPr lang="hr-HR" altLang="sr-Latn-RS" sz="2400" i="1" dirty="0">
                <a:latin typeface="Palatino Linotype" pitchFamily="18" charset="0"/>
              </a:rPr>
              <a:t>atimia</a:t>
            </a:r>
            <a:r>
              <a:rPr lang="hr-HR" altLang="sr-Latn-RS" sz="2400" dirty="0">
                <a:latin typeface="Palatino Linotype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hr-HR" altLang="sr-Latn-RS" sz="2600" b="1" u="sng" dirty="0">
                <a:latin typeface="Palatino Linotype" pitchFamily="18" charset="0"/>
              </a:rPr>
              <a:t>Lisija</a:t>
            </a:r>
            <a:r>
              <a:rPr lang="hr-HR" altLang="sr-Latn-RS" sz="2800" dirty="0">
                <a:latin typeface="Palatino Linotype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dirty="0">
                <a:latin typeface="Palatino Linotype" pitchFamily="18" charset="0"/>
              </a:rPr>
              <a:t>metek iz Pireja, javni i privatni slučajevi, jednostavan, pazi na karakter govornika</a:t>
            </a:r>
            <a:endParaRPr lang="hr-HR" altLang="sr-Latn-RS" sz="2400" b="1" dirty="0"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hr-HR" altLang="sr-Latn-RS" sz="2600" b="1" u="sng" dirty="0">
                <a:latin typeface="Palatino Linotype" pitchFamily="18" charset="0"/>
              </a:rPr>
              <a:t>Izokrat</a:t>
            </a:r>
            <a:r>
              <a:rPr lang="hr-HR" altLang="sr-Latn-RS" sz="2800" dirty="0">
                <a:latin typeface="Palatino Linotype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dirty="0">
                <a:latin typeface="Palatino Linotype" pitchFamily="18" charset="0"/>
              </a:rPr>
              <a:t>nikad nije držao govore 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dirty="0">
                <a:latin typeface="Palatino Linotype" pitchFamily="18" charset="0"/>
              </a:rPr>
              <a:t>poučavanje, političke teme, važnost stila kao u pjesništvu 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dirty="0">
                <a:latin typeface="Palatino Linotype" pitchFamily="18" charset="0"/>
              </a:rPr>
              <a:t>10 godina pisao </a:t>
            </a:r>
            <a:r>
              <a:rPr lang="hr-HR" altLang="sr-Latn-RS" sz="2400" i="1" dirty="0">
                <a:latin typeface="Palatino Linotype" pitchFamily="18" charset="0"/>
              </a:rPr>
              <a:t>Panegirik </a:t>
            </a:r>
            <a:r>
              <a:rPr lang="hr-HR" altLang="sr-Latn-RS" sz="2400" dirty="0">
                <a:latin typeface="Palatino Linotype" pitchFamily="18" charset="0"/>
              </a:rPr>
              <a:t>(poziv na ujedinjenje Grka) 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dirty="0">
                <a:latin typeface="Palatino Linotype" pitchFamily="18" charset="0"/>
              </a:rPr>
              <a:t>9 pisama slavnim osobama s etičkim savjetima</a:t>
            </a:r>
          </a:p>
          <a:p>
            <a:pPr>
              <a:lnSpc>
                <a:spcPct val="90000"/>
              </a:lnSpc>
            </a:pPr>
            <a:r>
              <a:rPr lang="hr-HR" altLang="sr-Latn-RS" sz="2600" b="1" dirty="0">
                <a:latin typeface="Palatino Linotype" pitchFamily="18" charset="0"/>
              </a:rPr>
              <a:t>Izej</a:t>
            </a:r>
            <a:r>
              <a:rPr lang="hr-HR" altLang="sr-Latn-RS" sz="2800" dirty="0">
                <a:latin typeface="Palatino Linotype" pitchFamily="18" charset="0"/>
              </a:rPr>
              <a:t> - </a:t>
            </a:r>
            <a:r>
              <a:rPr lang="hr-HR" altLang="sr-Latn-RS" sz="2400" dirty="0">
                <a:solidFill>
                  <a:schemeClr val="tx1"/>
                </a:solidFill>
                <a:latin typeface="Palatino Linotype" pitchFamily="18" charset="0"/>
              </a:rPr>
              <a:t>pravni govori (nasljedstva), jasnoća i argumentacija, učenik Izokrata i učitelj Demostena</a:t>
            </a:r>
          </a:p>
        </p:txBody>
      </p:sp>
    </p:spTree>
    <p:extLst>
      <p:ext uri="{BB962C8B-B14F-4D97-AF65-F5344CB8AC3E}">
        <p14:creationId xmlns:p14="http://schemas.microsoft.com/office/powerpoint/2010/main" val="2559885364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2746648" cy="778098"/>
          </a:xfrm>
        </p:spPr>
        <p:txBody>
          <a:bodyPr/>
          <a:lstStyle/>
          <a:p>
            <a:r>
              <a:rPr lang="hr-HR" altLang="sr-Latn-RS" sz="38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4.st.pr.Kr.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19872" y="548680"/>
            <a:ext cx="5724128" cy="61204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2500" b="1" u="sng" dirty="0">
                <a:latin typeface="Palatino Linotype" pitchFamily="18" charset="0"/>
              </a:rPr>
              <a:t>Eshin</a:t>
            </a:r>
            <a:r>
              <a:rPr lang="hr-HR" altLang="sr-Latn-RS" sz="2400" dirty="0">
                <a:latin typeface="Palatino Linotype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latin typeface="Palatino Linotype" pitchFamily="18" charset="0"/>
              </a:rPr>
              <a:t>glumac iz siromašne obitelji, morao i otići iz Atene, na Filipovoj strani, u govorima ima i humora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latin typeface="Palatino Linotype" pitchFamily="18" charset="0"/>
              </a:rPr>
              <a:t>3 sačuvana – obrana od ili protiv Demostena</a:t>
            </a:r>
          </a:p>
          <a:p>
            <a:pPr>
              <a:lnSpc>
                <a:spcPct val="90000"/>
              </a:lnSpc>
            </a:pPr>
            <a:r>
              <a:rPr lang="hr-HR" altLang="sr-Latn-RS" sz="2500" b="1" u="sng" dirty="0">
                <a:latin typeface="Palatino Linotype" pitchFamily="18" charset="0"/>
              </a:rPr>
              <a:t>Demosten</a:t>
            </a:r>
            <a:endParaRPr lang="hr-HR" altLang="sr-Latn-RS" sz="2500" b="1" dirty="0">
              <a:latin typeface="Palatino Linotype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latin typeface="Palatino Linotype" pitchFamily="18" charset="0"/>
              </a:rPr>
              <a:t>Iz bogate obitelji, opljačkali ga skrbnici, 354.g. prvi put sam govori pred skupštinom; sudski i politički govori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latin typeface="Palatino Linotype" pitchFamily="18" charset="0"/>
              </a:rPr>
              <a:t>Protiv Filipa Makedonskog kao spasitelja i ujedinitelja Grka; otrovao se 322.g. kad je Antipater pobijedio Grke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latin typeface="Palatino Linotype" pitchFamily="18" charset="0"/>
              </a:rPr>
              <a:t>61 govor: </a:t>
            </a:r>
          </a:p>
          <a:p>
            <a:pPr lvl="2">
              <a:lnSpc>
                <a:spcPct val="90000"/>
              </a:lnSpc>
            </a:pPr>
            <a:r>
              <a:rPr lang="hr-HR" altLang="sr-Latn-RS" i="1" dirty="0">
                <a:latin typeface="Palatino Linotype" pitchFamily="18" charset="0"/>
              </a:rPr>
              <a:t>3 ili 4 protiv Filipa - Filipike, 3 Olintska, O nezavisnosti Rođana, O miru, O kršenju poslaničke dužnosti, Za Ktesifonta o vijencu</a:t>
            </a:r>
            <a:endParaRPr lang="hr-HR" altLang="sr-Latn-RS" dirty="0">
              <a:latin typeface="Palatino Linotype" pitchFamily="18" charset="0"/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268760"/>
            <a:ext cx="3275856" cy="55892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altLang="sr-Latn-RS" sz="2500" dirty="0">
                <a:latin typeface="Palatino Linotype" pitchFamily="18" charset="0"/>
              </a:rPr>
              <a:t>Likurg</a:t>
            </a:r>
            <a:r>
              <a:rPr lang="hr-HR" altLang="sr-Latn-RS" sz="2400" dirty="0">
                <a:latin typeface="Palatino Linotype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latin typeface="Palatino Linotype" pitchFamily="18" charset="0"/>
              </a:rPr>
              <a:t>Bavio se atenskim financijama, tužio one koji se ne brinu dovoljno za državu, Demostenov saveznik</a:t>
            </a:r>
          </a:p>
          <a:p>
            <a:pPr>
              <a:lnSpc>
                <a:spcPct val="90000"/>
              </a:lnSpc>
            </a:pPr>
            <a:r>
              <a:rPr lang="hr-HR" altLang="sr-Latn-RS" sz="2600" dirty="0">
                <a:latin typeface="Palatino Linotype" pitchFamily="18" charset="0"/>
              </a:rPr>
              <a:t>Hiperid</a:t>
            </a:r>
            <a:endParaRPr lang="hr-HR" altLang="sr-Latn-RS" sz="2400" dirty="0">
              <a:latin typeface="Palatino Linotype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latin typeface="Palatino Linotype" pitchFamily="18" charset="0"/>
              </a:rPr>
              <a:t>Demostenov saveznik, pogubljen 322., duhovit i kolokvijalan</a:t>
            </a:r>
            <a:endParaRPr lang="hr-HR" altLang="sr-Latn-RS" sz="2000" dirty="0">
              <a:latin typeface="Palatino Linotype" pitchFamily="18" charset="0"/>
            </a:endParaRPr>
          </a:p>
          <a:p>
            <a:pPr>
              <a:lnSpc>
                <a:spcPct val="80000"/>
              </a:lnSpc>
            </a:pPr>
            <a:r>
              <a:rPr lang="hr-HR" altLang="sr-Latn-RS" sz="2600" dirty="0">
                <a:latin typeface="Palatino Linotype" pitchFamily="18" charset="0"/>
              </a:rPr>
              <a:t>Dinarh</a:t>
            </a:r>
            <a:r>
              <a:rPr lang="hr-HR" altLang="sr-Latn-RS" sz="2400" dirty="0">
                <a:latin typeface="Palatino Linotype" pitchFamily="18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latin typeface="Palatino Linotype" pitchFamily="18" charset="0"/>
              </a:rPr>
              <a:t>metek iz Korinta, pravila sad postaju važnija </a:t>
            </a:r>
            <a:r>
              <a:rPr lang="hr-HR" altLang="sr-Latn-RS" sz="2200">
                <a:latin typeface="Palatino Linotype" pitchFamily="18" charset="0"/>
              </a:rPr>
              <a:t>od građe; protiv Demostena</a:t>
            </a:r>
            <a:endParaRPr lang="hr-HR" altLang="sr-Latn-RS" sz="22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47513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7772400" cy="179387"/>
          </a:xfrm>
        </p:spPr>
        <p:txBody>
          <a:bodyPr>
            <a:normAutofit fontScale="90000"/>
          </a:bodyPr>
          <a:lstStyle/>
          <a:p>
            <a:endParaRPr lang="en-GB" altLang="sr-Latn-RS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688"/>
            <a:ext cx="8351837" cy="583264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Nakon 322.g. politički govori gube smisao</a:t>
            </a:r>
          </a:p>
          <a:p>
            <a:pPr>
              <a:lnSpc>
                <a:spcPct val="80000"/>
              </a:lnSpc>
            </a:pPr>
            <a:endParaRPr lang="hr-HR" altLang="sr-Latn-RS" sz="3600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Preostaju sudski govori, pohvalni govori i govorničke vježbe </a:t>
            </a:r>
          </a:p>
          <a:p>
            <a:pPr>
              <a:lnSpc>
                <a:spcPct val="90000"/>
              </a:lnSpc>
            </a:pPr>
            <a:endParaRPr lang="hr-HR" altLang="sr-Latn-RS" sz="3200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Najutjecajniji je priručnik Aristotelova </a:t>
            </a:r>
            <a:r>
              <a:rPr lang="hr-HR" altLang="sr-Latn-R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Retorika</a:t>
            </a:r>
          </a:p>
          <a:p>
            <a:pPr>
              <a:lnSpc>
                <a:spcPct val="90000"/>
              </a:lnSpc>
            </a:pPr>
            <a:endParaRPr lang="hr-HR" altLang="sr-Latn-RS" sz="3200" i="1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Kasnije nastaju dvije stilske škole:</a:t>
            </a:r>
          </a:p>
          <a:p>
            <a:pPr lvl="1">
              <a:lnSpc>
                <a:spcPct val="90000"/>
              </a:lnSpc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Azijanisti – kićeni govori</a:t>
            </a:r>
          </a:p>
          <a:p>
            <a:pPr lvl="1">
              <a:lnSpc>
                <a:spcPct val="90000"/>
              </a:lnSpc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Aticisti – jednostavnost atenskih govornika</a:t>
            </a:r>
          </a:p>
        </p:txBody>
      </p:sp>
    </p:spTree>
    <p:extLst>
      <p:ext uri="{BB962C8B-B14F-4D97-AF65-F5344CB8AC3E}">
        <p14:creationId xmlns:p14="http://schemas.microsoft.com/office/powerpoint/2010/main" val="3945703148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00392" cy="90872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Arial" charset="0"/>
              </a:rPr>
              <a:t> </a:t>
            </a:r>
            <a:endParaRPr lang="hr-HR" altLang="sr-Latn-RS" sz="2400" b="0" dirty="0">
              <a:solidFill>
                <a:schemeClr val="tx2"/>
              </a:solidFill>
              <a:latin typeface="Palatino Linotype" pitchFamily="18" charset="0"/>
              <a:cs typeface="Arial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60648"/>
            <a:ext cx="8712968" cy="6480720"/>
          </a:xfrm>
        </p:spPr>
        <p:txBody>
          <a:bodyPr>
            <a:normAutofit/>
          </a:bodyPr>
          <a:lstStyle/>
          <a:p>
            <a:r>
              <a:rPr lang="vi-VN" altLang="sr-Latn-RS" sz="2800" dirty="0">
                <a:latin typeface="Palatino Linotype" pitchFamily="18" charset="0"/>
                <a:cs typeface="Arial" charset="0"/>
              </a:rPr>
              <a:t>3 vrste govora: </a:t>
            </a:r>
            <a:endParaRPr lang="hr-HR" altLang="sr-Latn-RS" sz="2800" dirty="0">
              <a:latin typeface="Palatino Linotype" pitchFamily="18" charset="0"/>
              <a:cs typeface="Arial" charset="0"/>
            </a:endParaRPr>
          </a:p>
          <a:p>
            <a:pPr lvl="1"/>
            <a:r>
              <a:rPr lang="vi-VN" altLang="sr-Latn-RS" dirty="0">
                <a:latin typeface="Palatino Linotype" pitchFamily="18" charset="0"/>
                <a:cs typeface="Arial" charset="0"/>
              </a:rPr>
              <a:t>sudski, politički, pohvalni (epideiktički)</a:t>
            </a:r>
          </a:p>
          <a:p>
            <a:r>
              <a:rPr lang="vi-VN" altLang="sr-Latn-RS" sz="2800" dirty="0">
                <a:latin typeface="Palatino Linotype" pitchFamily="18" charset="0"/>
                <a:cs typeface="Arial" charset="0"/>
              </a:rPr>
              <a:t>3 dužnosti govornika: </a:t>
            </a:r>
            <a:endParaRPr lang="hr-HR" altLang="sr-Latn-RS" sz="2800" dirty="0">
              <a:latin typeface="Palatino Linotype" pitchFamily="18" charset="0"/>
              <a:cs typeface="Arial" charset="0"/>
            </a:endParaRPr>
          </a:p>
          <a:p>
            <a:pPr lvl="1"/>
            <a:r>
              <a:rPr lang="vi-VN" altLang="sr-Latn-RS" dirty="0">
                <a:latin typeface="Palatino Linotype" pitchFamily="18" charset="0"/>
                <a:cs typeface="Arial" charset="0"/>
              </a:rPr>
              <a:t>pronalaženje građe, raspored, stil</a:t>
            </a:r>
          </a:p>
          <a:p>
            <a:r>
              <a:rPr lang="vi-VN" altLang="sr-Latn-RS" sz="2800" dirty="0">
                <a:latin typeface="Palatino Linotype" pitchFamily="18" charset="0"/>
                <a:cs typeface="Arial" charset="0"/>
              </a:rPr>
              <a:t>3 vrste dokazivanja: </a:t>
            </a:r>
            <a:endParaRPr lang="hr-HR" altLang="sr-Latn-RS" sz="2800" dirty="0">
              <a:latin typeface="Palatino Linotype" pitchFamily="18" charset="0"/>
              <a:cs typeface="Arial" charset="0"/>
            </a:endParaRPr>
          </a:p>
          <a:p>
            <a:pPr lvl="1"/>
            <a:r>
              <a:rPr lang="vi-VN" altLang="sr-Latn-RS" i="1" dirty="0">
                <a:latin typeface="Palatino Linotype" pitchFamily="18" charset="0"/>
                <a:cs typeface="Arial" charset="0"/>
              </a:rPr>
              <a:t>ethos</a:t>
            </a:r>
            <a:r>
              <a:rPr lang="vi-VN" altLang="sr-Latn-RS" dirty="0">
                <a:latin typeface="Palatino Linotype" pitchFamily="18" charset="0"/>
                <a:cs typeface="Arial" charset="0"/>
              </a:rPr>
              <a:t> (uvjerljivost), </a:t>
            </a:r>
            <a:r>
              <a:rPr lang="vi-VN" altLang="sr-Latn-RS" i="1" dirty="0">
                <a:latin typeface="Palatino Linotype" pitchFamily="18" charset="0"/>
                <a:cs typeface="Arial" charset="0"/>
              </a:rPr>
              <a:t>pathos</a:t>
            </a:r>
            <a:r>
              <a:rPr lang="vi-VN" altLang="sr-Latn-RS" dirty="0">
                <a:latin typeface="Palatino Linotype" pitchFamily="18" charset="0"/>
                <a:cs typeface="Arial" charset="0"/>
              </a:rPr>
              <a:t> (osjećaji publike) i </a:t>
            </a:r>
            <a:r>
              <a:rPr lang="vi-VN" altLang="sr-Latn-RS" i="1" dirty="0">
                <a:latin typeface="Palatino Linotype" pitchFamily="18" charset="0"/>
                <a:cs typeface="Arial" charset="0"/>
              </a:rPr>
              <a:t>logos</a:t>
            </a:r>
            <a:r>
              <a:rPr lang="vi-VN" altLang="sr-Latn-RS" dirty="0">
                <a:latin typeface="Palatino Linotype" pitchFamily="18" charset="0"/>
                <a:cs typeface="Arial" charset="0"/>
              </a:rPr>
              <a:t> (razumsko argumentiranje) </a:t>
            </a:r>
            <a:endParaRPr lang="hr-HR" altLang="sr-Latn-RS" dirty="0">
              <a:latin typeface="Palatino Linotype" pitchFamily="18" charset="0"/>
              <a:cs typeface="Arial" charset="0"/>
            </a:endParaRPr>
          </a:p>
          <a:p>
            <a:pPr lvl="1"/>
            <a:endParaRPr lang="hr-HR" altLang="sr-Latn-RS" dirty="0">
              <a:latin typeface="Palatino Linotype" pitchFamily="18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hr-HR" altLang="sr-Latn-RS" sz="2800" dirty="0">
                <a:solidFill>
                  <a:schemeClr val="tx2"/>
                </a:solidFill>
                <a:latin typeface="Palatino Linotype" pitchFamily="18" charset="0"/>
              </a:rPr>
              <a:t>Dijelovi sudskog govora</a:t>
            </a:r>
          </a:p>
          <a:p>
            <a:r>
              <a:rPr lang="hr-HR" altLang="sr-Latn-RS" sz="2800" dirty="0">
                <a:latin typeface="Palatino Linotype" pitchFamily="18" charset="0"/>
              </a:rPr>
              <a:t>Predgovor (</a:t>
            </a:r>
            <a:r>
              <a:rPr lang="hr-HR" altLang="sr-Latn-RS" sz="2800" i="1" dirty="0">
                <a:latin typeface="Palatino Linotype" pitchFamily="18" charset="0"/>
              </a:rPr>
              <a:t>prooimion</a:t>
            </a:r>
            <a:r>
              <a:rPr lang="hr-HR" altLang="sr-Latn-RS" sz="2800" dirty="0">
                <a:latin typeface="Palatino Linotype" pitchFamily="18" charset="0"/>
              </a:rPr>
              <a:t>) – standardno</a:t>
            </a:r>
          </a:p>
          <a:p>
            <a:r>
              <a:rPr lang="hr-HR" altLang="sr-Latn-RS" sz="2800" dirty="0">
                <a:latin typeface="Palatino Linotype" pitchFamily="18" charset="0"/>
              </a:rPr>
              <a:t>Uvod (</a:t>
            </a:r>
            <a:r>
              <a:rPr lang="hr-HR" altLang="sr-Latn-RS" sz="2800" i="1" dirty="0">
                <a:latin typeface="Palatino Linotype" pitchFamily="18" charset="0"/>
              </a:rPr>
              <a:t>prokataskeu</a:t>
            </a:r>
            <a:r>
              <a:rPr lang="en-US" altLang="sr-Latn-RS" sz="2800" i="1" dirty="0">
                <a:latin typeface="Palatino Linotype" pitchFamily="18" charset="0"/>
              </a:rPr>
              <a:t>ē</a:t>
            </a:r>
            <a:r>
              <a:rPr lang="hr-HR" altLang="sr-Latn-RS" sz="2800" dirty="0">
                <a:latin typeface="Palatino Linotype" pitchFamily="18" charset="0"/>
                <a:cs typeface="Arial" charset="0"/>
              </a:rPr>
              <a:t>) – opis okolnosti slu</a:t>
            </a:r>
            <a:r>
              <a:rPr lang="hr-HR" altLang="sr-Latn-RS" sz="2800" dirty="0">
                <a:latin typeface="Palatino Linotype" pitchFamily="18" charset="0"/>
              </a:rPr>
              <a:t>č</a:t>
            </a:r>
            <a:r>
              <a:rPr lang="hr-HR" altLang="sr-Latn-RS" sz="2800" dirty="0">
                <a:latin typeface="Palatino Linotype" pitchFamily="18" charset="0"/>
                <a:cs typeface="Arial" charset="0"/>
              </a:rPr>
              <a:t>aja</a:t>
            </a:r>
          </a:p>
          <a:p>
            <a:r>
              <a:rPr lang="hr-HR" altLang="sr-Latn-RS" sz="2800" dirty="0">
                <a:latin typeface="Palatino Linotype" pitchFamily="18" charset="0"/>
                <a:cs typeface="Arial" charset="0"/>
              </a:rPr>
              <a:t>Razlaganje (</a:t>
            </a:r>
            <a:r>
              <a:rPr lang="hr-HR" altLang="sr-Latn-RS" sz="2800" i="1" dirty="0">
                <a:latin typeface="Palatino Linotype" pitchFamily="18" charset="0"/>
                <a:cs typeface="Arial" charset="0"/>
              </a:rPr>
              <a:t>di</a:t>
            </a:r>
            <a:r>
              <a:rPr lang="en-US" altLang="sr-Latn-RS" sz="2800" i="1" dirty="0">
                <a:latin typeface="Palatino Linotype" pitchFamily="18" charset="0"/>
              </a:rPr>
              <a:t>ē</a:t>
            </a:r>
            <a:r>
              <a:rPr lang="hr-HR" altLang="sr-Latn-RS" sz="2800" i="1" dirty="0">
                <a:latin typeface="Palatino Linotype" pitchFamily="18" charset="0"/>
                <a:cs typeface="Arial" charset="0"/>
              </a:rPr>
              <a:t>g</a:t>
            </a:r>
            <a:r>
              <a:rPr lang="en-US" altLang="sr-Latn-RS" sz="2800" i="1" dirty="0">
                <a:latin typeface="Palatino Linotype" pitchFamily="18" charset="0"/>
              </a:rPr>
              <a:t>ē</a:t>
            </a:r>
            <a:r>
              <a:rPr lang="hr-HR" altLang="sr-Latn-RS" sz="2800" i="1" dirty="0">
                <a:latin typeface="Palatino Linotype" pitchFamily="18" charset="0"/>
                <a:cs typeface="Arial" charset="0"/>
              </a:rPr>
              <a:t>sis</a:t>
            </a:r>
            <a:r>
              <a:rPr lang="hr-HR" altLang="sr-Latn-RS" sz="2800" dirty="0">
                <a:latin typeface="Palatino Linotype" pitchFamily="18" charset="0"/>
                <a:cs typeface="Arial" charset="0"/>
              </a:rPr>
              <a:t>) – </a:t>
            </a:r>
            <a:r>
              <a:rPr lang="hr-HR" altLang="sr-Latn-RS" sz="2800" dirty="0">
                <a:latin typeface="Palatino Linotype" pitchFamily="18" charset="0"/>
              </a:rPr>
              <a:t>č</a:t>
            </a:r>
            <a:r>
              <a:rPr lang="hr-HR" altLang="sr-Latn-RS" sz="2800" dirty="0">
                <a:latin typeface="Palatino Linotype" pitchFamily="18" charset="0"/>
                <a:cs typeface="Arial" charset="0"/>
              </a:rPr>
              <a:t>injenice</a:t>
            </a:r>
          </a:p>
          <a:p>
            <a:r>
              <a:rPr lang="hr-HR" altLang="sr-Latn-RS" sz="2800" dirty="0">
                <a:latin typeface="Palatino Linotype" pitchFamily="18" charset="0"/>
                <a:cs typeface="Arial" charset="0"/>
              </a:rPr>
              <a:t>Uvjeravanje (</a:t>
            </a:r>
            <a:r>
              <a:rPr lang="hr-HR" altLang="sr-Latn-RS" sz="2800" i="1" dirty="0">
                <a:latin typeface="Palatino Linotype" pitchFamily="18" charset="0"/>
                <a:cs typeface="Arial" charset="0"/>
              </a:rPr>
              <a:t>pisteis</a:t>
            </a:r>
            <a:r>
              <a:rPr lang="hr-HR" altLang="sr-Latn-RS" sz="2800" dirty="0">
                <a:latin typeface="Palatino Linotype" pitchFamily="18" charset="0"/>
                <a:cs typeface="Arial" charset="0"/>
              </a:rPr>
              <a:t>) – argumenti i dokazi</a:t>
            </a:r>
          </a:p>
          <a:p>
            <a:r>
              <a:rPr lang="hr-HR" altLang="sr-Latn-RS" sz="2800" dirty="0">
                <a:latin typeface="Palatino Linotype" pitchFamily="18" charset="0"/>
                <a:cs typeface="Arial" charset="0"/>
              </a:rPr>
              <a:t>Pogovor (</a:t>
            </a:r>
            <a:r>
              <a:rPr lang="hr-HR" altLang="sr-Latn-RS" sz="2800" i="1" dirty="0">
                <a:latin typeface="Palatino Linotype" pitchFamily="18" charset="0"/>
                <a:cs typeface="Arial" charset="0"/>
              </a:rPr>
              <a:t>epilogos</a:t>
            </a:r>
            <a:r>
              <a:rPr lang="hr-HR" altLang="sr-Latn-RS" sz="2800" dirty="0">
                <a:latin typeface="Palatino Linotype" pitchFamily="18" charset="0"/>
                <a:cs typeface="Arial" charset="0"/>
              </a:rPr>
              <a:t>) – kona</a:t>
            </a:r>
            <a:r>
              <a:rPr lang="hr-HR" altLang="sr-Latn-RS" sz="2800" dirty="0">
                <a:latin typeface="Palatino Linotype" pitchFamily="18" charset="0"/>
              </a:rPr>
              <a:t>č</a:t>
            </a:r>
            <a:r>
              <a:rPr lang="hr-HR" altLang="sr-Latn-RS" sz="2800" dirty="0">
                <a:latin typeface="Palatino Linotype" pitchFamily="18" charset="0"/>
                <a:cs typeface="Arial" charset="0"/>
              </a:rPr>
              <a:t>ni zaziv</a:t>
            </a:r>
          </a:p>
        </p:txBody>
      </p:sp>
    </p:spTree>
    <p:extLst>
      <p:ext uri="{BB962C8B-B14F-4D97-AF65-F5344CB8AC3E}">
        <p14:creationId xmlns:p14="http://schemas.microsoft.com/office/powerpoint/2010/main" val="2469860467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ekatejev svije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063" y="0"/>
            <a:ext cx="3563937" cy="3509963"/>
          </a:xfrm>
          <a:noFill/>
          <a:effectLst>
            <a:outerShdw dist="35921" dir="2700000" algn="ctr" rotWithShape="0">
              <a:srgbClr val="808080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260649"/>
            <a:ext cx="8424738" cy="640844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altLang="sr-Latn-RS" sz="3000" dirty="0">
                <a:latin typeface="Palatino Linotype" panose="02040502050505030304" pitchFamily="18" charset="0"/>
              </a:rPr>
              <a:t>Javlja se puno kasnije: govori </a:t>
            </a:r>
          </a:p>
          <a:p>
            <a:pPr marL="0" indent="0" eaLnBrk="1" hangingPunct="1">
              <a:buNone/>
              <a:defRPr/>
            </a:pPr>
            <a:r>
              <a:rPr lang="hr-HR" altLang="sr-Latn-RS" sz="3000" dirty="0">
                <a:latin typeface="Palatino Linotype" panose="02040502050505030304" pitchFamily="18" charset="0"/>
              </a:rPr>
              <a:t>   se u prozi, piše se u stihu</a:t>
            </a:r>
          </a:p>
          <a:p>
            <a:pPr eaLnBrk="1" hangingPunct="1">
              <a:defRPr/>
            </a:pPr>
            <a:r>
              <a:rPr lang="hr-HR" altLang="sr-Latn-RS" sz="3000" dirty="0">
                <a:latin typeface="Palatino Linotype" panose="02040502050505030304" pitchFamily="18" charset="0"/>
              </a:rPr>
              <a:t>Prvo djelo u prozi je filozofsko: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altLang="sr-Latn-RS" sz="3000" i="1" dirty="0">
                <a:latin typeface="Palatino Linotype" panose="02040502050505030304" pitchFamily="18" charset="0"/>
              </a:rPr>
              <a:t>	O prirodi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altLang="sr-Latn-RS" sz="3000" i="1" dirty="0">
                <a:latin typeface="Palatino Linotype" panose="02040502050505030304" pitchFamily="18" charset="0"/>
              </a:rPr>
              <a:t>	</a:t>
            </a:r>
            <a:r>
              <a:rPr lang="hr-HR" altLang="sr-Latn-RS" sz="3000" dirty="0">
                <a:latin typeface="Palatino Linotype" panose="02040502050505030304" pitchFamily="18" charset="0"/>
              </a:rPr>
              <a:t>Anaksimandra iz Mileta,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altLang="sr-Latn-RS" sz="3000" dirty="0">
                <a:latin typeface="Palatino Linotype" panose="02040502050505030304" pitchFamily="18" charset="0"/>
              </a:rPr>
              <a:t>	c.550.pr.Kr.</a:t>
            </a:r>
          </a:p>
          <a:p>
            <a:pPr eaLnBrk="1" hangingPunct="1">
              <a:defRPr/>
            </a:pPr>
            <a:r>
              <a:rPr lang="hr-HR" altLang="sr-Latn-RS" sz="3000" dirty="0">
                <a:latin typeface="Palatino Linotype" panose="02040502050505030304" pitchFamily="18" charset="0"/>
              </a:rPr>
              <a:t>Oko 500.pr.Kr. </a:t>
            </a:r>
            <a:r>
              <a:rPr lang="hr-HR" altLang="sr-Latn-RS" sz="3000" u="sng" dirty="0">
                <a:latin typeface="Palatino Linotype" panose="02040502050505030304" pitchFamily="18" charset="0"/>
              </a:rPr>
              <a:t>Hekatej</a:t>
            </a:r>
            <a:r>
              <a:rPr lang="hr-HR" altLang="sr-Latn-RS" sz="3000" dirty="0">
                <a:latin typeface="Palatino Linotype" panose="02040502050505030304" pitchFamily="18" charset="0"/>
              </a:rPr>
              <a:t> iz Mileta sastavlja: </a:t>
            </a:r>
          </a:p>
          <a:p>
            <a:pPr lvl="1" eaLnBrk="1" hangingPunct="1">
              <a:defRPr/>
            </a:pPr>
            <a:r>
              <a:rPr lang="hr-HR" altLang="sr-Latn-RS" sz="2600" i="1" dirty="0">
                <a:latin typeface="Palatino Linotype" panose="02040502050505030304" pitchFamily="18" charset="0"/>
              </a:rPr>
              <a:t>Opis svijeta</a:t>
            </a:r>
            <a:r>
              <a:rPr lang="hr-HR" altLang="sr-Latn-RS" sz="2600" dirty="0">
                <a:latin typeface="Palatino Linotype" panose="02040502050505030304" pitchFamily="18" charset="0"/>
              </a:rPr>
              <a:t> (zemljopisno-etnografsko djelo) s kartom </a:t>
            </a:r>
          </a:p>
          <a:p>
            <a:pPr lvl="1" eaLnBrk="1" hangingPunct="1">
              <a:defRPr/>
            </a:pPr>
            <a:r>
              <a:rPr lang="hr-HR" altLang="sr-Latn-RS" sz="2600" i="1" dirty="0">
                <a:latin typeface="Palatino Linotype" panose="02040502050505030304" pitchFamily="18" charset="0"/>
              </a:rPr>
              <a:t>Genealogije</a:t>
            </a:r>
            <a:r>
              <a:rPr lang="hr-HR" altLang="sr-Latn-RS" sz="2600" dirty="0">
                <a:latin typeface="Palatino Linotype" panose="02040502050505030304" pitchFamily="18" charset="0"/>
              </a:rPr>
              <a:t> (heroja, pokušaj racionaliziranja mitova)</a:t>
            </a:r>
          </a:p>
          <a:p>
            <a:pPr eaLnBrk="1" hangingPunct="1">
              <a:defRPr/>
            </a:pPr>
            <a:r>
              <a:rPr lang="hr-HR" altLang="sr-Latn-RS" sz="3000" dirty="0">
                <a:latin typeface="Palatino Linotype" panose="02040502050505030304" pitchFamily="18" charset="0"/>
              </a:rPr>
              <a:t>Ta dva interesa vode nastanku grčke historiografije</a:t>
            </a:r>
          </a:p>
        </p:txBody>
      </p:sp>
    </p:spTree>
    <p:extLst>
      <p:ext uri="{BB962C8B-B14F-4D97-AF65-F5344CB8AC3E}">
        <p14:creationId xmlns:p14="http://schemas.microsoft.com/office/powerpoint/2010/main" val="285236467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r-HR" altLang="sr-Latn-RS" cap="small" dirty="0">
                <a:latin typeface="Palatino Linotype" panose="02040502050505030304" pitchFamily="18" charset="0"/>
              </a:rPr>
              <a:t>Historiografija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772816"/>
            <a:ext cx="7704856" cy="435334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r-HR" altLang="sr-Latn-RS" dirty="0">
                <a:latin typeface="Palatino Linotype" panose="02040502050505030304" pitchFamily="18" charset="0"/>
              </a:rPr>
              <a:t>Neovisno se razvila među Židovima, u Grčkoj i u Kini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hr-HR" altLang="sr-Latn-RS" dirty="0">
                <a:latin typeface="Palatino Linotype" panose="02040502050505030304" pitchFamily="18" charset="0"/>
              </a:rPr>
              <a:t>Umjetnost koja služi potrebama društva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hr-HR" altLang="sr-Latn-RS" dirty="0">
                <a:latin typeface="Palatino Linotype" panose="02040502050505030304" pitchFamily="18" charset="0"/>
              </a:rPr>
              <a:t>Poticaj grčkoj historiografiji bio je osjećaj nacionalnog jedinstva u Perzijskim ratovima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hr-HR" altLang="sr-Latn-RS" dirty="0">
                <a:latin typeface="Palatino Linotype" panose="02040502050505030304" pitchFamily="18" charset="0"/>
              </a:rPr>
              <a:t>Povijest pišu određeni pojedinci; problem objektivnosti</a:t>
            </a:r>
          </a:p>
        </p:txBody>
      </p:sp>
    </p:spTree>
    <p:extLst>
      <p:ext uri="{BB962C8B-B14F-4D97-AF65-F5344CB8AC3E}">
        <p14:creationId xmlns:p14="http://schemas.microsoft.com/office/powerpoint/2010/main" val="1564094197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erodo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356" y="2924944"/>
            <a:ext cx="2755644" cy="3933056"/>
          </a:xfrm>
          <a:noFill/>
          <a:effectLst>
            <a:outerShdw dist="35921" dir="2700000" algn="ctr" rotWithShape="0">
              <a:srgbClr val="808080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>
                <a:solidFill>
                  <a:schemeClr val="accent6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“Otac povijesti”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32889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3200" b="1" u="sng" dirty="0">
                <a:latin typeface="Palatino Linotype" panose="02040502050505030304" pitchFamily="18" charset="0"/>
              </a:rPr>
              <a:t>Herodot</a:t>
            </a:r>
            <a:r>
              <a:rPr lang="hr-HR" altLang="sr-Latn-RS" sz="3200" dirty="0">
                <a:latin typeface="Palatino Linotype" panose="02040502050505030304" pitchFamily="18" charset="0"/>
              </a:rPr>
              <a:t> – iz Halikarnasa, sredina 5.st.pr.Kr.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Pojam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historia 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= saznavanje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Devet knjiga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Povijesti 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nazvanih po Muzama</a:t>
            </a:r>
          </a:p>
          <a:p>
            <a:pPr lvl="2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jonski dijalekt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Želi opisati uzroke sukoba Europe</a:t>
            </a:r>
          </a:p>
          <a:p>
            <a:pPr marL="365760" lvl="1" indent="0" eaLnBrk="1" hangingPunct="1">
              <a:lnSpc>
                <a:spcPct val="90000"/>
              </a:lnSpc>
              <a:buNone/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	i Azije (Grčke i Perzije)</a:t>
            </a:r>
          </a:p>
          <a:p>
            <a:pPr lvl="2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usput opisuje svoja putovanja oko </a:t>
            </a:r>
          </a:p>
          <a:p>
            <a:pPr marL="685800" lvl="2" indent="0">
              <a:lnSpc>
                <a:spcPct val="90000"/>
              </a:lnSpc>
              <a:buNone/>
              <a:defRPr/>
            </a:pPr>
            <a:r>
              <a:rPr lang="hr-HR" altLang="sr-Latn-RS" sz="2800" dirty="0">
                <a:latin typeface="Palatino Linotype" panose="02040502050505030304" pitchFamily="18" charset="0"/>
              </a:rPr>
              <a:t>	    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poznatog svijeta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Oslanja se na usmenu predaju i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	viđeno</a:t>
            </a:r>
          </a:p>
        </p:txBody>
      </p:sp>
    </p:spTree>
    <p:extLst>
      <p:ext uri="{BB962C8B-B14F-4D97-AF65-F5344CB8AC3E}">
        <p14:creationId xmlns:p14="http://schemas.microsoft.com/office/powerpoint/2010/main" val="2239238129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1"/>
            <a:ext cx="9144000" cy="6669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altLang="sr-Latn-RS" sz="3200" dirty="0">
                <a:solidFill>
                  <a:schemeClr val="tx2"/>
                </a:solidFill>
                <a:latin typeface="Palatino Linotype" panose="02040502050505030304" pitchFamily="18" charset="0"/>
              </a:rPr>
              <a:t>Manje lokalne povijesti </a:t>
            </a:r>
          </a:p>
          <a:p>
            <a:pPr lvl="1" eaLnBrk="1" hangingPunct="1"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krajem 5.st. </a:t>
            </a:r>
            <a:r>
              <a:rPr lang="hr-HR" altLang="sr-Latn-RS" sz="2800" u="sng" dirty="0">
                <a:solidFill>
                  <a:schemeClr val="tx2"/>
                </a:solidFill>
                <a:latin typeface="Palatino Linotype" panose="02040502050505030304" pitchFamily="18" charset="0"/>
              </a:rPr>
              <a:t>Hipija iz Elide 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sastavio popis olimpijskih pobjednika – kronologija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altLang="sr-Latn-RS" sz="3200" b="1" u="sng" dirty="0">
                <a:solidFill>
                  <a:srgbClr val="6A3F00"/>
                </a:solidFill>
                <a:latin typeface="Palatino Linotype" panose="02040502050505030304" pitchFamily="18" charset="0"/>
              </a:rPr>
              <a:t> </a:t>
            </a:r>
          </a:p>
          <a:p>
            <a:pPr eaLnBrk="1" hangingPunct="1">
              <a:defRPr/>
            </a:pPr>
            <a:r>
              <a:rPr lang="hr-HR" altLang="sr-Latn-RS" sz="3200" b="1" u="sng" dirty="0">
                <a:latin typeface="Palatino Linotype" panose="02040502050505030304" pitchFamily="18" charset="0"/>
              </a:rPr>
              <a:t>Tukidid</a:t>
            </a:r>
            <a:r>
              <a:rPr lang="hr-HR" altLang="sr-Latn-RS" sz="3200" dirty="0">
                <a:solidFill>
                  <a:srgbClr val="6A3F00"/>
                </a:solidFill>
                <a:latin typeface="Palatino Linotype" panose="02040502050505030304" pitchFamily="18" charset="0"/>
              </a:rPr>
              <a:t> </a:t>
            </a:r>
            <a:r>
              <a:rPr lang="hr-HR" altLang="sr-Latn-RS" sz="3200" dirty="0">
                <a:latin typeface="Palatino Linotype" panose="02040502050505030304" pitchFamily="18" charset="0"/>
              </a:rPr>
              <a:t>– Atenjanin, suvremenik Peloponeskih ratova koje opisuje (2.pol.5.st.pr.Kr.)</a:t>
            </a:r>
          </a:p>
          <a:p>
            <a:pPr lvl="1" eaLnBrk="1" hangingPunct="1"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Dokazuje svoje stavove, pazi na metodologiju, uspoređuje svjedočanstva, dodaje govore pazeći na okolnosti u kojima su održani </a:t>
            </a:r>
          </a:p>
          <a:p>
            <a:pPr lvl="2"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piše za vječnost, ne za javnu recitaciju</a:t>
            </a:r>
          </a:p>
          <a:p>
            <a:pPr lvl="1" eaLnBrk="1" hangingPunct="1"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Zapravo piše o sadašnjosti, politički</a:t>
            </a:r>
          </a:p>
          <a:p>
            <a:pPr lvl="1" eaLnBrk="1" hangingPunct="1"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Djelo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Povijest Peloponeskog rata 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završava u pola rečenice u 8. knjizi (411.g.)</a:t>
            </a:r>
          </a:p>
        </p:txBody>
      </p:sp>
    </p:spTree>
    <p:extLst>
      <p:ext uri="{BB962C8B-B14F-4D97-AF65-F5344CB8AC3E}">
        <p14:creationId xmlns:p14="http://schemas.microsoft.com/office/powerpoint/2010/main" val="1820886755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3600" b="1" u="sng" dirty="0">
                <a:latin typeface="Palatino Linotype" panose="02040502050505030304" pitchFamily="18" charset="0"/>
              </a:rPr>
              <a:t>Ksenofont</a:t>
            </a:r>
            <a:r>
              <a:rPr lang="hr-HR" altLang="sr-Latn-RS" sz="3600" dirty="0">
                <a:latin typeface="Palatino Linotype" panose="02040502050505030304" pitchFamily="18" charset="0"/>
              </a:rPr>
              <a:t> – Atenjanin fasciniran Spartom, 1.pol. 4.st. pr.Kr.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altLang="sr-Latn-RS" sz="1200" dirty="0"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Hell</a:t>
            </a:r>
            <a:r>
              <a:rPr lang="en-US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ē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nika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 ili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Helenska povijest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 – nastavlja Tukidida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Kyrou Anabasis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 (Anabaza ili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Kirov pohod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) – priča iz prve ruke (u 3.licu) o skupini grčkih plaćenika u Perziji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Kyrou paideia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 (Kirupedija ili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Kirov odgoj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) – o odrastanju perzijskog kralja Kira Velikog </a:t>
            </a:r>
          </a:p>
          <a:p>
            <a:pPr lvl="2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preteča romana</a:t>
            </a:r>
            <a:endParaRPr lang="hr-HR" altLang="sr-Latn-RS" sz="2800" i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Agesilaj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 – o prijatelju, kralju Sparte,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Hijeron 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(kralj Sicilije)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Uspomene o Sokratu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Obrana Sokratova, Gozba, O gospodarstvu</a:t>
            </a:r>
            <a:r>
              <a:rPr lang="hr-HR" altLang="sr-Latn-RS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hr-HR" altLang="sr-Latn-RS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O lovu, O jahaćoj vještini, Lakedemonski ustav, ...</a:t>
            </a:r>
            <a:endParaRPr lang="hr-HR" altLang="sr-Latn-RS" sz="2800" dirty="0">
              <a:solidFill>
                <a:schemeClr val="tx2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04054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2646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altLang="sr-Latn-RS" sz="3200" b="1" dirty="0">
                <a:latin typeface="Palatino Linotype" panose="02040502050505030304" pitchFamily="18" charset="0"/>
              </a:rPr>
              <a:t>Efor iz Kime</a:t>
            </a:r>
            <a:r>
              <a:rPr lang="hr-HR" altLang="sr-Latn-RS" sz="3200" dirty="0">
                <a:latin typeface="Palatino Linotype" panose="02040502050505030304" pitchFamily="18" charset="0"/>
              </a:rPr>
              <a:t> – prva svjetska povijest u 30 knjiga, od seobe Dorana (4.st.pr.Kr.)</a:t>
            </a:r>
          </a:p>
          <a:p>
            <a:pPr>
              <a:defRPr/>
            </a:pPr>
            <a:endParaRPr lang="hr-HR" altLang="sr-Latn-RS" sz="3200" dirty="0">
              <a:latin typeface="Palatino Linotype" panose="02040502050505030304" pitchFamily="18" charset="0"/>
            </a:endParaRPr>
          </a:p>
          <a:p>
            <a:pPr>
              <a:defRPr/>
            </a:pPr>
            <a:r>
              <a:rPr lang="hr-HR" altLang="sr-Latn-RS" sz="3200" dirty="0">
                <a:latin typeface="Palatino Linotype" panose="02040502050505030304" pitchFamily="18" charset="0"/>
              </a:rPr>
              <a:t>S dolaskom Filipa i Aleksandra Makedonskog povijest se širi na:</a:t>
            </a:r>
          </a:p>
          <a:p>
            <a:pPr lvl="1">
              <a:defRPr/>
            </a:pPr>
            <a:r>
              <a:rPr lang="hr-HR" altLang="sr-Latn-RS" sz="2800" i="1" dirty="0">
                <a:latin typeface="Palatino Linotype" panose="02040502050505030304" pitchFamily="18" charset="0"/>
              </a:rPr>
              <a:t>Helenika – </a:t>
            </a:r>
            <a:r>
              <a:rPr lang="hr-HR" altLang="sr-Latn-RS" sz="2800" dirty="0">
                <a:latin typeface="Palatino Linotype" panose="02040502050505030304" pitchFamily="18" charset="0"/>
              </a:rPr>
              <a:t>lokalne kronike</a:t>
            </a:r>
          </a:p>
          <a:p>
            <a:pPr lvl="1">
              <a:defRPr/>
            </a:pPr>
            <a:r>
              <a:rPr lang="hr-HR" altLang="sr-Latn-RS" sz="2800" dirty="0">
                <a:latin typeface="Palatino Linotype" panose="02040502050505030304" pitchFamily="18" charset="0"/>
              </a:rPr>
              <a:t>Romane o Aleksandru – fikcija, počeci biografije</a:t>
            </a:r>
          </a:p>
          <a:p>
            <a:pPr lvl="1">
              <a:defRPr/>
            </a:pPr>
            <a:r>
              <a:rPr lang="hr-HR" altLang="sr-Latn-RS" sz="2800" dirty="0">
                <a:latin typeface="Palatino Linotype" panose="02040502050505030304" pitchFamily="18" charset="0"/>
              </a:rPr>
              <a:t>Etnografiju (Nearh) i geografiju (Strabon, 1.st.pr.Kr.) </a:t>
            </a:r>
          </a:p>
          <a:p>
            <a:pPr lvl="2">
              <a:defRPr/>
            </a:pPr>
            <a:r>
              <a:rPr lang="hr-HR" altLang="sr-Latn-RS" sz="2400" dirty="0">
                <a:latin typeface="Palatino Linotype" panose="02040502050505030304" pitchFamily="18" charset="0"/>
              </a:rPr>
              <a:t>Strabon je </a:t>
            </a:r>
            <a:r>
              <a:rPr lang="hr-HR" sz="2400" dirty="0">
                <a:latin typeface="Palatino Linotype" panose="02040502050505030304" pitchFamily="18" charset="0"/>
              </a:rPr>
              <a:t>n</a:t>
            </a:r>
            <a:r>
              <a:rPr lang="en-GB" sz="2400" b="0" i="0" kern="1200" dirty="0" err="1">
                <a:effectLst/>
                <a:latin typeface="Palatino Linotype" panose="02040502050505030304" pitchFamily="18" charset="0"/>
              </a:rPr>
              <a:t>astavio</a:t>
            </a:r>
            <a:r>
              <a:rPr lang="hr-HR" sz="2400" b="0" i="0" kern="1200" dirty="0">
                <a:effectLst/>
                <a:latin typeface="Palatino Linotype" panose="02040502050505030304" pitchFamily="18" charset="0"/>
              </a:rPr>
              <a:t> i</a:t>
            </a:r>
            <a:r>
              <a:rPr lang="en-GB" sz="2400" b="0" i="0" kern="1200" dirty="0">
                <a:effectLst/>
                <a:latin typeface="Palatino Linotype" panose="02040502050505030304" pitchFamily="18" charset="0"/>
              </a:rPr>
              <a:t> </a:t>
            </a:r>
            <a:r>
              <a:rPr lang="en-GB" sz="2400" b="0" i="0" kern="1200" dirty="0" err="1">
                <a:effectLst/>
                <a:latin typeface="Palatino Linotype" panose="02040502050505030304" pitchFamily="18" charset="0"/>
              </a:rPr>
              <a:t>Polibijevu</a:t>
            </a:r>
            <a:r>
              <a:rPr lang="en-GB" sz="2400" b="0" i="0" kern="1200" dirty="0">
                <a:effectLst/>
                <a:latin typeface="Palatino Linotype" panose="02040502050505030304" pitchFamily="18" charset="0"/>
              </a:rPr>
              <a:t> </a:t>
            </a:r>
            <a:r>
              <a:rPr lang="en-GB" sz="2400" b="0" i="1" kern="1200" dirty="0" err="1">
                <a:effectLst/>
                <a:latin typeface="Palatino Linotype" panose="02040502050505030304" pitchFamily="18" charset="0"/>
              </a:rPr>
              <a:t>Povijest</a:t>
            </a:r>
            <a:r>
              <a:rPr lang="en-GB" sz="2400" b="0" i="0" kern="1200" dirty="0">
                <a:effectLst/>
                <a:latin typeface="Palatino Linotype" panose="02040502050505030304" pitchFamily="18" charset="0"/>
              </a:rPr>
              <a:t> </a:t>
            </a:r>
            <a:r>
              <a:rPr lang="hr-HR" sz="2400" b="0" i="0" kern="1200" dirty="0">
                <a:effectLst/>
                <a:latin typeface="Palatino Linotype" panose="02040502050505030304" pitchFamily="18" charset="0"/>
              </a:rPr>
              <a:t>(većinom izgubljeno), a </a:t>
            </a:r>
            <a:r>
              <a:rPr lang="en-GB" sz="2400" b="0" i="0" kern="1200" dirty="0" err="1">
                <a:effectLst/>
                <a:latin typeface="Palatino Linotype" panose="02040502050505030304" pitchFamily="18" charset="0"/>
              </a:rPr>
              <a:t>sačuvana</a:t>
            </a:r>
            <a:r>
              <a:rPr lang="hr-HR" sz="2400" b="0" i="0" kern="1200" dirty="0">
                <a:effectLst/>
                <a:latin typeface="Palatino Linotype" panose="02040502050505030304" pitchFamily="18" charset="0"/>
              </a:rPr>
              <a:t> mu je</a:t>
            </a:r>
            <a:r>
              <a:rPr lang="en-GB" sz="2400" b="0" i="0" kern="1200" dirty="0">
                <a:effectLst/>
                <a:latin typeface="Palatino Linotype" panose="02040502050505030304" pitchFamily="18" charset="0"/>
              </a:rPr>
              <a:t> </a:t>
            </a:r>
            <a:r>
              <a:rPr lang="en-GB" sz="2400" i="1" kern="1200" dirty="0" err="1">
                <a:effectLst/>
                <a:latin typeface="Palatino Linotype" panose="02040502050505030304" pitchFamily="18" charset="0"/>
              </a:rPr>
              <a:t>Geografij</a:t>
            </a:r>
            <a:r>
              <a:rPr lang="hr-HR" sz="2400" i="1" kern="1200" dirty="0">
                <a:effectLst/>
                <a:latin typeface="Palatino Linotype" panose="02040502050505030304" pitchFamily="18" charset="0"/>
              </a:rPr>
              <a:t>a</a:t>
            </a:r>
            <a:r>
              <a:rPr lang="en-GB" sz="2400" i="1" kern="1200" dirty="0">
                <a:effectLst/>
                <a:latin typeface="Palatino Linotype" panose="02040502050505030304" pitchFamily="18" charset="0"/>
              </a:rPr>
              <a:t> (</a:t>
            </a:r>
            <a:r>
              <a:rPr lang="az-Cyrl-AZ" sz="2400" i="1" kern="1200" dirty="0">
                <a:effectLst/>
                <a:latin typeface="Palatino Linotype" panose="02040502050505030304" pitchFamily="18" charset="0"/>
              </a:rPr>
              <a:t>Г</a:t>
            </a:r>
            <a:r>
              <a:rPr lang="el-GR" sz="2400" i="1" kern="1200" dirty="0">
                <a:effectLst/>
                <a:latin typeface="Palatino Linotype" panose="02040502050505030304" pitchFamily="18" charset="0"/>
              </a:rPr>
              <a:t>εωγραφιϰά)</a:t>
            </a:r>
            <a:r>
              <a:rPr lang="hr-HR" sz="2400" dirty="0">
                <a:latin typeface="Palatino Linotype" panose="02040502050505030304" pitchFamily="18" charset="0"/>
              </a:rPr>
              <a:t> </a:t>
            </a:r>
            <a:r>
              <a:rPr lang="en-GB" sz="2400" b="0" i="0" kern="1200" dirty="0">
                <a:effectLst/>
                <a:latin typeface="Palatino Linotype" panose="02040502050505030304" pitchFamily="18" charset="0"/>
              </a:rPr>
              <a:t>u 17 </a:t>
            </a:r>
            <a:r>
              <a:rPr lang="en-GB" sz="2400" b="0" i="0" kern="1200" dirty="0" err="1">
                <a:effectLst/>
                <a:latin typeface="Palatino Linotype" panose="02040502050505030304" pitchFamily="18" charset="0"/>
              </a:rPr>
              <a:t>knjiga</a:t>
            </a:r>
            <a:r>
              <a:rPr lang="en-GB" sz="2400" b="0" i="0" kern="1200" dirty="0">
                <a:effectLst/>
                <a:latin typeface="Palatino Linotype" panose="02040502050505030304" pitchFamily="18" charset="0"/>
              </a:rPr>
              <a:t> </a:t>
            </a:r>
            <a:endParaRPr lang="hr-HR" sz="2400" b="0" i="0" kern="1200" dirty="0">
              <a:effectLst/>
              <a:latin typeface="Palatino Linotype" panose="02040502050505030304" pitchFamily="18" charset="0"/>
            </a:endParaRPr>
          </a:p>
          <a:p>
            <a:pPr lvl="3">
              <a:defRPr/>
            </a:pPr>
            <a:r>
              <a:rPr lang="hr-HR" sz="2200" b="0" i="0" kern="1200" dirty="0">
                <a:effectLst/>
                <a:latin typeface="Palatino Linotype" panose="02040502050505030304" pitchFamily="18" charset="0"/>
              </a:rPr>
              <a:t>važno i za povijest današnjih hrvatskih prostora</a:t>
            </a:r>
          </a:p>
          <a:p>
            <a:pPr lvl="1">
              <a:defRPr/>
            </a:pPr>
            <a:r>
              <a:rPr lang="hr-HR" altLang="sr-Latn-RS" sz="2800" dirty="0">
                <a:latin typeface="Palatino Linotype" panose="02040502050505030304" pitchFamily="18" charset="0"/>
              </a:rPr>
              <a:t>Enciklopedijska djela </a:t>
            </a:r>
          </a:p>
        </p:txBody>
      </p:sp>
    </p:spTree>
    <p:extLst>
      <p:ext uri="{BB962C8B-B14F-4D97-AF65-F5344CB8AC3E}">
        <p14:creationId xmlns:p14="http://schemas.microsoft.com/office/powerpoint/2010/main" val="2117362799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hr-HR" dirty="0">
                <a:latin typeface="Palatino Linotype" panose="02040502050505030304" pitchFamily="18" charset="0"/>
              </a:rPr>
              <a:t>Helenistički povjesničari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hr-HR" altLang="sr-Latn-RS" sz="2800" b="1" u="sng" dirty="0">
                <a:latin typeface="Palatino Linotype" panose="02040502050505030304" pitchFamily="18" charset="0"/>
              </a:rPr>
              <a:t>Timej</a:t>
            </a:r>
            <a:r>
              <a:rPr lang="hr-HR" altLang="sr-Latn-RS" sz="2800" b="1" dirty="0">
                <a:latin typeface="Palatino Linotype" panose="02040502050505030304" pitchFamily="18" charset="0"/>
              </a:rPr>
              <a:t> </a:t>
            </a:r>
            <a:r>
              <a:rPr lang="hr-HR" altLang="sr-Latn-RS" sz="2800" dirty="0">
                <a:latin typeface="Palatino Linotype" panose="02040502050505030304" pitchFamily="18" charset="0"/>
              </a:rPr>
              <a:t>– iz Tauromenija na Siciliji, 4/3.st.pr.Kr.</a:t>
            </a:r>
            <a:endParaRPr lang="hr-HR" altLang="sr-Latn-RS" sz="2800" i="1" dirty="0"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hr-HR" altLang="sr-Latn-RS" sz="2400" i="1" dirty="0">
                <a:latin typeface="Palatino Linotype" panose="02040502050505030304" pitchFamily="18" charset="0"/>
              </a:rPr>
              <a:t>Historiai</a:t>
            </a:r>
            <a:r>
              <a:rPr lang="hr-HR" altLang="sr-Latn-RS" sz="2400" dirty="0">
                <a:latin typeface="Palatino Linotype" panose="02040502050505030304" pitchFamily="18" charset="0"/>
              </a:rPr>
              <a:t>; usustavljene olimpijade (</a:t>
            </a:r>
            <a:r>
              <a:rPr lang="hr-HR" altLang="sr-Latn-RS" sz="2400" i="1" dirty="0">
                <a:latin typeface="Palatino Linotype" panose="02040502050505030304" pitchFamily="18" charset="0"/>
              </a:rPr>
              <a:t>Olympionikai</a:t>
            </a:r>
            <a:r>
              <a:rPr lang="hr-HR" altLang="sr-Latn-RS" sz="2400" dirty="0">
                <a:latin typeface="Palatino Linotype" panose="02040502050505030304" pitchFamily="18" charset="0"/>
              </a:rPr>
              <a:t>)</a:t>
            </a:r>
            <a:endParaRPr lang="hr-HR" altLang="sr-Latn-RS" sz="2400" i="1" dirty="0">
              <a:latin typeface="Palatino Linotype" panose="0204050205050503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hr-HR" altLang="sr-Latn-RS" sz="2800" b="1" u="sng" dirty="0">
                <a:latin typeface="Palatino Linotype" panose="02040502050505030304" pitchFamily="18" charset="0"/>
              </a:rPr>
              <a:t>Polibije</a:t>
            </a:r>
            <a:r>
              <a:rPr lang="hr-HR" altLang="sr-Latn-RS" sz="2800" dirty="0">
                <a:latin typeface="Palatino Linotype" panose="02040502050505030304" pitchFamily="18" charset="0"/>
              </a:rPr>
              <a:t> – Megalopolis u Arkadiji, 2.st.pr.Kr. </a:t>
            </a:r>
          </a:p>
          <a:p>
            <a:pPr lvl="1">
              <a:lnSpc>
                <a:spcPct val="90000"/>
              </a:lnSpc>
              <a:defRPr/>
            </a:pPr>
            <a:r>
              <a:rPr lang="hr-HR" altLang="sr-Latn-RS" sz="2400" i="1" dirty="0">
                <a:latin typeface="Palatino Linotype" panose="02040502050505030304" pitchFamily="18" charset="0"/>
              </a:rPr>
              <a:t>Historiai</a:t>
            </a:r>
            <a:r>
              <a:rPr lang="hr-HR" altLang="sr-Latn-RS" sz="2400" dirty="0">
                <a:latin typeface="Palatino Linotype" panose="02040502050505030304" pitchFamily="18" charset="0"/>
              </a:rPr>
              <a:t>; o uzrocima </a:t>
            </a:r>
            <a:r>
              <a:rPr lang="hr-HR" altLang="sr-Latn-RS" sz="2400" b="1" dirty="0">
                <a:latin typeface="Palatino Linotype" panose="02040502050505030304" pitchFamily="18" charset="0"/>
              </a:rPr>
              <a:t>rimske</a:t>
            </a:r>
            <a:r>
              <a:rPr lang="hr-HR" altLang="sr-Latn-RS" sz="2400" dirty="0">
                <a:latin typeface="Palatino Linotype" panose="02040502050505030304" pitchFamily="18" charset="0"/>
              </a:rPr>
              <a:t> moći</a:t>
            </a:r>
          </a:p>
          <a:p>
            <a:pPr>
              <a:lnSpc>
                <a:spcPct val="90000"/>
              </a:lnSpc>
              <a:defRPr/>
            </a:pPr>
            <a:r>
              <a:rPr lang="hr-HR" altLang="sr-Latn-RS" sz="2800" b="1" u="sng" dirty="0">
                <a:latin typeface="Palatino Linotype" panose="02040502050505030304" pitchFamily="18" charset="0"/>
              </a:rPr>
              <a:t>Diodor Sicilski</a:t>
            </a:r>
            <a:r>
              <a:rPr lang="hr-HR" altLang="sr-Latn-RS" sz="2800" dirty="0">
                <a:latin typeface="Palatino Linotype" panose="02040502050505030304" pitchFamily="18" charset="0"/>
              </a:rPr>
              <a:t> – 1.st.pr.Kr.</a:t>
            </a:r>
          </a:p>
          <a:p>
            <a:pPr lvl="1">
              <a:lnSpc>
                <a:spcPct val="90000"/>
              </a:lnSpc>
              <a:defRPr/>
            </a:pPr>
            <a:r>
              <a:rPr lang="hr-HR" altLang="sr-Latn-RS" sz="2400" i="1" dirty="0">
                <a:latin typeface="Palatino Linotype" panose="02040502050505030304" pitchFamily="18" charset="0"/>
              </a:rPr>
              <a:t>Bibliothēkē </a:t>
            </a:r>
            <a:r>
              <a:rPr lang="hr-HR" altLang="sr-Latn-RS" sz="2400" dirty="0">
                <a:latin typeface="Palatino Linotype" panose="02040502050505030304" pitchFamily="18" charset="0"/>
              </a:rPr>
              <a:t>(</a:t>
            </a:r>
            <a:r>
              <a:rPr lang="hr-HR" altLang="sr-Latn-RS" sz="2400" i="1" dirty="0">
                <a:latin typeface="Palatino Linotype" panose="02040502050505030304" pitchFamily="18" charset="0"/>
              </a:rPr>
              <a:t>Knjižnica</a:t>
            </a:r>
            <a:r>
              <a:rPr lang="hr-HR" altLang="sr-Latn-RS" sz="2400" dirty="0">
                <a:latin typeface="Palatino Linotype" panose="02040502050505030304" pitchFamily="18" charset="0"/>
              </a:rPr>
              <a:t>) – povijest svijeta do 1. trijumvirata</a:t>
            </a:r>
            <a:endParaRPr lang="hr-HR" altLang="sr-Latn-RS" sz="2400" i="1" dirty="0">
              <a:latin typeface="Palatino Linotype" panose="0204050205050503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hr-HR" altLang="sr-Latn-RS" sz="2800" b="1" u="sng" dirty="0">
                <a:latin typeface="Palatino Linotype" panose="02040502050505030304" pitchFamily="18" charset="0"/>
              </a:rPr>
              <a:t>Dionizije iz Halikarnasa</a:t>
            </a:r>
            <a:r>
              <a:rPr lang="hr-HR" altLang="sr-Latn-RS" sz="2800" b="1" dirty="0">
                <a:latin typeface="Palatino Linotype" panose="02040502050505030304" pitchFamily="18" charset="0"/>
              </a:rPr>
              <a:t> </a:t>
            </a:r>
            <a:r>
              <a:rPr lang="hr-HR" altLang="sr-Latn-RS" sz="2800" dirty="0">
                <a:latin typeface="Palatino Linotype" panose="02040502050505030304" pitchFamily="18" charset="0"/>
              </a:rPr>
              <a:t>– 1.st.pr.Kr., retor i povjesničar</a:t>
            </a:r>
          </a:p>
          <a:p>
            <a:pPr lvl="1">
              <a:lnSpc>
                <a:spcPct val="90000"/>
              </a:lnSpc>
              <a:defRPr/>
            </a:pPr>
            <a:r>
              <a:rPr lang="hr-HR" altLang="sr-Latn-RS" sz="2400" i="1" dirty="0">
                <a:latin typeface="Palatino Linotype" panose="02040502050505030304" pitchFamily="18" charset="0"/>
              </a:rPr>
              <a:t>Stara rimska povijest</a:t>
            </a:r>
            <a:r>
              <a:rPr lang="hr-HR" altLang="sr-Latn-RS" sz="2400" dirty="0">
                <a:latin typeface="Palatino Linotype" panose="02040502050505030304" pitchFamily="18" charset="0"/>
              </a:rPr>
              <a:t> – povijest Rima do 1. punskog rata</a:t>
            </a:r>
            <a:endParaRPr lang="hr-HR" altLang="sr-Latn-RS" sz="2400" i="1" dirty="0">
              <a:latin typeface="Palatino Linotype" panose="0204050205050503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hr-HR" altLang="sr-Latn-RS" sz="2800" b="1" u="sng" dirty="0">
                <a:latin typeface="Palatino Linotype" panose="02040502050505030304" pitchFamily="18" charset="0"/>
              </a:rPr>
              <a:t>Apijan</a:t>
            </a:r>
            <a:r>
              <a:rPr lang="hr-HR" altLang="sr-Latn-RS" sz="2800" b="1" dirty="0">
                <a:latin typeface="Palatino Linotype" panose="02040502050505030304" pitchFamily="18" charset="0"/>
              </a:rPr>
              <a:t> </a:t>
            </a:r>
            <a:r>
              <a:rPr lang="hr-HR" altLang="sr-Latn-RS" sz="2800" i="1" dirty="0">
                <a:latin typeface="Palatino Linotype" panose="02040502050505030304" pitchFamily="18" charset="0"/>
              </a:rPr>
              <a:t>(Rimska povijest</a:t>
            </a:r>
            <a:r>
              <a:rPr lang="hr-HR" altLang="sr-Latn-RS" sz="2800" dirty="0">
                <a:latin typeface="Palatino Linotype" panose="02040502050505030304" pitchFamily="18" charset="0"/>
              </a:rPr>
              <a:t>), </a:t>
            </a:r>
            <a:r>
              <a:rPr lang="hr-HR" altLang="sr-Latn-RS" sz="2800" b="1" u="sng" dirty="0">
                <a:latin typeface="Palatino Linotype" panose="02040502050505030304" pitchFamily="18" charset="0"/>
              </a:rPr>
              <a:t>Arijan</a:t>
            </a:r>
            <a:r>
              <a:rPr lang="hr-HR" altLang="sr-Latn-RS" sz="2800" dirty="0">
                <a:latin typeface="Palatino Linotype" panose="02040502050505030304" pitchFamily="18" charset="0"/>
              </a:rPr>
              <a:t> </a:t>
            </a:r>
            <a:r>
              <a:rPr lang="hr-HR" altLang="sr-Latn-RS" sz="2800" i="1" dirty="0">
                <a:latin typeface="Palatino Linotype" panose="02040502050505030304" pitchFamily="18" charset="0"/>
              </a:rPr>
              <a:t>(Aleksandrov pohod</a:t>
            </a:r>
            <a:r>
              <a:rPr lang="hr-HR" altLang="sr-Latn-RS" sz="2800" dirty="0">
                <a:latin typeface="Palatino Linotype" panose="02040502050505030304" pitchFamily="18" charset="0"/>
              </a:rPr>
              <a:t>) i </a:t>
            </a:r>
            <a:r>
              <a:rPr lang="hr-HR" altLang="sr-Latn-RS" sz="2800" b="1" u="sng" dirty="0">
                <a:latin typeface="Palatino Linotype" panose="02040502050505030304" pitchFamily="18" charset="0"/>
              </a:rPr>
              <a:t>Plutarh</a:t>
            </a:r>
            <a:r>
              <a:rPr lang="hr-HR" altLang="sr-Latn-RS" sz="2800" dirty="0">
                <a:latin typeface="Palatino Linotype" panose="02040502050505030304" pitchFamily="18" charset="0"/>
              </a:rPr>
              <a:t> </a:t>
            </a:r>
            <a:r>
              <a:rPr lang="hr-HR" altLang="sr-Latn-RS" sz="2800" i="1" dirty="0">
                <a:latin typeface="Palatino Linotype" panose="02040502050505030304" pitchFamily="18" charset="0"/>
              </a:rPr>
              <a:t>(</a:t>
            </a:r>
            <a:r>
              <a:rPr lang="hr-HR" altLang="sr-Latn-RS" sz="2800" dirty="0">
                <a:latin typeface="Palatino Linotype" panose="02040502050505030304" pitchFamily="18" charset="0"/>
              </a:rPr>
              <a:t>filozof i biograf; </a:t>
            </a:r>
            <a:r>
              <a:rPr lang="hr-HR" altLang="sr-Latn-RS" sz="2800" i="1" dirty="0">
                <a:latin typeface="Palatino Linotype" panose="02040502050505030304" pitchFamily="18" charset="0"/>
              </a:rPr>
              <a:t>Usporedni životopisi</a:t>
            </a:r>
            <a:r>
              <a:rPr lang="hr-HR" altLang="sr-Latn-RS" sz="2800" dirty="0">
                <a:latin typeface="Palatino Linotype" panose="02040502050505030304" pitchFamily="18" charset="0"/>
              </a:rPr>
              <a:t>)</a:t>
            </a:r>
            <a:endParaRPr lang="hr-HR" altLang="sr-Latn-RS" sz="2800" i="1" dirty="0"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hr-HR" altLang="sr-Latn-RS" sz="2600" dirty="0">
                <a:latin typeface="Palatino Linotype" panose="02040502050505030304" pitchFamily="18" charset="0"/>
              </a:rPr>
              <a:t>rimski povjesničari – 2. st.n.e.</a:t>
            </a:r>
            <a:endParaRPr lang="hr-HR" altLang="sr-Latn-RS" dirty="0"/>
          </a:p>
          <a:p>
            <a:pPr lvl="1">
              <a:lnSpc>
                <a:spcPct val="90000"/>
              </a:lnSpc>
              <a:defRPr/>
            </a:pPr>
            <a:r>
              <a:rPr lang="hr-HR" altLang="sr-Latn-RS" sz="2600" dirty="0">
                <a:latin typeface="Palatino Linotype" panose="02040502050505030304" pitchFamily="18" charset="0"/>
              </a:rPr>
              <a:t>pišu na grčkom</a:t>
            </a:r>
          </a:p>
        </p:txBody>
      </p:sp>
    </p:spTree>
    <p:extLst>
      <p:ext uri="{BB962C8B-B14F-4D97-AF65-F5344CB8AC3E}">
        <p14:creationId xmlns:p14="http://schemas.microsoft.com/office/powerpoint/2010/main" val="3260376182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hr-HR" dirty="0">
                <a:latin typeface="Palatino Linotype" panose="02040502050505030304" pitchFamily="18" charset="0"/>
              </a:rPr>
              <a:t>Helenistički romani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hr-HR" altLang="sr-Latn-RS" sz="3200" dirty="0">
                <a:latin typeface="Palatino Linotype" panose="02040502050505030304" pitchFamily="18" charset="0"/>
              </a:rPr>
              <a:t>Erotske novele – </a:t>
            </a:r>
            <a:r>
              <a:rPr lang="hr-HR" altLang="sr-Latn-RS" sz="3200" b="1" dirty="0">
                <a:latin typeface="Palatino Linotype" panose="02040502050505030304" pitchFamily="18" charset="0"/>
              </a:rPr>
              <a:t>Aristid</a:t>
            </a:r>
            <a:r>
              <a:rPr lang="hr-HR" altLang="sr-Latn-RS" sz="3200" dirty="0">
                <a:latin typeface="Palatino Linotype" panose="02040502050505030304" pitchFamily="18" charset="0"/>
              </a:rPr>
              <a:t> iz Mileta, 2/1.st.pr.Kr.; </a:t>
            </a:r>
            <a:r>
              <a:rPr lang="hr-HR" altLang="sr-Latn-RS" sz="3200" i="1" dirty="0">
                <a:latin typeface="Palatino Linotype" panose="02040502050505030304" pitchFamily="18" charset="0"/>
              </a:rPr>
              <a:t>Miletske priče</a:t>
            </a:r>
            <a:endParaRPr lang="hr-HR" altLang="sr-Latn-RS" sz="3200" dirty="0">
              <a:latin typeface="Palatino Linotype" panose="02040502050505030304" pitchFamily="18" charset="0"/>
            </a:endParaRPr>
          </a:p>
          <a:p>
            <a:r>
              <a:rPr lang="hr-HR" sz="3200" dirty="0">
                <a:latin typeface="Palatino Linotype" panose="02040502050505030304" pitchFamily="18" charset="0"/>
              </a:rPr>
              <a:t>Grčki ljubavni roman </a:t>
            </a:r>
          </a:p>
          <a:p>
            <a:pPr lvl="1"/>
            <a:r>
              <a:rPr lang="hr-HR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Hariton</a:t>
            </a:r>
            <a:r>
              <a:rPr lang="hr-HR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 iz Afrodisijade, kraj 1.st.n.e.; </a:t>
            </a:r>
            <a:r>
              <a:rPr lang="hr-HR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Hereja i Kaliroja</a:t>
            </a:r>
            <a:endParaRPr lang="hr-HR" sz="2800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lvl="1"/>
            <a:r>
              <a:rPr lang="hr-HR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Longo</a:t>
            </a:r>
            <a:r>
              <a:rPr lang="hr-HR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, 2.st.n.e.; </a:t>
            </a:r>
            <a:r>
              <a:rPr lang="hr-HR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Pastirske zgode Dafnida i Hloje</a:t>
            </a:r>
            <a:endParaRPr lang="hr-HR" sz="2800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lvl="1"/>
            <a:r>
              <a:rPr lang="hr-HR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Ksenofont Efeški</a:t>
            </a:r>
            <a:r>
              <a:rPr lang="hr-HR" sz="2800" dirty="0">
                <a:solidFill>
                  <a:schemeClr val="tx2"/>
                </a:solidFill>
                <a:latin typeface="Palatino Linotype" panose="02040502050505030304" pitchFamily="18" charset="0"/>
              </a:rPr>
              <a:t>, 2/3.st.n.e.; </a:t>
            </a:r>
            <a:r>
              <a:rPr lang="hr-HR" sz="28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Efeške priče</a:t>
            </a:r>
            <a:endParaRPr lang="en-GB" sz="2800" dirty="0">
              <a:solidFill>
                <a:schemeClr val="tx2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53186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Thatch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1179</Words>
  <Application>Microsoft Office PowerPoint</Application>
  <PresentationFormat>Prikaz na zaslonu (4:3)</PresentationFormat>
  <Paragraphs>150</Paragraphs>
  <Slides>16</Slides>
  <Notes>14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2" baseType="lpstr">
      <vt:lpstr>Arial</vt:lpstr>
      <vt:lpstr>Calibri</vt:lpstr>
      <vt:lpstr>Palatino Linotype</vt:lpstr>
      <vt:lpstr>Tw Cen MT</vt:lpstr>
      <vt:lpstr>Wingdings</vt:lpstr>
      <vt:lpstr>Thatch</vt:lpstr>
      <vt:lpstr>Književnost antičke Grčke:</vt:lpstr>
      <vt:lpstr>PowerPoint prezentacija</vt:lpstr>
      <vt:lpstr>Historiografija</vt:lpstr>
      <vt:lpstr>“Otac povijesti”</vt:lpstr>
      <vt:lpstr>PowerPoint prezentacija</vt:lpstr>
      <vt:lpstr>PowerPoint prezentacija</vt:lpstr>
      <vt:lpstr>PowerPoint prezentacija</vt:lpstr>
      <vt:lpstr>Helenistički povjesničari</vt:lpstr>
      <vt:lpstr>Helenistički romani</vt:lpstr>
      <vt:lpstr>Demostenov govor Za Formiona,  P. Köln IV Tafel XIV</vt:lpstr>
      <vt:lpstr>PowerPoint prezentacija</vt:lpstr>
      <vt:lpstr>10 atičkih govornika (kanon)</vt:lpstr>
      <vt:lpstr>5/4.st.pr.Kr.</vt:lpstr>
      <vt:lpstr>4.st.pr.Kr.</vt:lpstr>
      <vt:lpstr>PowerPoint prezentacija</vt:lpstr>
      <vt:lpstr>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Maja</dc:creator>
  <cp:lastModifiedBy>Maja Matasović</cp:lastModifiedBy>
  <cp:revision>42</cp:revision>
  <dcterms:created xsi:type="dcterms:W3CDTF">2015-11-26T10:38:11Z</dcterms:created>
  <dcterms:modified xsi:type="dcterms:W3CDTF">2025-01-22T22:57:14Z</dcterms:modified>
</cp:coreProperties>
</file>