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256" r:id="rId2"/>
    <p:sldId id="273" r:id="rId3"/>
    <p:sldId id="277" r:id="rId4"/>
    <p:sldId id="286" r:id="rId5"/>
    <p:sldId id="288" r:id="rId6"/>
    <p:sldId id="274" r:id="rId7"/>
    <p:sldId id="292" r:id="rId8"/>
    <p:sldId id="293" r:id="rId9"/>
    <p:sldId id="287" r:id="rId10"/>
    <p:sldId id="266" r:id="rId11"/>
    <p:sldId id="294" r:id="rId12"/>
    <p:sldId id="258" r:id="rId13"/>
    <p:sldId id="262" r:id="rId14"/>
    <p:sldId id="268" r:id="rId15"/>
    <p:sldId id="267" r:id="rId16"/>
    <p:sldId id="257" r:id="rId17"/>
    <p:sldId id="278" r:id="rId1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46" autoAdjust="0"/>
  </p:normalViewPr>
  <p:slideViewPr>
    <p:cSldViewPr>
      <p:cViewPr varScale="1">
        <p:scale>
          <a:sx n="64" d="100"/>
          <a:sy n="64" d="100"/>
        </p:scale>
        <p:origin x="3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r-HR" alt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35424B6-9178-4425-AC1C-EE8DA049F2C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73247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3AA6F-FA63-4298-BE98-39A2930BA9DE}" type="slidenum">
              <a:rPr lang="hr-HR" altLang="en-US"/>
              <a:pPr/>
              <a:t>1</a:t>
            </a:fld>
            <a:endParaRPr lang="hr-HR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368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89EE-1B65-48B9-AD48-2E1D94996D11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55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81ED1-E414-4B9E-85D6-0BDCE3E6996E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35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8F5F6-D21A-4F58-97B6-F656F99D9D39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076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C054C-6FF0-4657-BBDB-96AA53880618}" type="slidenum">
              <a:rPr lang="hr-HR" altLang="en-US"/>
              <a:pPr/>
              <a:t>16</a:t>
            </a:fld>
            <a:endParaRPr lang="hr-HR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210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24B6-9178-4425-AC1C-EE8DA049F2C6}" type="slidenum">
              <a:rPr lang="hr-HR" altLang="en-US" smtClean="0"/>
              <a:pPr/>
              <a:t>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778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FADBE7-8EBA-4295-B33A-44316E5CC2B3}" type="slidenum">
              <a:rPr lang="hr-HR" altLang="en-US" smtClean="0">
                <a:cs typeface="Times New Roman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r-HR" altLang="en-US">
              <a:cs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16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D633A-741E-4793-B77C-A03CA16814DB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831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493B-6604-47A6-8972-9D12A8D7DB14}" type="slidenum">
              <a:rPr lang="hr-HR" altLang="en-US"/>
              <a:pPr/>
              <a:t>5</a:t>
            </a:fld>
            <a:endParaRPr lang="hr-HR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71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F8377-CE69-4A83-9698-BCFF4D9D9D45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98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CA86C-67B5-475A-9CD6-8B20D70B2B72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99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62448-7693-4DB6-9426-53ED2F001155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459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50A6-C61B-4715-95BD-F45B784E0146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14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1BEC-8649-4627-B26C-CFCA6DDB9001}" type="slidenum">
              <a:rPr lang="hr-HR" altLang="en-US" smtClean="0"/>
              <a:pPr/>
              <a:t>‹#›</a:t>
            </a:fld>
            <a:endParaRPr lang="hr-HR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57-B3B0-4F11-8E89-2EDFC3306FDB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CDB9-CA75-476A-ABBC-2FB5F2F4FFCA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3D82-A625-4C1A-A3A0-BD89B804CA08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B56F71-11DF-4F6C-8017-407F21903F81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3F18-DA7E-4D2C-AB3A-0C4C55812322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8FF6-DDDC-417F-8359-4C765771A000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B23A-84FF-491B-BF77-1656807EF662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55-246C-461B-9C22-ED7609007A90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7FF8-F8E7-4CC8-B2D1-3DCAB80006A3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14C-89AD-457A-BB64-800F20097596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856762-CF9B-4647-B1DD-B37A003779FC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romanmythology00per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oi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154"/>
            <a:ext cx="8229600" cy="1139825"/>
          </a:xfrm>
        </p:spPr>
        <p:txBody>
          <a:bodyPr/>
          <a:lstStyle/>
          <a:p>
            <a:r>
              <a:rPr lang="hr-HR" altLang="en-US" sz="4800" dirty="0">
                <a:solidFill>
                  <a:schemeClr val="bg2">
                    <a:lumMod val="75000"/>
                  </a:schemeClr>
                </a:solidFill>
                <a:latin typeface="Palatino Linotype" charset="0"/>
              </a:rPr>
              <a:t>RIMSKA RELIGIJA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787"/>
            <a:ext cx="9144000" cy="4785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hr-HR" altLang="en-US" cap="small" dirty="0">
                <a:solidFill>
                  <a:schemeClr val="accent1">
                    <a:lumMod val="50000"/>
                  </a:schemeClr>
                </a:solidFill>
                <a:latin typeface="Palatino Linotype" charset="0"/>
              </a:rPr>
              <a:t>Etruščani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564904"/>
            <a:ext cx="8507288" cy="3988296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Posrednici između Grka i Rimljana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Neindoeuropski narod sjeverno od Rima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Njima Rimljani možda duguju ime boga Saturna, iako se to obično izvodi iz lat. riječi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satus 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posijan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Etruščanska su još neka imena bogova (?), građenje hramova te dosta rituala 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posebno onih vezanih za gatanje iz utroba životinja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9" b="9924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96684"/>
            <a:ext cx="3680649" cy="243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Grčko u rimskoj religiji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Antropomorfizam i mitovi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Kronologija nastanka svijeta i bogova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Besmrtni bogovi (nektar i ambrozija)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Više razina božanstava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Bogovi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Demoni, čudovišta, nimfe, satiri...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Heroji</a:t>
            </a:r>
          </a:p>
          <a:p>
            <a:r>
              <a:rPr lang="hr-HR" alt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Književne obrade</a:t>
            </a:r>
          </a:p>
        </p:txBody>
      </p:sp>
    </p:spTree>
    <p:extLst>
      <p:ext uri="{BB962C8B-B14F-4D97-AF65-F5344CB8AC3E}">
        <p14:creationId xmlns:p14="http://schemas.microsoft.com/office/powerpoint/2010/main" val="391026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hr-HR" altLang="en-US" dirty="0">
                <a:solidFill>
                  <a:schemeClr val="accent1">
                    <a:lumMod val="50000"/>
                  </a:schemeClr>
                </a:solidFill>
                <a:latin typeface="Palatino Linotype" charset="0"/>
              </a:rPr>
              <a:t>Civilizacije Bliskog istoka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87524" y="1268760"/>
            <a:ext cx="8568952" cy="4861520"/>
          </a:xfrm>
        </p:spPr>
        <p:txBody>
          <a:bodyPr>
            <a:normAutofit lnSpcReduction="10000"/>
          </a:bodyPr>
          <a:lstStyle/>
          <a:p>
            <a:r>
              <a:rPr lang="hr-HR" altLang="en-US" dirty="0">
                <a:latin typeface="Palatino Linotype" charset="0"/>
              </a:rPr>
              <a:t>Sumerani, Hurijci, prastanovnici Indije </a:t>
            </a:r>
          </a:p>
          <a:p>
            <a:r>
              <a:rPr lang="hr-HR" altLang="en-US" dirty="0">
                <a:latin typeface="Palatino Linotype" charset="0"/>
              </a:rPr>
              <a:t>Semiti </a:t>
            </a:r>
          </a:p>
          <a:p>
            <a:pPr lvl="1"/>
            <a:r>
              <a:rPr lang="hr-HR" altLang="en-US" dirty="0">
                <a:latin typeface="Palatino Linotype" charset="0"/>
              </a:rPr>
              <a:t>istočni (Akađani – Babilon i Asirija) </a:t>
            </a:r>
          </a:p>
          <a:p>
            <a:pPr lvl="1"/>
            <a:r>
              <a:rPr lang="hr-HR" altLang="en-US" dirty="0">
                <a:latin typeface="Palatino Linotype" charset="0"/>
              </a:rPr>
              <a:t>zapadni (Ugarit, </a:t>
            </a:r>
            <a:r>
              <a:rPr lang="hr-HR" altLang="en-US" b="1" dirty="0">
                <a:latin typeface="Palatino Linotype" charset="0"/>
              </a:rPr>
              <a:t>Feničani</a:t>
            </a:r>
            <a:r>
              <a:rPr lang="hr-HR" altLang="en-US" dirty="0">
                <a:latin typeface="Palatino Linotype" charset="0"/>
              </a:rPr>
              <a:t>, Kanaanci, Hebreji)</a:t>
            </a:r>
          </a:p>
          <a:p>
            <a:r>
              <a:rPr lang="hr-HR" altLang="en-US" dirty="0">
                <a:latin typeface="Palatino Linotype" charset="0"/>
              </a:rPr>
              <a:t>Indoeuropljani – Hetiti, Iranci, Indijci</a:t>
            </a:r>
          </a:p>
          <a:p>
            <a:pPr>
              <a:buFont typeface="Wingdings" pitchFamily="2" charset="2"/>
              <a:buNone/>
            </a:pPr>
            <a:endParaRPr lang="hr-HR" altLang="en-US" dirty="0">
              <a:latin typeface="Palatino Linotype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dirty="0">
                <a:latin typeface="Palatino Linotype" charset="0"/>
              </a:rPr>
              <a:t>				(+ Egipat)</a:t>
            </a:r>
          </a:p>
          <a:p>
            <a:pPr>
              <a:buFont typeface="Wingdings" pitchFamily="2" charset="2"/>
              <a:buNone/>
            </a:pPr>
            <a:endParaRPr lang="hr-HR" altLang="en-US" dirty="0">
              <a:latin typeface="Palatino Linotype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dirty="0">
                <a:latin typeface="Palatino Linotype" charset="0"/>
              </a:rPr>
              <a:t>			   </a:t>
            </a:r>
            <a:r>
              <a:rPr lang="hr-HR" altLang="en-US" b="1" dirty="0">
                <a:latin typeface="Palatino Linotype" charset="0"/>
              </a:rPr>
              <a:t>&gt; Grčka &gt; (Etruščani)</a:t>
            </a:r>
          </a:p>
          <a:p>
            <a:pPr>
              <a:buFont typeface="Wingdings" pitchFamily="2" charset="2"/>
              <a:buNone/>
            </a:pPr>
            <a:r>
              <a:rPr lang="hr-HR" altLang="en-US" b="1" dirty="0">
                <a:latin typeface="Palatino Linotype" charset="0"/>
              </a:rPr>
              <a:t>				    RIM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7764" y="6237312"/>
            <a:ext cx="424847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tx2">
                    <a:lumMod val="25000"/>
                  </a:schemeClr>
                </a:solidFill>
              </a:rPr>
              <a:t>Razlika posuđenog i naslijeđenog!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736"/>
          </a:xfrm>
        </p:spPr>
        <p:txBody>
          <a:bodyPr>
            <a:noAutofit/>
          </a:bodyPr>
          <a:lstStyle/>
          <a:p>
            <a:r>
              <a:rPr lang="hr-HR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charset="0"/>
              </a:rPr>
              <a:t>POSTANAK SVIJETA </a:t>
            </a:r>
            <a:br>
              <a:rPr lang="hr-HR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charset="0"/>
              </a:rPr>
            </a:br>
            <a:r>
              <a:rPr lang="hr-HR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charset="0"/>
              </a:rPr>
              <a:t>(Hesiodova </a:t>
            </a:r>
            <a:r>
              <a:rPr lang="hr-HR" alt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charset="0"/>
              </a:rPr>
              <a:t>Teogonija</a:t>
            </a:r>
            <a:r>
              <a:rPr lang="hr-HR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charset="0"/>
              </a:rPr>
              <a:t> + Homer)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Kaos &gt; (Okean +) Geja (Zemlja)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		= Uran (Nebo), Pont (More)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Uran + Geja =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Kiklopi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Hekatonhiri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(storuki divovi) te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Titani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među kojima su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Okean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(prema nekim pričama)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Japet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(otac Prometeja i Atlanta) 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Hiperion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Tetija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Reja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Feba, Temida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(božica pravde) 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Mnemosina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(majka Muza)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Kron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koji kastrira oca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negdje kod Cipra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iz Uranove muškosti u moru se rađa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Afrodita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a iz njegove krvi i Zemlje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Giganti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68" y="2111386"/>
            <a:ext cx="5201148" cy="4737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hr-HR" altLang="en-US" dirty="0">
                <a:latin typeface="Palatino Linotype" charset="0"/>
              </a:rPr>
              <a:t>Kron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424936" cy="4392488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Kron + sestra mu Reja 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6 djece koje Kron proždire, osim najmlađeg Zeusa </a:t>
            </a:r>
          </a:p>
          <a:p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Zeus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s braćom kasnije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porazi oca i Titane,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baci ih u podzemni svijet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(Tartar) te postane bog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neba koji stvara oblake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zaštitni mu je znak munja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latin typeface="Palatino Linotype" charset="0"/>
              </a:rPr>
              <a:t>RIM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71600"/>
            <a:ext cx="8713663" cy="5226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Mit o postanku svijeta dobili od Grka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Geja je postala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Telura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Tellus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kod Rimljana više ostala majka zemlje i donositeljica plodova, nego sudionica u borbama bogova (sličnija Demetri)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Reja je </a:t>
            </a:r>
            <a:r>
              <a:rPr lang="hr-H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Ops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staroitalska božica obilja, štuje se zajedno s mužem Saturnom, kasnije izjednačena s Kibelom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Kron je izjednačen sa Saturnom, italskim bogom sijanja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 predaji došao u Lacij bogu Janu nakon što ga je Zeus (Jupiter) protjerao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Manje je naglašeno njegovo proždiranje djece, a više blagoslov koji donosi poljima i uspomena na doba njegove vladavine  </a:t>
            </a:r>
          </a:p>
          <a:p>
            <a:pPr lvl="1">
              <a:buFontTx/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		=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zlatni vijek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kad su svi ljudi bili jednaki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OBAVEZNA LITERATURA</a:t>
            </a:r>
            <a:endParaRPr lang="en-GB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Matasović, M.: </a:t>
            </a:r>
            <a:r>
              <a:rPr lang="hr-HR" b="1" i="1" dirty="0"/>
              <a:t>Rimska svakodnevica, </a:t>
            </a:r>
            <a:r>
              <a:rPr lang="hr-HR" b="1" dirty="0"/>
              <a:t>Latina et Graeca, 2022. </a:t>
            </a:r>
          </a:p>
          <a:p>
            <a:pPr lvl="1"/>
            <a:r>
              <a:rPr lang="hr-HR" b="1" dirty="0"/>
              <a:t>dio o religiji</a:t>
            </a:r>
          </a:p>
          <a:p>
            <a:r>
              <a:rPr lang="hr-HR" b="1" dirty="0"/>
              <a:t>Perowne, S.</a:t>
            </a:r>
            <a:r>
              <a:rPr lang="hr-HR" dirty="0"/>
              <a:t>: </a:t>
            </a:r>
            <a:r>
              <a:rPr lang="en-GB" b="1" i="1" dirty="0"/>
              <a:t>Roman Mythology</a:t>
            </a:r>
            <a:r>
              <a:rPr lang="hr-HR" b="1" dirty="0"/>
              <a:t>, 1969 </a:t>
            </a:r>
            <a:r>
              <a:rPr lang="en-GB" dirty="0">
                <a:hlinkClick r:id="rId3"/>
              </a:rPr>
              <a:t>https://archive.org/details/romanmythology00pero</a:t>
            </a:r>
            <a:r>
              <a:rPr lang="hr-HR" dirty="0"/>
              <a:t> </a:t>
            </a:r>
            <a:endParaRPr lang="en-GB" dirty="0"/>
          </a:p>
          <a:p>
            <a:r>
              <a:rPr lang="hr-HR" b="1" dirty="0"/>
              <a:t>Zamarovský, V.</a:t>
            </a:r>
            <a:r>
              <a:rPr lang="hr-HR" dirty="0"/>
              <a:t>: </a:t>
            </a:r>
            <a:r>
              <a:rPr lang="hr-HR" i="1" dirty="0"/>
              <a:t>Bogovi i junaci antičkih mitova</a:t>
            </a:r>
            <a:r>
              <a:rPr lang="hr-HR" dirty="0"/>
              <a:t>, 	Artresor naklada, Zagreb, 2004. (relevantne 	natuknice prema popisu mitova)</a:t>
            </a:r>
          </a:p>
          <a:p>
            <a:pPr lvl="1"/>
            <a:r>
              <a:rPr lang="en-GB" dirty="0">
                <a:hlinkClick r:id="rId4"/>
              </a:rPr>
              <a:t>https://www.theoi.com/</a:t>
            </a:r>
            <a:r>
              <a:rPr lang="hr-HR" dirty="0"/>
              <a:t> </a:t>
            </a:r>
            <a:endParaRPr lang="en-GB" dirty="0"/>
          </a:p>
          <a:p>
            <a:r>
              <a:rPr lang="hr-HR" dirty="0"/>
              <a:t>Jedna knjiga iz preporučene literature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PREPORUČENA LITERATURA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Burkert, W.: </a:t>
            </a:r>
            <a:r>
              <a:rPr lang="hr-HR" altLang="en-US" sz="3100" b="1" i="1" dirty="0">
                <a:latin typeface="Palatino Linotype" charset="0"/>
              </a:rPr>
              <a:t>Greek </a:t>
            </a:r>
            <a:r>
              <a:rPr lang="en-US" altLang="en-US" sz="3100" b="1" i="1" dirty="0">
                <a:latin typeface="Palatino Linotype" charset="0"/>
              </a:rPr>
              <a:t>Religion</a:t>
            </a:r>
            <a:r>
              <a:rPr lang="en-US" altLang="en-US" sz="3100" dirty="0">
                <a:latin typeface="Palatino Linotype" charset="0"/>
              </a:rPr>
              <a:t>, (pr. John </a:t>
            </a:r>
            <a:r>
              <a:rPr lang="en-US" altLang="en-US" sz="3100" dirty="0" err="1">
                <a:latin typeface="Palatino Linotype" charset="0"/>
              </a:rPr>
              <a:t>Raffan</a:t>
            </a:r>
            <a:r>
              <a:rPr lang="en-US" altLang="en-US" sz="3100" dirty="0">
                <a:latin typeface="Palatino Linotype" charset="0"/>
              </a:rPr>
              <a:t>), Harvard University Press, </a:t>
            </a:r>
            <a:r>
              <a:rPr lang="hr-HR" altLang="en-US" sz="3100" dirty="0">
                <a:latin typeface="Palatino Linotype" charset="0"/>
              </a:rPr>
              <a:t>	</a:t>
            </a:r>
            <a:r>
              <a:rPr lang="en-US" altLang="en-US" sz="3100" dirty="0">
                <a:latin typeface="Palatino Linotype" charset="0"/>
              </a:rPr>
              <a:t>Cambridge Mass., 1985.</a:t>
            </a:r>
          </a:p>
          <a:p>
            <a:pPr>
              <a:lnSpc>
                <a:spcPct val="120000"/>
              </a:lnSpc>
            </a:pPr>
            <a:r>
              <a:rPr lang="en-US" altLang="en-US" sz="3100" b="1" dirty="0" err="1">
                <a:latin typeface="Palatino Linotype" charset="0"/>
              </a:rPr>
              <a:t>Dumézil</a:t>
            </a:r>
            <a:r>
              <a:rPr lang="en-US" altLang="en-US" sz="3100" b="1" dirty="0">
                <a:latin typeface="Palatino Linotype" charset="0"/>
              </a:rPr>
              <a:t>, G.: </a:t>
            </a:r>
            <a:r>
              <a:rPr lang="en-US" altLang="en-US" sz="3100" b="1" i="1" dirty="0">
                <a:latin typeface="Palatino Linotype" charset="0"/>
              </a:rPr>
              <a:t>La religion romaine </a:t>
            </a:r>
            <a:r>
              <a:rPr lang="en-US" altLang="en-US" sz="3100" b="1" i="1" dirty="0" err="1">
                <a:latin typeface="Palatino Linotype" charset="0"/>
              </a:rPr>
              <a:t>archaïque</a:t>
            </a:r>
            <a:r>
              <a:rPr lang="en-US" altLang="en-US" sz="3100" dirty="0">
                <a:latin typeface="Palatino Linotype" charset="0"/>
              </a:rPr>
              <a:t>, </a:t>
            </a:r>
            <a:r>
              <a:rPr lang="en-US" altLang="en-US" sz="3100" dirty="0" err="1">
                <a:latin typeface="Palatino Linotype" charset="0"/>
              </a:rPr>
              <a:t>Payot</a:t>
            </a:r>
            <a:r>
              <a:rPr lang="en-US" altLang="en-US" sz="3100" dirty="0">
                <a:latin typeface="Palatino Linotype" charset="0"/>
              </a:rPr>
              <a:t>, </a:t>
            </a:r>
            <a:r>
              <a:rPr lang="en-US" altLang="en-US" sz="3100" dirty="0" err="1">
                <a:latin typeface="Palatino Linotype" charset="0"/>
              </a:rPr>
              <a:t>Pariz</a:t>
            </a:r>
            <a:r>
              <a:rPr lang="en-US" altLang="en-US" sz="3100" dirty="0">
                <a:latin typeface="Palatino Linotype" charset="0"/>
              </a:rPr>
              <a:t>, 1966.</a:t>
            </a:r>
            <a:endParaRPr lang="hr-HR" altLang="en-US" sz="3100" dirty="0">
              <a:latin typeface="Palatino Linotype" charset="0"/>
            </a:endParaRPr>
          </a:p>
          <a:p>
            <a:pPr>
              <a:lnSpc>
                <a:spcPct val="120000"/>
              </a:lnSpc>
            </a:pPr>
            <a:r>
              <a:rPr lang="en-GB" altLang="en-US" sz="3100" b="1" dirty="0">
                <a:latin typeface="Palatino Linotype" charset="0"/>
              </a:rPr>
              <a:t>Fry, S.: </a:t>
            </a:r>
            <a:r>
              <a:rPr lang="en-GB" altLang="en-US" sz="3100" b="1" i="1" dirty="0">
                <a:latin typeface="Palatino Linotype" charset="0"/>
              </a:rPr>
              <a:t>Mythos, Heroes, Troy </a:t>
            </a:r>
            <a:r>
              <a:rPr lang="en-GB" altLang="en-US" sz="3100" dirty="0">
                <a:latin typeface="Palatino Linotype" charset="0"/>
              </a:rPr>
              <a:t>(</a:t>
            </a:r>
            <a:r>
              <a:rPr lang="en-GB" altLang="en-US" sz="3100" dirty="0" err="1">
                <a:latin typeface="Palatino Linotype" charset="0"/>
              </a:rPr>
              <a:t>različita</a:t>
            </a:r>
            <a:r>
              <a:rPr lang="en-GB" altLang="en-US" sz="3100" dirty="0">
                <a:latin typeface="Palatino Linotype" charset="0"/>
              </a:rPr>
              <a:t> </a:t>
            </a:r>
            <a:r>
              <a:rPr lang="en-GB" altLang="en-US" sz="3100" dirty="0" err="1">
                <a:latin typeface="Palatino Linotype" charset="0"/>
              </a:rPr>
              <a:t>izdanja</a:t>
            </a:r>
            <a:r>
              <a:rPr lang="en-GB" altLang="en-US" sz="3100" dirty="0">
                <a:latin typeface="Palatino Linotype" charset="0"/>
              </a:rPr>
              <a:t>, </a:t>
            </a:r>
            <a:r>
              <a:rPr lang="en-GB" altLang="en-US" sz="3100" dirty="0" err="1">
                <a:latin typeface="Palatino Linotype" charset="0"/>
              </a:rPr>
              <a:t>postoji</a:t>
            </a:r>
            <a:r>
              <a:rPr lang="en-GB" altLang="en-US" sz="3100" dirty="0">
                <a:latin typeface="Palatino Linotype" charset="0"/>
              </a:rPr>
              <a:t> </a:t>
            </a:r>
            <a:r>
              <a:rPr lang="en-GB" altLang="en-US" sz="3100" dirty="0" err="1">
                <a:latin typeface="Palatino Linotype" charset="0"/>
              </a:rPr>
              <a:t>i</a:t>
            </a:r>
            <a:r>
              <a:rPr lang="en-GB" altLang="en-US" sz="3100" dirty="0">
                <a:latin typeface="Palatino Linotype" charset="0"/>
              </a:rPr>
              <a:t> </a:t>
            </a:r>
            <a:r>
              <a:rPr lang="en-GB" altLang="en-US" sz="3100" dirty="0" err="1">
                <a:latin typeface="Palatino Linotype" charset="0"/>
              </a:rPr>
              <a:t>hrv</a:t>
            </a:r>
            <a:r>
              <a:rPr lang="en-GB" altLang="en-US" sz="3100" dirty="0">
                <a:latin typeface="Palatino Linotype" charset="0"/>
              </a:rPr>
              <a:t>. </a:t>
            </a:r>
            <a:r>
              <a:rPr lang="en-GB" altLang="en-US" sz="3100" dirty="0" err="1">
                <a:latin typeface="Palatino Linotype" charset="0"/>
              </a:rPr>
              <a:t>prijevod</a:t>
            </a:r>
            <a:r>
              <a:rPr lang="en-GB" altLang="en-US" sz="3100" dirty="0">
                <a:latin typeface="Palatino Linotype" charset="0"/>
              </a:rPr>
              <a:t>)</a:t>
            </a:r>
            <a:endParaRPr lang="en-GB" altLang="en-US" sz="3100" i="1" dirty="0">
              <a:latin typeface="Palatino Linotype" charset="0"/>
            </a:endParaRP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Girardi Jurkić, V.</a:t>
            </a:r>
            <a:r>
              <a:rPr lang="hr-HR" altLang="en-US" sz="3100" dirty="0">
                <a:latin typeface="Palatino Linotype" charset="0"/>
              </a:rPr>
              <a:t>: </a:t>
            </a:r>
            <a:r>
              <a:rPr lang="hr-HR" altLang="en-US" sz="3100" i="1" dirty="0">
                <a:latin typeface="Palatino Linotype" charset="0"/>
              </a:rPr>
              <a:t>Duhovna kultura antičke Istre, </a:t>
            </a:r>
            <a:r>
              <a:rPr lang="hr-HR" altLang="en-US" sz="3100" dirty="0">
                <a:latin typeface="Palatino Linotype" charset="0"/>
              </a:rPr>
              <a:t>Školska knjiga, Zagreb, 	2005.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Graves, R.: </a:t>
            </a:r>
            <a:r>
              <a:rPr lang="hr-HR" altLang="en-US" sz="3100" b="1" i="1" dirty="0">
                <a:latin typeface="Palatino Linotype" charset="0"/>
              </a:rPr>
              <a:t>The Greek Myths</a:t>
            </a:r>
            <a:r>
              <a:rPr lang="hr-HR" altLang="en-US" sz="3100" dirty="0">
                <a:latin typeface="Palatino Linotype" charset="0"/>
              </a:rPr>
              <a:t>, Penguin, New York, 1960.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Kerényi, K: </a:t>
            </a:r>
            <a:r>
              <a:rPr lang="hr-HR" altLang="en-US" sz="3100" b="1" i="1" dirty="0">
                <a:latin typeface="Palatino Linotype" charset="0"/>
              </a:rPr>
              <a:t>Die Mythologie der Griechen I, II</a:t>
            </a:r>
            <a:r>
              <a:rPr lang="hr-HR" altLang="en-US" sz="3100" dirty="0">
                <a:latin typeface="Palatino Linotype" charset="0"/>
              </a:rPr>
              <a:t>, DTV, München, 1966.	</a:t>
            </a:r>
            <a:r>
              <a:rPr lang="en-GB" altLang="en-US" sz="3100" dirty="0">
                <a:latin typeface="Palatino Linotype" charset="0"/>
              </a:rPr>
              <a:t>	</a:t>
            </a:r>
            <a:r>
              <a:rPr lang="hr-HR" altLang="en-US" sz="3100" dirty="0">
                <a:latin typeface="Palatino Linotype" charset="0"/>
              </a:rPr>
              <a:t>(engl. izdanje</a:t>
            </a:r>
            <a:r>
              <a:rPr lang="hr-HR" altLang="en-US" sz="3100" i="1" dirty="0">
                <a:latin typeface="Palatino Linotype" charset="0"/>
              </a:rPr>
              <a:t> The Gods of the Greeks</a:t>
            </a:r>
            <a:r>
              <a:rPr lang="hr-HR" altLang="en-US" sz="3100" dirty="0">
                <a:latin typeface="Palatino Linotype" charset="0"/>
              </a:rPr>
              <a:t>, </a:t>
            </a:r>
            <a:r>
              <a:rPr lang="hr-HR" altLang="en-US" sz="3100" i="1" dirty="0">
                <a:latin typeface="Palatino Linotype" charset="0"/>
              </a:rPr>
              <a:t>The Heroes of the Greeks</a:t>
            </a:r>
            <a:r>
              <a:rPr lang="hr-HR" altLang="en-US" sz="3100" dirty="0">
                <a:latin typeface="Palatino Linotype" charset="0"/>
              </a:rPr>
              <a:t>, Thames 	and Hudson, London, 1950 / 1959)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Matasović, R.: </a:t>
            </a:r>
            <a:r>
              <a:rPr lang="hr-HR" altLang="en-US" sz="3100" b="1" i="1" dirty="0">
                <a:latin typeface="Palatino Linotype" charset="0"/>
              </a:rPr>
              <a:t>Kultura i književnost Hetita</a:t>
            </a:r>
            <a:r>
              <a:rPr lang="hr-HR" altLang="en-US" sz="3100" dirty="0">
                <a:latin typeface="Palatino Linotype" charset="0"/>
              </a:rPr>
              <a:t>, Matica hrvatska, Zagreb, 	2000.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  <a:cs typeface="Times New Roman" charset="0"/>
              </a:rPr>
              <a:t>Miličević, M.: </a:t>
            </a:r>
            <a:r>
              <a:rPr lang="hr-HR" altLang="en-US" sz="3100" b="1" i="1" dirty="0">
                <a:latin typeface="Palatino Linotype" charset="0"/>
                <a:cs typeface="Times New Roman" charset="0"/>
              </a:rPr>
              <a:t>Rimski kalendar</a:t>
            </a:r>
            <a:r>
              <a:rPr lang="hr-HR" altLang="en-US" sz="3100" b="1" dirty="0">
                <a:latin typeface="Palatino Linotype" charset="0"/>
                <a:cs typeface="Times New Roman" charset="0"/>
              </a:rPr>
              <a:t>, Latina et Graeca, Zagreb, 1990.</a:t>
            </a:r>
            <a:r>
              <a:rPr lang="en-GB" altLang="en-US" sz="3100" b="1" dirty="0">
                <a:latin typeface="Palatino Linotype" charset="0"/>
              </a:rPr>
              <a:t> </a:t>
            </a:r>
            <a:endParaRPr lang="hr-HR" altLang="en-US" sz="3100" b="1" dirty="0">
              <a:latin typeface="Palatino Linotype" charset="0"/>
            </a:endParaRP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Ogilvie, R.M.: </a:t>
            </a:r>
            <a:r>
              <a:rPr lang="hr-HR" altLang="en-US" sz="3100" b="1" i="1" dirty="0">
                <a:latin typeface="Palatino Linotype" charset="0"/>
              </a:rPr>
              <a:t>The Romans and their Gods, </a:t>
            </a:r>
            <a:r>
              <a:rPr lang="hr-HR" altLang="en-US" sz="3100" dirty="0">
                <a:latin typeface="Palatino Linotype" charset="0"/>
              </a:rPr>
              <a:t>Pimlico, London, 2000. 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Puhvel, J.: </a:t>
            </a:r>
            <a:r>
              <a:rPr lang="hr-HR" altLang="en-US" sz="3100" b="1" i="1" dirty="0">
                <a:latin typeface="Palatino Linotype" charset="0"/>
              </a:rPr>
              <a:t>Comparative Mythology</a:t>
            </a:r>
            <a:r>
              <a:rPr lang="hr-HR" altLang="en-US" sz="3100" dirty="0">
                <a:latin typeface="Palatino Linotype" charset="0"/>
              </a:rPr>
              <a:t>, The Johns Hopkins University Press, 	Baltimore – London, 1987.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Schwab, G.:</a:t>
            </a:r>
            <a:r>
              <a:rPr lang="hr-HR" altLang="en-US" sz="3100" dirty="0">
                <a:latin typeface="Palatino Linotype" charset="0"/>
              </a:rPr>
              <a:t> </a:t>
            </a:r>
            <a:r>
              <a:rPr lang="hr-HR" altLang="en-US" sz="3100" b="1" i="1" dirty="0">
                <a:latin typeface="Palatino Linotype" charset="0"/>
              </a:rPr>
              <a:t>Najljepše priče klasične starine</a:t>
            </a:r>
            <a:r>
              <a:rPr lang="hr-HR" altLang="en-US" sz="3100" b="1" dirty="0">
                <a:latin typeface="Palatino Linotype" charset="0"/>
              </a:rPr>
              <a:t>,</a:t>
            </a:r>
            <a:r>
              <a:rPr lang="hr-HR" altLang="en-US" sz="3100" dirty="0">
                <a:latin typeface="Palatino Linotype" charset="0"/>
              </a:rPr>
              <a:t> Mladost, Zagreb, </a:t>
            </a:r>
            <a:r>
              <a:rPr lang="hr-HR" altLang="en-US" sz="3100" baseline="30000" dirty="0">
                <a:latin typeface="Palatino Linotype" charset="0"/>
              </a:rPr>
              <a:t>2</a:t>
            </a:r>
            <a:r>
              <a:rPr lang="hr-HR" altLang="en-US" sz="3100" dirty="0">
                <a:latin typeface="Palatino Linotype" charset="0"/>
              </a:rPr>
              <a:t>1961.</a:t>
            </a:r>
          </a:p>
          <a:p>
            <a:pPr marL="137160" indent="0">
              <a:buNone/>
            </a:pPr>
            <a:r>
              <a:rPr lang="hr-HR" dirty="0"/>
              <a:t>	</a:t>
            </a:r>
          </a:p>
          <a:p>
            <a:pPr marL="137160" indent="0">
              <a:buNone/>
            </a:pPr>
            <a:r>
              <a:rPr lang="hr-HR" dirty="0"/>
              <a:t>		itd.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i="1" cap="small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Fasti</a:t>
            </a:r>
            <a:endParaRPr lang="en-GB" i="1" cap="small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pPr marL="137160" indent="0">
              <a:buNone/>
            </a:pPr>
            <a:r>
              <a:rPr lang="hr-HR" dirty="0"/>
              <a:t>=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 u kojima je dopušteno obavljati poslove</a:t>
            </a:r>
          </a:p>
          <a:p>
            <a:pPr marL="137160" indent="0"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rimski kalendar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pokazuje zavisnost rimskog života od religije</a:t>
            </a: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mjeseci (31, 30 i 28 dana)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početku 10, januar i februar dodani naknadno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Godina počinje</a:t>
            </a:r>
            <a:r>
              <a:rPr lang="hr-HR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martom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„Tjedan” od 8 dana 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nundinae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kasnije 7 s imenima božanstava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5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hr-HR" alt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DANI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80728"/>
            <a:ext cx="9036496" cy="5877272"/>
          </a:xfrm>
        </p:spPr>
        <p:txBody>
          <a:bodyPr>
            <a:normAutofit/>
          </a:bodyPr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mjesec ima 3 određena dana: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= Kalende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Kalendae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svete Junoni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5/7*. = None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Nonae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13/15*. = Ide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dan punog mjeseca, svete Jupiteru</a:t>
            </a:r>
          </a:p>
          <a:p>
            <a:pPr marL="585216" lvl="1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* 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mjesecima mart, maj, juli i oktobar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dana: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 fasti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dani kad se smiju obavljati sudski poslovi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comitiales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dani za skupštine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nefasti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dani bez skupština i sudova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endotercisi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“presiječeni” dani, NP  i FP – dani kad su poslovi (ne)dopušteni u razno doba dana</a:t>
            </a:r>
          </a:p>
          <a:p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 religiosi, dies atri, feriae (publica sacra, ludi...)</a:t>
            </a:r>
          </a:p>
        </p:txBody>
      </p:sp>
    </p:spTree>
    <p:extLst>
      <p:ext uri="{BB962C8B-B14F-4D97-AF65-F5344CB8AC3E}">
        <p14:creationId xmlns:p14="http://schemas.microsoft.com/office/powerpoint/2010/main" val="136376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8200"/>
          </a:xfrm>
        </p:spPr>
        <p:txBody>
          <a:bodyPr/>
          <a:lstStyle/>
          <a:p>
            <a:r>
              <a:rPr lang="hr-HR" altLang="en-US" sz="3200" dirty="0">
                <a:solidFill>
                  <a:schemeClr val="bg2">
                    <a:lumMod val="75000"/>
                  </a:schemeClr>
                </a:solidFill>
                <a:latin typeface="Palatino Linotype" charset="0"/>
              </a:rPr>
              <a:t>KARAKTERISTIKE RIMSKE RELIGIJE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12088" cy="5754960"/>
          </a:xfrm>
        </p:spPr>
        <p:txBody>
          <a:bodyPr>
            <a:normAutofit/>
          </a:bodyPr>
          <a:lstStyle/>
          <a:p>
            <a:r>
              <a:rPr lang="hr-H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Vrlo strog sustav životnog ponašanja (običaji predaka) čvrsto vezan uz tradiciju i rituale </a:t>
            </a: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vjerskim se odredbama brine o dobrobiti naroda</a:t>
            </a:r>
          </a:p>
          <a:p>
            <a:pPr lvl="1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naklonost bogova očituje se u uspješnom funkcioniranju</a:t>
            </a:r>
          </a:p>
          <a:p>
            <a:r>
              <a:rPr lang="hr-H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Cilj je </a:t>
            </a:r>
            <a:r>
              <a:rPr lang="hr-HR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pietas </a:t>
            </a:r>
            <a:r>
              <a:rPr lang="hr-H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‘pobožnost’ </a:t>
            </a: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ispunjavanje dužnosti prema bogovima, precima, domovini, obitelji, starijima, gostima; očuvanje svetosti zakletve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Usko vezana uz politiku </a:t>
            </a:r>
          </a:p>
          <a:p>
            <a:pPr lvl="1"/>
            <a:r>
              <a:rPr kumimoji="0" lang="hr-HR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razgraničenja svjetovnih (političkih) i religijskih dužnosti</a:t>
            </a:r>
            <a:endParaRPr lang="hr-H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Privatne svetkovine (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privata sacra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vrši 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pater familias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a javne (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publica sacra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 svećenici raspodijeljeni u društva po funkcijama </a:t>
            </a: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Državni službenici i senat brinu o religiji (zabranjuju ili dopuštaju nova bogoštovlja i bogove, određuju svetkovine itd.)</a:t>
            </a:r>
          </a:p>
          <a:p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Između države i obitelji</a:t>
            </a:r>
            <a:r>
              <a:rPr lang="hr-HR" sz="26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postoji niz grupa koje sve imaju vlastita božanstva i svetkovine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7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hr-HR" altLang="en-US" dirty="0">
                <a:solidFill>
                  <a:schemeClr val="accent1">
                    <a:lumMod val="50000"/>
                  </a:schemeClr>
                </a:solidFill>
                <a:latin typeface="Palatino Linotype" charset="0"/>
              </a:rPr>
              <a:t>Svećenici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98368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Gotovo svatko može biti svećenik (ugled)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doživotni su, ali ne smiju imati tjelesne mane</a:t>
            </a:r>
          </a:p>
          <a:p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Udruženi su u kolegije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Pontifici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collegium pontificum 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ustanovio je Numa Pompilije)</a:t>
            </a:r>
          </a:p>
          <a:p>
            <a:pPr lvl="2"/>
            <a:r>
              <a:rPr lang="hr-HR" alt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pontifex maximus</a:t>
            </a:r>
            <a:r>
              <a:rPr lang="hr-H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uvodi u službu sve ostale nakon izbora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4-16 članova (u</a:t>
            </a:r>
            <a:r>
              <a:rPr lang="hr-HR" alt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početku samo patriciji), nose togu pretekstu</a:t>
            </a:r>
          </a:p>
          <a:p>
            <a:pPr lvl="2">
              <a:spcAft>
                <a:spcPts val="1200"/>
              </a:spcAft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b</a:t>
            </a:r>
            <a:r>
              <a:rPr lang="vi-V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rinu se za odvijanje obreda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</a:t>
            </a:r>
            <a:r>
              <a:rPr lang="vi-V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sastavljaju formule, određuju ponašanje, nadziru žrtve, kalendar, i sl.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</a:t>
            </a:r>
            <a:endParaRPr lang="vi-V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 marL="905256" lvl="2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+ </a:t>
            </a:r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Flameni, Vestalke,</a:t>
            </a:r>
            <a:r>
              <a:rPr lang="hr-HR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rex sacrorum</a:t>
            </a:r>
            <a:endParaRPr lang="hr-HR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 lvl="1"/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Auguri </a:t>
            </a:r>
          </a:p>
          <a:p>
            <a:pPr lvl="1"/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Petnaestorica </a:t>
            </a:r>
            <a:r>
              <a:rPr lang="hr-HR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sacris faciendis</a:t>
            </a:r>
          </a:p>
          <a:p>
            <a:pPr lvl="1"/>
            <a:r>
              <a:rPr lang="hr-H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Epulones</a:t>
            </a:r>
            <a:endParaRPr lang="hr-H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9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Veza s bogovima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lnSpcReduction="10000"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Molitva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Žrtva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Proricanje</a:t>
            </a: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Posvećena mjesta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Proglašava ih svećenik ili božja intervencija </a:t>
            </a:r>
          </a:p>
          <a:p>
            <a:pPr lvl="2"/>
            <a:r>
              <a:rPr lang="hr-HR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bidental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mjesto gdje je udarila munja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Sveto se mjesto zove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fanum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Obično gajevi, žrtvenici, svetišta i zgrade za bogoslužje (čišćenje i žrtvovanje)</a:t>
            </a:r>
          </a:p>
          <a:p>
            <a:pPr lvl="1"/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Templum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= mjesto kvadratnog oblika određeno za motrenje ptica / neba</a:t>
            </a:r>
            <a:endParaRPr lang="hr-HR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9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hr-HR" altLang="en-US" dirty="0">
                <a:solidFill>
                  <a:schemeClr val="accent1">
                    <a:lumMod val="50000"/>
                  </a:schemeClr>
                </a:solidFill>
                <a:latin typeface="Palatino Linotype" charset="0"/>
              </a:rPr>
              <a:t>Hramovi</a:t>
            </a:r>
            <a:r>
              <a:rPr lang="hr-HR" altLang="en-US" dirty="0">
                <a:latin typeface="Palatino Linotype" charset="0"/>
              </a:rPr>
              <a:t> 	</a:t>
            </a:r>
            <a:endParaRPr lang="hr-HR" altLang="en-US" sz="1600" dirty="0">
              <a:latin typeface="Palatino Linotype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85671" cy="5833318"/>
          </a:xfrm>
        </p:spPr>
        <p:txBody>
          <a:bodyPr>
            <a:normAutofit/>
          </a:bodyPr>
          <a:lstStyle/>
          <a:p>
            <a:pPr marL="548640" marR="0" lvl="1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Unutra se nalazi kip božanstva, a u stražnjem se dijelu čuvaju darovi bogovima, svetinje, hramski pribor ...</a:t>
            </a: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Najstariji rimski oblik nastao je pod etruščanskim utjecajem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stupovi naprijed, prostorije otraga, u obliku kvadrata, okrenut S - J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Pod grčkim utjecajem okružuju ih jednim redom stupova i izdužuju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 hram ulaze samo svećenici, žrtvenici su ispred (pristup se naplaćuje)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Inventar čine darovi i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instrumenta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(oltari, noževi, stolovi za nepaljenice, ... </a:t>
            </a:r>
          </a:p>
        </p:txBody>
      </p:sp>
    </p:spTree>
    <p:extLst>
      <p:ext uri="{BB962C8B-B14F-4D97-AF65-F5344CB8AC3E}">
        <p14:creationId xmlns:p14="http://schemas.microsoft.com/office/powerpoint/2010/main" val="155858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Text Box 8"/>
          <p:cNvSpPr txBox="1">
            <a:spLocks noChangeArrowheads="1"/>
          </p:cNvSpPr>
          <p:nvPr/>
        </p:nvSpPr>
        <p:spPr bwMode="auto">
          <a:xfrm>
            <a:off x="305780" y="6211619"/>
            <a:ext cx="8532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altLang="en-US" dirty="0">
                <a:solidFill>
                  <a:schemeClr val="accent6">
                    <a:lumMod val="90000"/>
                  </a:schemeClr>
                </a:solidFill>
                <a:effectLst/>
                <a:latin typeface="Palatino Linotype" charset="0"/>
              </a:rPr>
              <a:t>Rekonstrukcija hrama Jupitera Najboljeg i Najvećeg na Kapitoliju</a:t>
            </a:r>
          </a:p>
          <a:p>
            <a:pPr algn="ctr">
              <a:spcBef>
                <a:spcPct val="50000"/>
              </a:spcBef>
            </a:pPr>
            <a:r>
              <a:rPr lang="hr-HR" altLang="en-US" sz="1200" dirty="0">
                <a:solidFill>
                  <a:schemeClr val="tx2">
                    <a:lumMod val="10000"/>
                  </a:schemeClr>
                </a:solidFill>
                <a:latin typeface="Palatino Linotype" charset="0"/>
              </a:rPr>
              <a:t>(http://www.crystalinks.com/Temple%20JupiterOptimusMaximus.jpg)</a:t>
            </a:r>
            <a:endParaRPr lang="hr-HR" altLang="en-US" sz="1200" dirty="0">
              <a:solidFill>
                <a:schemeClr val="tx2">
                  <a:lumMod val="10000"/>
                </a:schemeClr>
              </a:solidFill>
              <a:effectLst/>
              <a:latin typeface="Palatino Linotype" charset="0"/>
            </a:endParaRP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1" y="40822"/>
            <a:ext cx="7366198" cy="622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98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23913"/>
          </a:xfrm>
        </p:spPr>
        <p:txBody>
          <a:bodyPr/>
          <a:lstStyle/>
          <a:p>
            <a:r>
              <a:rPr lang="hr-HR" altLang="en-US" dirty="0">
                <a:solidFill>
                  <a:schemeClr val="bg2">
                    <a:lumMod val="50000"/>
                  </a:schemeClr>
                </a:solidFill>
                <a:latin typeface="Palatino Linotype" charset="0"/>
              </a:rPr>
              <a:t>Strani utjecaji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949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Nema objavljene religije pa je podložna književnim obradama i nadopunama u kontaktu s drugim narodima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Saznanja o rimskoj religiji većinom potječu iz doba Augustove obnove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Etruščani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gatanje (iz utrobe životinja) i izgradnja hramova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Uvoz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grčke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religije (od Tarkvinija, 6.st.pr.Kr.):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često prema naredbi Sibilinskih knjiga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Filozofski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sustavi (od 2.st.pr.Kr.)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Orijentalna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vjerovanja (intenzivno od doba Cezara)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kult Mitre; Izide i Ozirisa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astrologija (od Babilona)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Kršćanstvo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od 313.g.A.D. dopuštena vjera, od 390. službena</a:t>
            </a:r>
          </a:p>
        </p:txBody>
      </p:sp>
    </p:spTree>
    <p:extLst>
      <p:ext uri="{BB962C8B-B14F-4D97-AF65-F5344CB8AC3E}">
        <p14:creationId xmlns:p14="http://schemas.microsoft.com/office/powerpoint/2010/main" val="89849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1836</TotalTime>
  <Words>1371</Words>
  <Application>Microsoft Office PowerPoint</Application>
  <PresentationFormat>On-screen Show (4:3)</PresentationFormat>
  <Paragraphs>169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Lucida Sans</vt:lpstr>
      <vt:lpstr>Palatino Linotype</vt:lpstr>
      <vt:lpstr>Times New Roman</vt:lpstr>
      <vt:lpstr>Verdana</vt:lpstr>
      <vt:lpstr>Wingdings</vt:lpstr>
      <vt:lpstr>Wingdings 2</vt:lpstr>
      <vt:lpstr>Wingdings 3</vt:lpstr>
      <vt:lpstr>Apex</vt:lpstr>
      <vt:lpstr>RIMSKA RELIGIJA</vt:lpstr>
      <vt:lpstr>Fasti</vt:lpstr>
      <vt:lpstr>DANI</vt:lpstr>
      <vt:lpstr>KARAKTERISTIKE RIMSKE RELIGIJE</vt:lpstr>
      <vt:lpstr>Svećenici</vt:lpstr>
      <vt:lpstr>Veza s bogovima</vt:lpstr>
      <vt:lpstr>Hramovi  </vt:lpstr>
      <vt:lpstr>PowerPoint Presentation</vt:lpstr>
      <vt:lpstr>Strani utjecaji</vt:lpstr>
      <vt:lpstr>Etruščani</vt:lpstr>
      <vt:lpstr>Grčko u rimskoj religiji</vt:lpstr>
      <vt:lpstr>Civilizacije Bliskog istoka</vt:lpstr>
      <vt:lpstr>POSTANAK SVIJETA  (Hesiodova Teogonija + Homer)</vt:lpstr>
      <vt:lpstr>Kron</vt:lpstr>
      <vt:lpstr>RIM</vt:lpstr>
      <vt:lpstr>OBAVEZNA LITERATURA</vt:lpstr>
      <vt:lpstr>PREPORUČENA LITERATURA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STVARANJE SVIJETA I POSTANAK BOGOVA</dc:title>
  <dc:creator>Maja Matasović</dc:creator>
  <cp:lastModifiedBy>mrmat</cp:lastModifiedBy>
  <cp:revision>81</cp:revision>
  <dcterms:created xsi:type="dcterms:W3CDTF">2007-02-27T09:56:27Z</dcterms:created>
  <dcterms:modified xsi:type="dcterms:W3CDTF">2024-10-07T15:36:40Z</dcterms:modified>
</cp:coreProperties>
</file>