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45"/>
  </p:notesMasterIdLst>
  <p:sldIdLst>
    <p:sldId id="256" r:id="rId2"/>
    <p:sldId id="352" r:id="rId3"/>
    <p:sldId id="375" r:id="rId4"/>
    <p:sldId id="279" r:id="rId5"/>
    <p:sldId id="355" r:id="rId6"/>
    <p:sldId id="280" r:id="rId7"/>
    <p:sldId id="289" r:id="rId8"/>
    <p:sldId id="358" r:id="rId9"/>
    <p:sldId id="359" r:id="rId10"/>
    <p:sldId id="334" r:id="rId11"/>
    <p:sldId id="360" r:id="rId12"/>
    <p:sldId id="292" r:id="rId13"/>
    <p:sldId id="361" r:id="rId14"/>
    <p:sldId id="294" r:id="rId15"/>
    <p:sldId id="362" r:id="rId16"/>
    <p:sldId id="295" r:id="rId17"/>
    <p:sldId id="363" r:id="rId18"/>
    <p:sldId id="299" r:id="rId19"/>
    <p:sldId id="364" r:id="rId20"/>
    <p:sldId id="300" r:id="rId21"/>
    <p:sldId id="365" r:id="rId22"/>
    <p:sldId id="305" r:id="rId23"/>
    <p:sldId id="366" r:id="rId24"/>
    <p:sldId id="353" r:id="rId25"/>
    <p:sldId id="367" r:id="rId26"/>
    <p:sldId id="303" r:id="rId27"/>
    <p:sldId id="368" r:id="rId28"/>
    <p:sldId id="296" r:id="rId29"/>
    <p:sldId id="369" r:id="rId30"/>
    <p:sldId id="298" r:id="rId31"/>
    <p:sldId id="370" r:id="rId32"/>
    <p:sldId id="301" r:id="rId33"/>
    <p:sldId id="371" r:id="rId34"/>
    <p:sldId id="302" r:id="rId35"/>
    <p:sldId id="372" r:id="rId36"/>
    <p:sldId id="304" r:id="rId37"/>
    <p:sldId id="373" r:id="rId38"/>
    <p:sldId id="306" r:id="rId39"/>
    <p:sldId id="374" r:id="rId40"/>
    <p:sldId id="348" r:id="rId41"/>
    <p:sldId id="328" r:id="rId42"/>
    <p:sldId id="354" r:id="rId43"/>
    <p:sldId id="258" r:id="rId44"/>
  </p:sldIdLst>
  <p:sldSz cx="9144000" cy="6858000" type="screen4x3"/>
  <p:notesSz cx="6858000" cy="9144000"/>
  <p:defaultTextStyle>
    <a:defPPr>
      <a:defRPr lang="hr-H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Palatino Linotype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Palatino Linotype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Palatino Linotype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Palatino Linotype" pitchFamily="18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0" autoAdjust="0"/>
    <p:restoredTop sz="86402" autoAdjust="0"/>
  </p:normalViewPr>
  <p:slideViewPr>
    <p:cSldViewPr>
      <p:cViewPr varScale="1">
        <p:scale>
          <a:sx n="70" d="100"/>
          <a:sy n="70" d="100"/>
        </p:scale>
        <p:origin x="43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8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 noProof="0"/>
              <a:t>Click to edit Master text styles</a:t>
            </a:r>
          </a:p>
          <a:p>
            <a:pPr lvl="1"/>
            <a:r>
              <a:rPr lang="hr-HR" altLang="sr-Latn-RS" noProof="0"/>
              <a:t>Second level</a:t>
            </a:r>
          </a:p>
          <a:p>
            <a:pPr lvl="2"/>
            <a:r>
              <a:rPr lang="hr-HR" altLang="sr-Latn-RS" noProof="0"/>
              <a:t>Third level</a:t>
            </a:r>
          </a:p>
          <a:p>
            <a:pPr lvl="3"/>
            <a:r>
              <a:rPr lang="hr-HR" altLang="sr-Latn-RS" noProof="0"/>
              <a:t>Fourth level</a:t>
            </a:r>
          </a:p>
          <a:p>
            <a:pPr lvl="4"/>
            <a:r>
              <a:rPr lang="hr-HR" altLang="sr-Latn-R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35212D0-BB56-40DD-82A7-6B18C432E123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3663739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B5D9E573-E33A-4FE9-B063-345D75005A6F}" type="slidenum">
              <a:rPr lang="hr-HR" altLang="sr-Latn-RS" smtClean="0">
                <a:latin typeface="Arial" pitchFamily="34" charset="0"/>
              </a:rPr>
              <a:pPr eaLnBrk="1" hangingPunct="1"/>
              <a:t>1</a:t>
            </a:fld>
            <a:endParaRPr lang="hr-HR" altLang="sr-Latn-RS">
              <a:latin typeface="Arial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sr-Latn-R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898CE1B5-75D8-4620-A611-1FA3946158BD}" type="slidenum">
              <a:rPr lang="hr-HR" altLang="sr-Latn-RS" smtClean="0">
                <a:latin typeface="Arial" pitchFamily="34" charset="0"/>
              </a:rPr>
              <a:pPr eaLnBrk="1" hangingPunct="1"/>
              <a:t>16</a:t>
            </a:fld>
            <a:endParaRPr lang="hr-HR" altLang="sr-Latn-RS">
              <a:latin typeface="Arial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sr-Latn-R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705BB204-F6C0-4E65-9512-A45992EC928F}" type="slidenum">
              <a:rPr lang="hr-HR" altLang="sr-Latn-RS" smtClean="0">
                <a:latin typeface="Arial" pitchFamily="34" charset="0"/>
              </a:rPr>
              <a:pPr eaLnBrk="1" hangingPunct="1"/>
              <a:t>18</a:t>
            </a:fld>
            <a:endParaRPr lang="hr-HR" altLang="sr-Latn-RS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sr-Latn-R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228DE5D9-6585-4D20-BAC9-8C38EEFF2ACA}" type="slidenum">
              <a:rPr lang="hr-HR" altLang="sr-Latn-RS" smtClean="0">
                <a:latin typeface="Arial" pitchFamily="34" charset="0"/>
              </a:rPr>
              <a:pPr eaLnBrk="1" hangingPunct="1"/>
              <a:t>20</a:t>
            </a:fld>
            <a:endParaRPr lang="hr-HR" altLang="sr-Latn-RS">
              <a:latin typeface="Arial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sr-Latn-R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4EE41261-C0E0-463B-8E6B-FF5F8E4258DB}" type="slidenum">
              <a:rPr lang="hr-HR" altLang="sr-Latn-RS" smtClean="0">
                <a:latin typeface="Arial" pitchFamily="34" charset="0"/>
              </a:rPr>
              <a:pPr eaLnBrk="1" hangingPunct="1"/>
              <a:t>22</a:t>
            </a:fld>
            <a:endParaRPr lang="hr-HR" altLang="sr-Latn-RS">
              <a:latin typeface="Arial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sr-Latn-R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F9802AE7-8AD8-48F1-9305-4E26D9A61089}" type="slidenum">
              <a:rPr lang="hr-HR" altLang="sr-Latn-RS" smtClean="0">
                <a:latin typeface="Arial" pitchFamily="34" charset="0"/>
              </a:rPr>
              <a:pPr eaLnBrk="1" hangingPunct="1"/>
              <a:t>26</a:t>
            </a:fld>
            <a:endParaRPr lang="hr-HR" altLang="sr-Latn-RS">
              <a:latin typeface="Arial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sr-Latn-R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84AA3C75-D827-4E2B-8BC4-257B63D6F321}" type="slidenum">
              <a:rPr lang="hr-HR" altLang="sr-Latn-RS" smtClean="0">
                <a:latin typeface="Arial" pitchFamily="34" charset="0"/>
              </a:rPr>
              <a:pPr eaLnBrk="1" hangingPunct="1"/>
              <a:t>28</a:t>
            </a:fld>
            <a:endParaRPr lang="hr-HR" altLang="sr-Latn-RS">
              <a:latin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sr-Latn-R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2F1E92C5-8419-4801-9880-4D0F97EC93C3}" type="slidenum">
              <a:rPr lang="hr-HR" altLang="sr-Latn-RS" smtClean="0">
                <a:latin typeface="Arial" pitchFamily="34" charset="0"/>
              </a:rPr>
              <a:pPr eaLnBrk="1" hangingPunct="1"/>
              <a:t>30</a:t>
            </a:fld>
            <a:endParaRPr lang="hr-HR" altLang="sr-Latn-RS">
              <a:latin typeface="Arial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sr-Latn-R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37164A0F-495A-42F3-9BBC-D7C3A8300C5A}" type="slidenum">
              <a:rPr lang="hr-HR" altLang="sr-Latn-RS" smtClean="0">
                <a:latin typeface="Arial" pitchFamily="34" charset="0"/>
              </a:rPr>
              <a:pPr eaLnBrk="1" hangingPunct="1"/>
              <a:t>32</a:t>
            </a:fld>
            <a:endParaRPr lang="hr-HR" altLang="sr-Latn-RS">
              <a:latin typeface="Arial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sr-Latn-R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5328E4BF-E35C-426B-B1F7-6C4984611DD6}" type="slidenum">
              <a:rPr lang="hr-HR" altLang="sr-Latn-RS" smtClean="0">
                <a:latin typeface="Arial" pitchFamily="34" charset="0"/>
              </a:rPr>
              <a:pPr eaLnBrk="1" hangingPunct="1"/>
              <a:t>34</a:t>
            </a:fld>
            <a:endParaRPr lang="hr-HR" altLang="sr-Latn-RS">
              <a:latin typeface="Arial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sr-Latn-R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84E0C4AE-3849-4E1C-8F54-16FB7A3C17DA}" type="slidenum">
              <a:rPr lang="hr-HR" altLang="sr-Latn-RS" smtClean="0">
                <a:latin typeface="Arial" pitchFamily="34" charset="0"/>
              </a:rPr>
              <a:pPr eaLnBrk="1" hangingPunct="1"/>
              <a:t>36</a:t>
            </a:fld>
            <a:endParaRPr lang="hr-HR" altLang="sr-Latn-RS">
              <a:latin typeface="Arial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sr-Latn-R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DF17EE1E-924D-457A-9A6C-FC00FE525550}" type="slidenum">
              <a:rPr lang="hr-HR" altLang="sr-Latn-RS" smtClean="0">
                <a:latin typeface="Arial" pitchFamily="34" charset="0"/>
              </a:rPr>
              <a:pPr eaLnBrk="1" hangingPunct="1"/>
              <a:t>2</a:t>
            </a:fld>
            <a:endParaRPr lang="hr-HR" altLang="sr-Latn-RS">
              <a:latin typeface="Arial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sr-Latn-R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5B18C8F3-4A55-4827-A74C-4B3D4FDBD25F}" type="slidenum">
              <a:rPr lang="hr-HR" altLang="sr-Latn-RS" smtClean="0">
                <a:latin typeface="Arial" pitchFamily="34" charset="0"/>
              </a:rPr>
              <a:pPr eaLnBrk="1" hangingPunct="1"/>
              <a:t>38</a:t>
            </a:fld>
            <a:endParaRPr lang="hr-HR" altLang="sr-Latn-RS">
              <a:latin typeface="Arial" pitchFamily="34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sr-Latn-R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A25FC212-6593-4F39-B53F-18DF6EBEE67F}" type="slidenum">
              <a:rPr lang="hr-HR" altLang="sr-Latn-RS" smtClean="0">
                <a:latin typeface="Arial" pitchFamily="34" charset="0"/>
              </a:rPr>
              <a:pPr eaLnBrk="1" hangingPunct="1"/>
              <a:t>40</a:t>
            </a:fld>
            <a:endParaRPr lang="hr-HR" altLang="sr-Latn-RS">
              <a:latin typeface="Arial" pitchFamily="34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sr-Latn-R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B5204904-D2EF-44F8-B1DB-1927A8765FA2}" type="slidenum">
              <a:rPr lang="hr-HR" altLang="sr-Latn-RS" smtClean="0">
                <a:latin typeface="Arial" pitchFamily="34" charset="0"/>
              </a:rPr>
              <a:pPr eaLnBrk="1" hangingPunct="1"/>
              <a:t>41</a:t>
            </a:fld>
            <a:endParaRPr lang="hr-HR" altLang="sr-Latn-RS">
              <a:latin typeface="Arial" pitchFamily="34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sr-Latn-R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114B5B28-8EE1-4C6F-ABCC-1695144A0F17}" type="slidenum">
              <a:rPr lang="hr-HR" altLang="sr-Latn-RS" smtClean="0">
                <a:latin typeface="Arial" pitchFamily="34" charset="0"/>
              </a:rPr>
              <a:pPr eaLnBrk="1" hangingPunct="1"/>
              <a:t>43</a:t>
            </a:fld>
            <a:endParaRPr lang="hr-HR" altLang="sr-Latn-RS">
              <a:latin typeface="Arial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sr-Latn-R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708910-C060-4B66-9356-D2267BFF8DA5}" type="slidenum">
              <a:rPr lang="hr-HR" altLang="sr-Latn-RS"/>
              <a:pPr/>
              <a:t>3</a:t>
            </a:fld>
            <a:endParaRPr lang="hr-HR" altLang="sr-Latn-R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r-Latn-RS" altLang="sr-Latn-RS"/>
          </a:p>
        </p:txBody>
      </p:sp>
    </p:spTree>
    <p:extLst>
      <p:ext uri="{BB962C8B-B14F-4D97-AF65-F5344CB8AC3E}">
        <p14:creationId xmlns:p14="http://schemas.microsoft.com/office/powerpoint/2010/main" val="796805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49A51703-AFF6-4083-8BC6-A4201160FEDF}" type="slidenum">
              <a:rPr lang="hr-HR" altLang="sr-Latn-RS" smtClean="0">
                <a:latin typeface="Arial" pitchFamily="34" charset="0"/>
              </a:rPr>
              <a:pPr eaLnBrk="1" hangingPunct="1"/>
              <a:t>4</a:t>
            </a:fld>
            <a:endParaRPr lang="hr-HR" altLang="sr-Latn-RS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sr-Latn-R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73AA1616-D691-4620-91C6-D141F8E1D16F}" type="slidenum">
              <a:rPr lang="hr-HR" altLang="sr-Latn-RS" smtClean="0">
                <a:latin typeface="Arial" pitchFamily="34" charset="0"/>
              </a:rPr>
              <a:pPr eaLnBrk="1" hangingPunct="1"/>
              <a:t>6</a:t>
            </a:fld>
            <a:endParaRPr lang="hr-HR" altLang="sr-Latn-RS">
              <a:latin typeface="Arial" pitchFamily="34" charset="0"/>
            </a:endParaRPr>
          </a:p>
        </p:txBody>
      </p:sp>
      <p:sp>
        <p:nvSpPr>
          <p:cNvPr id="5632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sr-Latn-R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0FA39141-405B-4DCD-BC72-CBB0917746CD}" type="slidenum">
              <a:rPr lang="hr-HR" altLang="sr-Latn-RS" smtClean="0">
                <a:latin typeface="Arial" pitchFamily="34" charset="0"/>
              </a:rPr>
              <a:pPr eaLnBrk="1" hangingPunct="1"/>
              <a:t>7</a:t>
            </a:fld>
            <a:endParaRPr lang="hr-HR" altLang="sr-Latn-RS">
              <a:latin typeface="Arial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sr-Latn-R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18A29651-971D-4435-9EA0-23EE2E44E71E}" type="slidenum">
              <a:rPr lang="hr-HR" altLang="sr-Latn-RS" smtClean="0">
                <a:latin typeface="Arial" pitchFamily="34" charset="0"/>
              </a:rPr>
              <a:pPr eaLnBrk="1" hangingPunct="1"/>
              <a:t>10</a:t>
            </a:fld>
            <a:endParaRPr lang="hr-HR" altLang="sr-Latn-RS">
              <a:latin typeface="Arial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sr-Latn-R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04EADB1B-239B-4785-9591-85BE4B0BCDE5}" type="slidenum">
              <a:rPr lang="hr-HR" altLang="sr-Latn-RS" smtClean="0">
                <a:latin typeface="Arial" pitchFamily="34" charset="0"/>
              </a:rPr>
              <a:pPr eaLnBrk="1" hangingPunct="1"/>
              <a:t>12</a:t>
            </a:fld>
            <a:endParaRPr lang="hr-HR" altLang="sr-Latn-RS">
              <a:latin typeface="Arial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sr-Latn-R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CEB567F2-777D-4AEF-8545-0B9472967760}" type="slidenum">
              <a:rPr lang="hr-HR" altLang="sr-Latn-RS" smtClean="0">
                <a:latin typeface="Arial" pitchFamily="34" charset="0"/>
              </a:rPr>
              <a:pPr eaLnBrk="1" hangingPunct="1"/>
              <a:t>14</a:t>
            </a:fld>
            <a:endParaRPr lang="hr-HR" altLang="sr-Latn-RS">
              <a:latin typeface="Arial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sr-Latn-RS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7C718-AD1C-4479-B59D-9666E55A0327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07407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5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E4B33-5FC7-4ED6-8B15-D39107B3E782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31626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47F58-D8A9-4105-B664-8FE1F9A8DE0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4462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4B78D-D18F-4E26-ABA7-5A4795048C67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0143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723CF-FDFB-4044-972B-055B9BE0BE2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09630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10C98-3F40-49C3-9A39-BB959E6534B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1427928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4DBC1-E604-455E-803C-9CA76FBD8111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8912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7FD30-92B1-41CB-8FBD-0D78020B144D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23921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4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44E03-3823-445E-8588-C6006A07D64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86687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3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66B5E-CC7C-4B64-ACEF-7D30568FCE4F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98417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7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0B594-821A-472A-B14B-BCED986CA9D7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92905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1494E-2DA3-497C-B0AC-1D81003ABF3D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39753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29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 smtClean="0">
                <a:solidFill>
                  <a:schemeClr val="accent1">
                    <a:shade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F30CBC11-264B-4D9A-A880-E329D062E0F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1" r:id="rId4"/>
    <p:sldLayoutId id="2147483737" r:id="rId5"/>
    <p:sldLayoutId id="2147483732" r:id="rId6"/>
    <p:sldLayoutId id="2147483738" r:id="rId7"/>
    <p:sldLayoutId id="2147483739" r:id="rId8"/>
    <p:sldLayoutId id="2147483740" r:id="rId9"/>
    <p:sldLayoutId id="2147483733" r:id="rId10"/>
    <p:sldLayoutId id="2147483741" r:id="rId11"/>
    <p:sldLayoutId id="2147483742" r:id="rId12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3.0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565400"/>
            <a:ext cx="8229600" cy="11398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r-HR" altLang="sr-Latn-RS" sz="4800" dirty="0">
                <a:latin typeface="Palatino Linotype" pitchFamily="18" charset="0"/>
              </a:rPr>
              <a:t>Grčko-rimska religija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r-HR" altLang="sr-Latn-RS" dirty="0">
                <a:latin typeface="Palatino Linotype" pitchFamily="18" charset="0"/>
              </a:rPr>
              <a:t>Podjela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84784"/>
            <a:ext cx="8561388" cy="5144616"/>
          </a:xfrm>
        </p:spPr>
        <p:txBody>
          <a:bodyPr/>
          <a:lstStyle/>
          <a:p>
            <a:r>
              <a:rPr lang="hr-HR" altLang="sr-Latn-RS" sz="3600" dirty="0">
                <a:latin typeface="Palatino Linotype" pitchFamily="18" charset="0"/>
              </a:rPr>
              <a:t>12 olimpskih bogova u Rimu postaju</a:t>
            </a:r>
            <a:r>
              <a:rPr lang="hr-HR" altLang="sr-Latn-RS" i="1" dirty="0">
                <a:latin typeface="Palatino Linotype" pitchFamily="18" charset="0"/>
              </a:rPr>
              <a:t> Dii consentes </a:t>
            </a:r>
            <a:r>
              <a:rPr lang="hr-HR" altLang="sr-Latn-RS" dirty="0">
                <a:latin typeface="Palatino Linotype" pitchFamily="18" charset="0"/>
              </a:rPr>
              <a:t>= 12 viših božanstava (prema Eniju):</a:t>
            </a:r>
          </a:p>
          <a:p>
            <a:pPr lvl="1"/>
            <a:r>
              <a:rPr lang="hr-HR" altLang="sr-Latn-RS" i="1" dirty="0">
                <a:latin typeface="Palatino Linotype" pitchFamily="18" charset="0"/>
              </a:rPr>
              <a:t>Iuno, Vesta, Minerva, Ceres, Diana, Venus, Mars,</a:t>
            </a:r>
          </a:p>
          <a:p>
            <a:pPr lvl="1">
              <a:buFont typeface="Wingdings" pitchFamily="2" charset="2"/>
              <a:buNone/>
            </a:pPr>
            <a:r>
              <a:rPr lang="hr-HR" altLang="sr-Latn-RS" i="1" dirty="0">
                <a:latin typeface="Palatino Linotype" pitchFamily="18" charset="0"/>
              </a:rPr>
              <a:t>	Mercurius, Iovis, Neptunus, Volcanus, Apollo</a:t>
            </a:r>
          </a:p>
          <a:p>
            <a:r>
              <a:rPr lang="hr-HR" altLang="sr-Latn-RS" dirty="0">
                <a:latin typeface="Palatino Linotype" pitchFamily="18" charset="0"/>
              </a:rPr>
              <a:t>Postoji još mnoštvo manjih (ili neolimpskih) božanstava, demona, heroja i sl.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92088"/>
            <a:ext cx="6696744" cy="678500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19472"/>
            <a:ext cx="7875984" cy="673224"/>
          </a:xfrm>
        </p:spPr>
        <p:txBody>
          <a:bodyPr>
            <a:normAutofit/>
          </a:bodyPr>
          <a:lstStyle/>
          <a:p>
            <a:r>
              <a:rPr lang="en-GB" sz="1200" cap="none" dirty="0">
                <a:solidFill>
                  <a:schemeClr val="accent1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http://famouswonders.com/statue-of-zeus-at-olympia</a:t>
            </a:r>
            <a:r>
              <a:rPr lang="en-GB" sz="1200" cap="none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6679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0"/>
            <a:ext cx="7489081" cy="9810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r-HR" altLang="sr-Latn-RS" dirty="0">
                <a:latin typeface="Palatino Linotype" pitchFamily="18" charset="0"/>
              </a:rPr>
              <a:t>Zeus 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79388" y="1169987"/>
            <a:ext cx="4316412" cy="54991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r-HR" altLang="sr-Latn-RS" sz="2600" dirty="0">
                <a:latin typeface="Palatino Linotype" pitchFamily="18" charset="0"/>
              </a:rPr>
              <a:t>Sin Krona i Reje</a:t>
            </a:r>
          </a:p>
          <a:p>
            <a:pPr>
              <a:lnSpc>
                <a:spcPct val="90000"/>
              </a:lnSpc>
            </a:pPr>
            <a:r>
              <a:rPr lang="hr-HR" altLang="sr-Latn-RS" sz="2600" dirty="0">
                <a:latin typeface="Palatino Linotype" pitchFamily="18" charset="0"/>
              </a:rPr>
              <a:t>Vrhovni bog, vladar neba (oluje) i zemlje, zaštitnik svih državnih i obiteljskih veza, zakletve, pravde; </a:t>
            </a:r>
          </a:p>
          <a:p>
            <a:pPr>
              <a:lnSpc>
                <a:spcPct val="90000"/>
              </a:lnSpc>
            </a:pPr>
            <a:r>
              <a:rPr lang="hr-HR" altLang="sr-Latn-RS" sz="2600" dirty="0">
                <a:latin typeface="Palatino Linotype" pitchFamily="18" charset="0"/>
              </a:rPr>
              <a:t>Zaštitni mu je znak munja, biljka hrast, a životinja orao; sveti vrhovi planina</a:t>
            </a:r>
          </a:p>
          <a:p>
            <a:pPr>
              <a:lnSpc>
                <a:spcPct val="90000"/>
              </a:lnSpc>
            </a:pPr>
            <a:r>
              <a:rPr lang="hr-HR" altLang="sr-Latn-RS" sz="2600" dirty="0">
                <a:latin typeface="Palatino Linotype" pitchFamily="18" charset="0"/>
              </a:rPr>
              <a:t>Često mijenja obličje</a:t>
            </a:r>
          </a:p>
          <a:p>
            <a:pPr>
              <a:lnSpc>
                <a:spcPct val="90000"/>
              </a:lnSpc>
            </a:pPr>
            <a:r>
              <a:rPr lang="hr-HR" altLang="sr-Latn-RS" sz="2600" dirty="0">
                <a:latin typeface="Palatino Linotype" pitchFamily="18" charset="0"/>
              </a:rPr>
              <a:t>Osim 3 žene, ima i mnoštvo ljubavnica (pa i djece)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572000" y="1169987"/>
            <a:ext cx="4572000" cy="5688013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hr-HR" altLang="sr-Latn-RS" sz="2600" dirty="0">
                <a:latin typeface="Palatino Linotype" pitchFamily="18" charset="0"/>
              </a:rPr>
              <a:t>    </a:t>
            </a:r>
            <a:r>
              <a:rPr lang="hr-HR" altLang="sr-Latn-RS" sz="2600" u="sng" dirty="0">
                <a:latin typeface="Palatino Linotype" pitchFamily="18" charset="0"/>
              </a:rPr>
              <a:t>U Rimu</a:t>
            </a:r>
          </a:p>
          <a:p>
            <a:pPr>
              <a:lnSpc>
                <a:spcPct val="90000"/>
              </a:lnSpc>
            </a:pPr>
            <a:r>
              <a:rPr lang="hr-HR" altLang="sr-Latn-RS" sz="2600" dirty="0">
                <a:latin typeface="Palatino Linotype" pitchFamily="18" charset="0"/>
              </a:rPr>
              <a:t>Jupiter </a:t>
            </a:r>
            <a:r>
              <a:rPr lang="hr-HR" altLang="sr-Latn-RS" sz="2600" i="1" dirty="0">
                <a:latin typeface="Palatino Linotype" pitchFamily="18" charset="0"/>
              </a:rPr>
              <a:t>(Iuppiter</a:t>
            </a:r>
            <a:r>
              <a:rPr lang="hr-HR" altLang="sr-Latn-RS" sz="2600" dirty="0">
                <a:latin typeface="Palatino Linotype" pitchFamily="18" charset="0"/>
              </a:rPr>
              <a:t>)</a:t>
            </a:r>
            <a:r>
              <a:rPr lang="hr-HR" altLang="sr-Latn-RS" sz="2600" i="1" dirty="0">
                <a:latin typeface="Palatino Linotype" pitchFamily="18" charset="0"/>
              </a:rPr>
              <a:t>,</a:t>
            </a:r>
            <a:r>
              <a:rPr lang="hr-HR" altLang="sr-Latn-RS" sz="2600" dirty="0">
                <a:latin typeface="Palatino Linotype" pitchFamily="18" charset="0"/>
              </a:rPr>
              <a:t> sin Saturna i Ope</a:t>
            </a:r>
          </a:p>
          <a:p>
            <a:pPr>
              <a:lnSpc>
                <a:spcPct val="90000"/>
              </a:lnSpc>
            </a:pPr>
            <a:r>
              <a:rPr lang="hr-HR" altLang="sr-Latn-RS" sz="2600" dirty="0">
                <a:latin typeface="Palatino Linotype" pitchFamily="18" charset="0"/>
              </a:rPr>
              <a:t>Još i zaštitnik svjetlosti te uspjeha pothvata </a:t>
            </a:r>
          </a:p>
          <a:p>
            <a:pPr>
              <a:lnSpc>
                <a:spcPct val="90000"/>
              </a:lnSpc>
            </a:pPr>
            <a:r>
              <a:rPr lang="hr-HR" altLang="sr-Latn-RS" sz="2600" dirty="0">
                <a:latin typeface="Palatino Linotype" pitchFamily="18" charset="0"/>
              </a:rPr>
              <a:t>Ima razne nadimke za razne djelatnosti: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hr-HR" altLang="sr-Latn-RS" sz="2600" dirty="0">
                <a:latin typeface="Palatino Linotype" pitchFamily="18" charset="0"/>
              </a:rPr>
              <a:t>	</a:t>
            </a:r>
            <a:r>
              <a:rPr lang="hr-HR" altLang="sr-Latn-RS" sz="2600" i="1" dirty="0">
                <a:latin typeface="Palatino Linotype" pitchFamily="18" charset="0"/>
              </a:rPr>
              <a:t>Pobjednik, Gromovnik, Kapitolijski – Najbolji i Najveći</a:t>
            </a:r>
            <a:endParaRPr lang="hr-HR" altLang="sr-Latn-RS" sz="2600" dirty="0">
              <a:latin typeface="Palatino Linotype" pitchFamily="18" charset="0"/>
            </a:endParaRPr>
          </a:p>
          <a:p>
            <a:pPr>
              <a:lnSpc>
                <a:spcPct val="90000"/>
              </a:lnSpc>
            </a:pPr>
            <a:r>
              <a:rPr lang="hr-HR" altLang="sr-Latn-RS" sz="2600" dirty="0">
                <a:latin typeface="Palatino Linotype" pitchFamily="18" charset="0"/>
              </a:rPr>
              <a:t>Imali su ga svi italski narodi, posvećene su mu ide i </a:t>
            </a:r>
            <a:r>
              <a:rPr lang="hr-HR" altLang="sr-Latn-RS" sz="2600" i="1" dirty="0">
                <a:latin typeface="Palatino Linotype" pitchFamily="18" charset="0"/>
              </a:rPr>
              <a:t>Rimske igre</a:t>
            </a:r>
            <a:endParaRPr lang="hr-HR" altLang="sr-Latn-RS" sz="2600" dirty="0">
              <a:latin typeface="Palatino Linotyp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702" y="1907"/>
            <a:ext cx="3889514" cy="6856093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27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r-HR" altLang="sr-Latn-RS" dirty="0">
                <a:latin typeface="Palatino Linotype" pitchFamily="18" charset="0"/>
              </a:rPr>
              <a:t>Hera (</a:t>
            </a:r>
            <a:r>
              <a:rPr lang="hr-HR" altLang="sr-Latn-RS" i="1" dirty="0">
                <a:latin typeface="Palatino Linotype" pitchFamily="18" charset="0"/>
              </a:rPr>
              <a:t>Hērē</a:t>
            </a:r>
            <a:r>
              <a:rPr lang="hr-HR" altLang="sr-Latn-RS" dirty="0">
                <a:latin typeface="Palatino Linotype" pitchFamily="18" charset="0"/>
                <a:cs typeface="Arial" charset="0"/>
              </a:rPr>
              <a:t>)</a:t>
            </a:r>
            <a:endParaRPr lang="en-US" altLang="sr-Latn-RS" dirty="0">
              <a:latin typeface="Palatino Linotype" pitchFamily="18" charset="0"/>
              <a:cs typeface="Arial" charset="0"/>
            </a:endParaRPr>
          </a:p>
        </p:txBody>
      </p:sp>
      <p:sp>
        <p:nvSpPr>
          <p:cNvPr id="26627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0" y="1125538"/>
            <a:ext cx="4495800" cy="55435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r-HR" altLang="sr-Latn-RS" sz="2600" dirty="0">
                <a:latin typeface="Palatino Linotype" pitchFamily="18" charset="0"/>
              </a:rPr>
              <a:t>Sestra i žena Zeusova, osim Aresa i Hefesta s njim ima i kći Hebu, božicu mladosti</a:t>
            </a:r>
          </a:p>
          <a:p>
            <a:pPr>
              <a:lnSpc>
                <a:spcPct val="90000"/>
              </a:lnSpc>
            </a:pPr>
            <a:r>
              <a:rPr lang="hr-HR" altLang="sr-Latn-RS" sz="2600" dirty="0">
                <a:latin typeface="Palatino Linotype" pitchFamily="18" charset="0"/>
              </a:rPr>
              <a:t>Božica je zaštitnica braka,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hr-HR" altLang="sr-Latn-RS" sz="2600" dirty="0">
                <a:latin typeface="Palatino Linotype" pitchFamily="18" charset="0"/>
              </a:rPr>
              <a:t>	obitelji i žena, kćeri su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hr-HR" altLang="sr-Latn-RS" sz="2600" dirty="0">
                <a:latin typeface="Palatino Linotype" pitchFamily="18" charset="0"/>
              </a:rPr>
              <a:t>	joj božice porođaja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hr-HR" altLang="sr-Latn-RS" sz="2600" dirty="0">
                <a:latin typeface="Palatino Linotype" pitchFamily="18" charset="0"/>
              </a:rPr>
              <a:t>	(Ilitije) </a:t>
            </a:r>
          </a:p>
          <a:p>
            <a:pPr>
              <a:lnSpc>
                <a:spcPct val="90000"/>
              </a:lnSpc>
            </a:pPr>
            <a:r>
              <a:rPr lang="hr-HR" altLang="sr-Latn-RS" sz="2600" dirty="0">
                <a:latin typeface="Palatino Linotype" pitchFamily="18" charset="0"/>
              </a:rPr>
              <a:t>Njene su životinje paun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hr-HR" altLang="sr-Latn-RS" sz="2600" dirty="0">
                <a:latin typeface="Palatino Linotype" pitchFamily="18" charset="0"/>
              </a:rPr>
              <a:t>	i junica, a biljka ljiljan i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hr-HR" altLang="sr-Latn-RS" sz="2600" dirty="0">
                <a:latin typeface="Palatino Linotype" pitchFamily="18" charset="0"/>
              </a:rPr>
              <a:t>	šipak</a:t>
            </a:r>
          </a:p>
          <a:p>
            <a:pPr>
              <a:lnSpc>
                <a:spcPct val="90000"/>
              </a:lnSpc>
            </a:pPr>
            <a:r>
              <a:rPr lang="hr-HR" altLang="sr-Latn-RS" sz="2600" dirty="0">
                <a:latin typeface="Palatino Linotype" pitchFamily="18" charset="0"/>
              </a:rPr>
              <a:t>Najviše se slavi u Argu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hr-HR" altLang="sr-Latn-RS" sz="2600" dirty="0">
                <a:latin typeface="Palatino Linotype" pitchFamily="18" charset="0"/>
              </a:rPr>
              <a:t>	 i na Samu</a:t>
            </a:r>
          </a:p>
        </p:txBody>
      </p:sp>
      <p:sp>
        <p:nvSpPr>
          <p:cNvPr id="26628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495801" y="1196975"/>
            <a:ext cx="4324672" cy="547211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hr-HR" altLang="sr-Latn-RS" sz="2600" u="sng" dirty="0">
                <a:latin typeface="Palatino Linotype" pitchFamily="18" charset="0"/>
              </a:rPr>
              <a:t>U Rimu</a:t>
            </a:r>
          </a:p>
          <a:p>
            <a:r>
              <a:rPr lang="hr-HR" altLang="sr-Latn-RS" sz="2600" dirty="0">
                <a:latin typeface="Palatino Linotype" pitchFamily="18" charset="0"/>
              </a:rPr>
              <a:t>Junona (</a:t>
            </a:r>
            <a:r>
              <a:rPr lang="hr-HR" altLang="sr-Latn-RS" sz="2600" i="1" dirty="0">
                <a:latin typeface="Palatino Linotype" pitchFamily="18" charset="0"/>
              </a:rPr>
              <a:t>Iuno</a:t>
            </a:r>
            <a:r>
              <a:rPr lang="hr-HR" altLang="sr-Latn-RS" sz="2600" dirty="0">
                <a:latin typeface="Palatino Linotype" pitchFamily="18" charset="0"/>
              </a:rPr>
              <a:t>)</a:t>
            </a:r>
          </a:p>
          <a:p>
            <a:r>
              <a:rPr lang="hr-HR" altLang="sr-Latn-RS" sz="2600" dirty="0">
                <a:latin typeface="Palatino Linotype" pitchFamily="18" charset="0"/>
              </a:rPr>
              <a:t>Božica je svjetlosti i mladoga mjeseca (Kalende), zaštitnica braka (mjesec </a:t>
            </a:r>
            <a:r>
              <a:rPr lang="hr-HR" altLang="sr-Latn-RS" sz="2600" i="1" dirty="0">
                <a:latin typeface="Palatino Linotype" pitchFamily="18" charset="0"/>
              </a:rPr>
              <a:t>iunius</a:t>
            </a:r>
            <a:r>
              <a:rPr lang="hr-HR" altLang="sr-Latn-RS" sz="2600" dirty="0">
                <a:latin typeface="Palatino Linotype" pitchFamily="18" charset="0"/>
              </a:rPr>
              <a:t>) i porođaja, gradova i tvrđava (</a:t>
            </a:r>
            <a:r>
              <a:rPr lang="hr-HR" altLang="sr-Latn-RS" sz="2600" i="1" dirty="0">
                <a:latin typeface="Palatino Linotype" pitchFamily="18" charset="0"/>
              </a:rPr>
              <a:t>Moneta </a:t>
            </a:r>
            <a:r>
              <a:rPr lang="hr-HR" altLang="sr-Latn-RS" sz="2600" dirty="0">
                <a:latin typeface="Palatino Linotype" pitchFamily="18" charset="0"/>
              </a:rPr>
              <a:t>na Kapitoliju)</a:t>
            </a:r>
          </a:p>
          <a:p>
            <a:r>
              <a:rPr lang="hr-HR" altLang="sr-Latn-RS" sz="2600" dirty="0">
                <a:latin typeface="Palatino Linotype" pitchFamily="18" charset="0"/>
              </a:rPr>
              <a:t>Nadimci su joj još: </a:t>
            </a:r>
            <a:r>
              <a:rPr lang="hr-HR" altLang="sr-Latn-RS" sz="2600" i="1" dirty="0">
                <a:latin typeface="Palatino Linotype" pitchFamily="18" charset="0"/>
              </a:rPr>
              <a:t>Regina (kraljica</a:t>
            </a:r>
            <a:r>
              <a:rPr lang="hr-HR" altLang="sr-Latn-RS" sz="2600" dirty="0">
                <a:latin typeface="Palatino Linotype" pitchFamily="18" charset="0"/>
              </a:rPr>
              <a:t>)</a:t>
            </a:r>
            <a:r>
              <a:rPr lang="hr-HR" altLang="sr-Latn-RS" sz="2600" i="1" dirty="0">
                <a:latin typeface="Palatino Linotype" pitchFamily="18" charset="0"/>
              </a:rPr>
              <a:t>, Lucina (svijetla), </a:t>
            </a:r>
            <a:r>
              <a:rPr lang="hr-HR" altLang="sr-Latn-RS" sz="2600" dirty="0">
                <a:latin typeface="Palatino Linotype" pitchFamily="18" charset="0"/>
              </a:rPr>
              <a:t>a glavna svetkovina </a:t>
            </a:r>
            <a:r>
              <a:rPr lang="hr-HR" altLang="sr-Latn-RS" sz="2600" i="1" dirty="0">
                <a:latin typeface="Palatino Linotype" pitchFamily="18" charset="0"/>
              </a:rPr>
              <a:t>Matronalia </a:t>
            </a:r>
            <a:r>
              <a:rPr lang="hr-HR" altLang="sr-Latn-RS" sz="2600" dirty="0">
                <a:latin typeface="Palatino Linotype" pitchFamily="18" charset="0"/>
              </a:rPr>
              <a:t>(1. mart)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0900" y="0"/>
            <a:ext cx="4902200" cy="6858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0900" y="0"/>
            <a:ext cx="6867652" cy="692696"/>
          </a:xfrm>
        </p:spPr>
        <p:txBody>
          <a:bodyPr>
            <a:normAutofit/>
          </a:bodyPr>
          <a:lstStyle/>
          <a:p>
            <a:r>
              <a:rPr lang="en-GB" sz="1200" cap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Hypothesized </a:t>
            </a:r>
            <a:r>
              <a:rPr lang="en-GB" sz="1200" cap="none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Repr</a:t>
            </a:r>
            <a:r>
              <a:rPr lang="en-GB" sz="1200" cap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(EL) Athena, Peter Connolly</a:t>
            </a:r>
            <a:r>
              <a:rPr lang="hr-HR" sz="1200" cap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; </a:t>
            </a:r>
            <a:r>
              <a:rPr lang="en-GB" sz="1200" cap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https://www.lssu.edu/faculty/jswedene/flem_ch_2_notes_hellenic_lect</a:t>
            </a:r>
            <a:r>
              <a:rPr lang="en-GB" sz="1200" cap="none" dirty="0">
                <a:solidFill>
                  <a:schemeClr val="bg2">
                    <a:lumMod val="50000"/>
                  </a:schemeClr>
                </a:solidFill>
                <a:latin typeface="Palatino Linotype" panose="02040502050505030304" pitchFamily="18" charset="0"/>
              </a:rPr>
              <a:t>ure_total.html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160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36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r-HR" altLang="sr-Latn-RS" dirty="0">
                <a:latin typeface="Palatino Linotype" pitchFamily="18" charset="0"/>
              </a:rPr>
              <a:t>Atena (</a:t>
            </a:r>
            <a:r>
              <a:rPr lang="hr-HR" altLang="sr-Latn-RS" i="1" dirty="0">
                <a:latin typeface="Palatino Linotype" pitchFamily="18" charset="0"/>
              </a:rPr>
              <a:t>Athēna</a:t>
            </a:r>
            <a:r>
              <a:rPr lang="hr-HR" altLang="sr-Latn-RS" dirty="0">
                <a:latin typeface="Palatino Linotype" pitchFamily="18" charset="0"/>
                <a:cs typeface="Arial" charset="0"/>
              </a:rPr>
              <a:t>)</a:t>
            </a:r>
            <a:endParaRPr lang="en-US" altLang="sr-Latn-RS" dirty="0">
              <a:latin typeface="Palatino Linotype" pitchFamily="18" charset="0"/>
              <a:cs typeface="Arial" charset="0"/>
            </a:endParaRPr>
          </a:p>
        </p:txBody>
      </p:sp>
      <p:sp>
        <p:nvSpPr>
          <p:cNvPr id="148484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0" y="1125538"/>
            <a:ext cx="4495800" cy="5008562"/>
          </a:xfrm>
        </p:spPr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hr-HR" altLang="sr-Latn-RS" sz="2600">
                <a:latin typeface="Palatino Linotype" pitchFamily="18" charset="0"/>
              </a:rPr>
              <a:t>Kći Zeusa (iz njegove glave, Metida)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hr-HR" altLang="sr-Latn-RS" sz="2600">
                <a:latin typeface="Palatino Linotype" pitchFamily="18" charset="0"/>
              </a:rPr>
              <a:t>Djevičanska božica mudrosti, umijeća i znanosti te ratne vještine (koplje, kaciga, egida)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hr-HR" altLang="sr-Latn-RS" sz="2600">
                <a:latin typeface="Palatino Linotype" pitchFamily="18" charset="0"/>
              </a:rPr>
              <a:t>Sveta joj je životinja sova, a biljka maslina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hr-HR" altLang="sr-Latn-RS" sz="2600">
                <a:latin typeface="Palatino Linotype" pitchFamily="18" charset="0"/>
              </a:rPr>
              <a:t>Glavna svetkovina: </a:t>
            </a:r>
            <a:r>
              <a:rPr lang="hr-HR" altLang="sr-Latn-RS" sz="2600" i="1">
                <a:latin typeface="Palatino Linotype" pitchFamily="18" charset="0"/>
              </a:rPr>
              <a:t>Panath</a:t>
            </a:r>
            <a:r>
              <a:rPr lang="en-US" altLang="sr-Latn-RS" sz="2600" i="1">
                <a:latin typeface="Palatino Linotype" pitchFamily="18" charset="0"/>
              </a:rPr>
              <a:t>ē</a:t>
            </a:r>
            <a:r>
              <a:rPr lang="hr-HR" altLang="sr-Latn-RS" sz="2600" i="1">
                <a:latin typeface="Palatino Linotype" pitchFamily="18" charset="0"/>
              </a:rPr>
              <a:t>naia </a:t>
            </a:r>
            <a:r>
              <a:rPr lang="hr-HR" altLang="sr-Latn-RS" sz="2600">
                <a:latin typeface="Palatino Linotype" pitchFamily="18" charset="0"/>
              </a:rPr>
              <a:t>(za Atenu </a:t>
            </a:r>
            <a:r>
              <a:rPr lang="hr-HR" altLang="sr-Latn-RS" sz="2600" i="1">
                <a:latin typeface="Palatino Linotype" pitchFamily="18" charset="0"/>
              </a:rPr>
              <a:t>Polias</a:t>
            </a:r>
            <a:r>
              <a:rPr lang="hr-HR" altLang="sr-Latn-RS" sz="2600">
                <a:latin typeface="Palatino Linotype" pitchFamily="18" charset="0"/>
              </a:rPr>
              <a:t>, zaštitnicu grada Atene, povorka)</a:t>
            </a:r>
          </a:p>
        </p:txBody>
      </p:sp>
      <p:sp>
        <p:nvSpPr>
          <p:cNvPr id="148486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4572000" y="1125538"/>
            <a:ext cx="4572000" cy="5732462"/>
          </a:xfrm>
        </p:spPr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hr-HR" altLang="sr-Latn-RS" sz="2600" dirty="0">
                <a:latin typeface="Palatino Linotype" pitchFamily="18" charset="0"/>
              </a:rPr>
              <a:t>   </a:t>
            </a:r>
            <a:r>
              <a:rPr lang="hr-HR" altLang="sr-Latn-RS" sz="2600" u="sng" dirty="0">
                <a:latin typeface="Palatino Linotype" pitchFamily="18" charset="0"/>
              </a:rPr>
              <a:t>U Rimu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hr-HR" altLang="sr-Latn-RS" sz="2600" dirty="0">
                <a:latin typeface="Palatino Linotype" pitchFamily="18" charset="0"/>
              </a:rPr>
              <a:t>Minerva (</a:t>
            </a:r>
            <a:r>
              <a:rPr lang="hr-HR" altLang="sr-Latn-RS" sz="2600" i="1" dirty="0">
                <a:latin typeface="Palatino Linotype" pitchFamily="18" charset="0"/>
              </a:rPr>
              <a:t>Minerva</a:t>
            </a:r>
            <a:r>
              <a:rPr lang="hr-HR" altLang="sr-Latn-RS" sz="2600" dirty="0">
                <a:latin typeface="Palatino Linotype" pitchFamily="18" charset="0"/>
              </a:rPr>
              <a:t>); podrijetlo imena je etruščansko? (? </a:t>
            </a:r>
            <a:r>
              <a:rPr lang="hr-HR" altLang="sr-Latn-RS" sz="2600" i="1" dirty="0">
                <a:latin typeface="Palatino Linotype" pitchFamily="18" charset="0"/>
              </a:rPr>
              <a:t>mens </a:t>
            </a:r>
            <a:r>
              <a:rPr lang="hr-HR" altLang="sr-Latn-RS" sz="2600" dirty="0">
                <a:latin typeface="Palatino Linotype" pitchFamily="18" charset="0"/>
              </a:rPr>
              <a:t>= um)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hr-HR" altLang="sr-Latn-RS" sz="2600" dirty="0">
                <a:latin typeface="Palatino Linotype" pitchFamily="18" charset="0"/>
              </a:rPr>
              <a:t>Njezin kip Paladij donio je Eneja iz Troje (kamo je pao s neba); čuvao se u Vestinom hramu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hr-HR" altLang="sr-Latn-RS" sz="2600" dirty="0">
                <a:latin typeface="Palatino Linotype" pitchFamily="18" charset="0"/>
              </a:rPr>
              <a:t>Glavna svetkovina: </a:t>
            </a:r>
            <a:r>
              <a:rPr lang="hr-HR" altLang="sr-Latn-RS" sz="2600" i="1" dirty="0">
                <a:latin typeface="Palatino Linotype" pitchFamily="18" charset="0"/>
              </a:rPr>
              <a:t>Quinquatrus </a:t>
            </a:r>
            <a:r>
              <a:rPr lang="hr-HR" altLang="sr-Latn-RS" sz="2600" dirty="0">
                <a:latin typeface="Palatino Linotype" pitchFamily="18" charset="0"/>
              </a:rPr>
              <a:t>(Kvinkvatre) – izvorno ratna svetkovina Marsove žene (ples pod oružjem, čišćenje)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908" y="1"/>
            <a:ext cx="45353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33" y="6016752"/>
            <a:ext cx="9144000" cy="841248"/>
          </a:xfrm>
        </p:spPr>
        <p:txBody>
          <a:bodyPr>
            <a:normAutofit/>
          </a:bodyPr>
          <a:lstStyle/>
          <a:p>
            <a:pPr algn="ctr"/>
            <a:r>
              <a:rPr lang="en-GB" sz="1200" cap="none" dirty="0">
                <a:solidFill>
                  <a:schemeClr val="accent1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https://commons.wikimedia.org/wiki/</a:t>
            </a:r>
            <a:r>
              <a:rPr lang="en-GB" sz="1200" cap="none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file:brogi</a:t>
            </a:r>
            <a:r>
              <a:rPr lang="en-GB" sz="1200" cap="none" dirty="0">
                <a:solidFill>
                  <a:schemeClr val="accent1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,_</a:t>
            </a:r>
            <a:r>
              <a:rPr lang="en-GB" sz="1200" cap="none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carlo</a:t>
            </a:r>
            <a:r>
              <a:rPr lang="en-GB" sz="1200" cap="none" dirty="0">
                <a:solidFill>
                  <a:schemeClr val="accent1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_(1850-1925)_-_n._8169_-_roma_-_museo_nazionale_-_marte_in_riposo._arte_greca_del_iv_secolo_a._c..jpg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r-HR" altLang="sr-Latn-RS" dirty="0">
                <a:latin typeface="Palatino Linotype" pitchFamily="18" charset="0"/>
              </a:rPr>
              <a:t>Ares (</a:t>
            </a:r>
            <a:r>
              <a:rPr lang="hr-HR" altLang="sr-Latn-RS" i="1" dirty="0">
                <a:latin typeface="Palatino Linotype" pitchFamily="18" charset="0"/>
              </a:rPr>
              <a:t>Arēs</a:t>
            </a:r>
            <a:r>
              <a:rPr lang="hr-HR" altLang="sr-Latn-RS" dirty="0">
                <a:latin typeface="Palatino Linotype" pitchFamily="18" charset="0"/>
                <a:cs typeface="Arial" charset="0"/>
              </a:rPr>
              <a:t>)</a:t>
            </a:r>
            <a:endParaRPr lang="en-US" altLang="sr-Latn-RS" dirty="0">
              <a:latin typeface="Palatino Linotype" pitchFamily="18" charset="0"/>
              <a:cs typeface="Arial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600200"/>
            <a:ext cx="43434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r-HR" altLang="sr-Latn-RS" sz="2600" dirty="0">
                <a:latin typeface="Palatino Linotype" pitchFamily="18" charset="0"/>
              </a:rPr>
              <a:t>Sin Zeusa i Here</a:t>
            </a:r>
          </a:p>
          <a:p>
            <a:pPr>
              <a:lnSpc>
                <a:spcPct val="90000"/>
              </a:lnSpc>
            </a:pPr>
            <a:r>
              <a:rPr lang="hr-HR" altLang="sr-Latn-RS" sz="2600" dirty="0">
                <a:latin typeface="Palatino Linotype" pitchFamily="18" charset="0"/>
              </a:rPr>
              <a:t>Bog rata (divljeg i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hr-HR" altLang="sr-Latn-RS" sz="2600" dirty="0">
                <a:latin typeface="Palatino Linotype" pitchFamily="18" charset="0"/>
              </a:rPr>
              <a:t>	krvavog)</a:t>
            </a:r>
          </a:p>
          <a:p>
            <a:pPr>
              <a:lnSpc>
                <a:spcPct val="90000"/>
              </a:lnSpc>
            </a:pPr>
            <a:r>
              <a:rPr lang="hr-HR" altLang="sr-Latn-RS" sz="2600" dirty="0">
                <a:latin typeface="Palatino Linotype" pitchFamily="18" charset="0"/>
              </a:rPr>
              <a:t>Sveti su mu konj i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hr-HR" altLang="sr-Latn-RS" sz="2600" dirty="0">
                <a:latin typeface="Palatino Linotype" pitchFamily="18" charset="0"/>
              </a:rPr>
              <a:t>	vuk, od biljaka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hr-HR" altLang="sr-Latn-RS" sz="2600" dirty="0">
                <a:latin typeface="Palatino Linotype" pitchFamily="18" charset="0"/>
              </a:rPr>
              <a:t>	smokva i drijen</a:t>
            </a:r>
          </a:p>
          <a:p>
            <a:pPr>
              <a:lnSpc>
                <a:spcPct val="90000"/>
              </a:lnSpc>
            </a:pPr>
            <a:r>
              <a:rPr lang="hr-HR" altLang="sr-Latn-RS" sz="2600" dirty="0">
                <a:latin typeface="Palatino Linotype" pitchFamily="18" charset="0"/>
              </a:rPr>
              <a:t>Osobito štovan u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hr-HR" altLang="sr-Latn-RS" sz="2600" dirty="0">
                <a:latin typeface="Palatino Linotype" pitchFamily="18" charset="0"/>
              </a:rPr>
              <a:t>	Tegeji (Arkadija), u Ateni na Areopagu</a:t>
            </a:r>
          </a:p>
          <a:p>
            <a:pPr>
              <a:lnSpc>
                <a:spcPct val="90000"/>
              </a:lnSpc>
            </a:pPr>
            <a:r>
              <a:rPr lang="hr-HR" altLang="sr-Latn-RS" sz="2600" dirty="0">
                <a:latin typeface="Palatino Linotype" pitchFamily="18" charset="0"/>
              </a:rPr>
              <a:t>Svetkovina nema</a:t>
            </a:r>
          </a:p>
        </p:txBody>
      </p:sp>
      <p:sp>
        <p:nvSpPr>
          <p:cNvPr id="28676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4191000" y="1143000"/>
            <a:ext cx="4953000" cy="54864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hr-HR" altLang="sr-Latn-RS" sz="2600" u="sng" dirty="0">
                <a:latin typeface="Palatino Linotype" pitchFamily="18" charset="0"/>
              </a:rPr>
              <a:t>U Rimu</a:t>
            </a:r>
          </a:p>
          <a:p>
            <a:pPr>
              <a:lnSpc>
                <a:spcPct val="90000"/>
              </a:lnSpc>
            </a:pPr>
            <a:r>
              <a:rPr lang="hr-HR" altLang="sr-Latn-RS" sz="2600" dirty="0">
                <a:latin typeface="Palatino Linotype" pitchFamily="18" charset="0"/>
              </a:rPr>
              <a:t>Mars, ponekad samo Junonin sin (pomoću trava) </a:t>
            </a:r>
          </a:p>
          <a:p>
            <a:pPr>
              <a:lnSpc>
                <a:spcPct val="90000"/>
              </a:lnSpc>
            </a:pPr>
            <a:r>
              <a:rPr lang="hr-HR" altLang="sr-Latn-RS" sz="2600" dirty="0">
                <a:latin typeface="Palatino Linotype" pitchFamily="18" charset="0"/>
              </a:rPr>
              <a:t>s vestalkom Reom Silvijom otac Romula i Rema, oženjen Belonom</a:t>
            </a:r>
          </a:p>
          <a:p>
            <a:pPr>
              <a:lnSpc>
                <a:spcPct val="90000"/>
              </a:lnSpc>
            </a:pPr>
            <a:r>
              <a:rPr lang="hr-HR" altLang="sr-Latn-RS" sz="2600" dirty="0">
                <a:latin typeface="Palatino Linotype" pitchFamily="18" charset="0"/>
              </a:rPr>
              <a:t>Izvorno </a:t>
            </a:r>
            <a:r>
              <a:rPr lang="hr-HR" altLang="sr-Latn-RS" sz="2600" i="1" dirty="0">
                <a:latin typeface="Palatino Linotype" pitchFamily="18" charset="0"/>
              </a:rPr>
              <a:t>Mavors</a:t>
            </a:r>
            <a:r>
              <a:rPr lang="hr-HR" altLang="sr-Latn-RS" sz="2600" dirty="0">
                <a:latin typeface="Palatino Linotype" pitchFamily="18" charset="0"/>
              </a:rPr>
              <a:t>, italski bog šuma i rata (~ Kvirin), od Augusta se naziva i </a:t>
            </a:r>
            <a:r>
              <a:rPr lang="hr-HR" altLang="sr-Latn-RS" sz="2600" i="1" dirty="0">
                <a:latin typeface="Palatino Linotype" pitchFamily="18" charset="0"/>
              </a:rPr>
              <a:t>Osvetnik</a:t>
            </a:r>
            <a:endParaRPr lang="hr-HR" altLang="sr-Latn-RS" sz="2600" dirty="0">
              <a:latin typeface="Palatino Linotype" pitchFamily="18" charset="0"/>
            </a:endParaRPr>
          </a:p>
          <a:p>
            <a:pPr>
              <a:lnSpc>
                <a:spcPct val="90000"/>
              </a:lnSpc>
            </a:pPr>
            <a:r>
              <a:rPr lang="hr-HR" altLang="sr-Latn-RS" sz="2600" dirty="0">
                <a:latin typeface="Palatino Linotype" pitchFamily="18" charset="0"/>
              </a:rPr>
              <a:t>Njegov sveti štit koji je pao s neba čuvao je vrhovni svećenik, i s njim su plesali Salijci u svetom mu mjesecu martu te oko 15. oktobra</a:t>
            </a:r>
            <a:endParaRPr lang="en-GB" altLang="sr-Latn-R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7530" y="0"/>
            <a:ext cx="4598726" cy="687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44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786688" cy="70643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GB" altLang="sr-Latn-RS" sz="4000" dirty="0"/>
          </a:p>
        </p:txBody>
      </p:sp>
      <p:sp>
        <p:nvSpPr>
          <p:cNvPr id="276483" name="Rectangle 3"/>
          <p:cNvSpPr>
            <a:spLocks noGrp="1" noChangeArrowheads="1"/>
          </p:cNvSpPr>
          <p:nvPr>
            <p:ph idx="1"/>
          </p:nvPr>
        </p:nvSpPr>
        <p:spPr>
          <a:xfrm>
            <a:off x="1" y="1052513"/>
            <a:ext cx="9144000" cy="580548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hr-HR" altLang="sr-Latn-RS" dirty="0">
                <a:latin typeface="Palatino Linotype" pitchFamily="18" charset="0"/>
              </a:rPr>
              <a:t>Utjecaj indoeuropskog naslijeđa, neindoeuropskih mediteranskih religija, religija Bliskog istoka...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hr-HR" altLang="sr-Latn-RS" sz="2800" dirty="0">
                <a:latin typeface="Palatino Linotype" pitchFamily="18" charset="0"/>
              </a:rPr>
              <a:t>Religija vodi kroz život (rituali odrastanja, poljoprivredni, politički...) i uređuje odnose s božanstvima (okolnostima kojima čovjek ne može upravljati)</a:t>
            </a:r>
          </a:p>
          <a:p>
            <a:pPr lvl="1" fontAlgn="auto">
              <a:spcAft>
                <a:spcPts val="0"/>
              </a:spcAft>
              <a:buFont typeface="Wingdings 2"/>
              <a:buChar char=""/>
              <a:defRPr/>
            </a:pPr>
            <a:r>
              <a:rPr lang="hr-HR" altLang="sr-Latn-RS" sz="2600" dirty="0">
                <a:latin typeface="Palatino Linotype" pitchFamily="18" charset="0"/>
              </a:rPr>
              <a:t>nije propisana = bitno je ponašanje (u zajednici), ne vjerovanje (pojedinačno)</a:t>
            </a:r>
          </a:p>
          <a:p>
            <a:pPr lvl="1" fontAlgn="auto">
              <a:spcAft>
                <a:spcPts val="0"/>
              </a:spcAft>
              <a:buFont typeface="Wingdings 2"/>
              <a:buChar char=""/>
              <a:defRPr/>
            </a:pPr>
            <a:r>
              <a:rPr lang="hr-HR" altLang="sr-Latn-RS" sz="2600" dirty="0">
                <a:latin typeface="Palatino Linotype" pitchFamily="18" charset="0"/>
              </a:rPr>
              <a:t>U Rimu su religija i politika usko povezani </a:t>
            </a:r>
          </a:p>
          <a:p>
            <a:pPr lvl="1" fontAlgn="auto">
              <a:spcAft>
                <a:spcPts val="0"/>
              </a:spcAft>
              <a:buFont typeface="Wingdings 2"/>
              <a:buChar char=""/>
              <a:defRPr/>
            </a:pPr>
            <a:endParaRPr lang="hr-HR" altLang="sr-Latn-RS" sz="3000" dirty="0">
              <a:latin typeface="Palatino Linotype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hr-HR" altLang="sr-Latn-RS" sz="2800" dirty="0">
                <a:latin typeface="Palatino Linotype" pitchFamily="18" charset="0"/>
              </a:rPr>
              <a:t>Važnost božanskih znakova: proricanje, praznovjerje…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r-HR" altLang="sr-Latn-RS" dirty="0">
                <a:latin typeface="Palatino Linotype" pitchFamily="18" charset="0"/>
              </a:rPr>
              <a:t>Afrodita (</a:t>
            </a:r>
            <a:r>
              <a:rPr lang="hr-HR" altLang="sr-Latn-RS" i="1" dirty="0">
                <a:latin typeface="Palatino Linotype" pitchFamily="18" charset="0"/>
              </a:rPr>
              <a:t>Aphroditē</a:t>
            </a:r>
            <a:r>
              <a:rPr lang="hr-HR" altLang="sr-Latn-RS" dirty="0">
                <a:latin typeface="Palatino Linotype" pitchFamily="18" charset="0"/>
                <a:cs typeface="Arial" charset="0"/>
              </a:rPr>
              <a:t>)</a:t>
            </a:r>
            <a:endParaRPr lang="en-US" altLang="sr-Latn-RS" dirty="0">
              <a:latin typeface="Palatino Linotype" pitchFamily="18" charset="0"/>
              <a:cs typeface="Arial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196752"/>
            <a:ext cx="4716463" cy="566124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r-HR" altLang="sr-Latn-RS" dirty="0">
                <a:latin typeface="Palatino Linotype" pitchFamily="18" charset="0"/>
              </a:rPr>
              <a:t>Kći Zeusa i Dione (?), žena Hefesta, majka Erosa s Aresom</a:t>
            </a:r>
          </a:p>
          <a:p>
            <a:pPr>
              <a:lnSpc>
                <a:spcPct val="90000"/>
              </a:lnSpc>
            </a:pPr>
            <a:r>
              <a:rPr lang="hr-HR" altLang="sr-Latn-RS" dirty="0">
                <a:latin typeface="Palatino Linotype" pitchFamily="18" charset="0"/>
              </a:rPr>
              <a:t>Božica ljubavi i ljepote</a:t>
            </a:r>
          </a:p>
          <a:p>
            <a:pPr lvl="1">
              <a:lnSpc>
                <a:spcPct val="90000"/>
              </a:lnSpc>
            </a:pPr>
            <a:r>
              <a:rPr lang="hr-HR" altLang="sr-Latn-RS" dirty="0">
                <a:latin typeface="Palatino Linotype" pitchFamily="18" charset="0"/>
              </a:rPr>
              <a:t>Općenarodna (</a:t>
            </a:r>
            <a:r>
              <a:rPr lang="hr-HR" altLang="sr-Latn-RS" i="1" dirty="0">
                <a:latin typeface="Palatino Linotype" pitchFamily="18" charset="0"/>
              </a:rPr>
              <a:t>Pand</a:t>
            </a:r>
            <a:r>
              <a:rPr lang="en-US" altLang="sr-Latn-RS" i="1" dirty="0">
                <a:latin typeface="Palatino Linotype" pitchFamily="18" charset="0"/>
              </a:rPr>
              <a:t>ē</a:t>
            </a:r>
            <a:r>
              <a:rPr lang="hr-HR" altLang="sr-Latn-RS" i="1" dirty="0">
                <a:latin typeface="Palatino Linotype" pitchFamily="18" charset="0"/>
              </a:rPr>
              <a:t>mos</a:t>
            </a:r>
            <a:r>
              <a:rPr lang="hr-HR" altLang="sr-Latn-RS" dirty="0">
                <a:latin typeface="Palatino Linotype" pitchFamily="18" charset="0"/>
              </a:rPr>
              <a:t>) / Nebeska (</a:t>
            </a:r>
            <a:r>
              <a:rPr lang="hr-HR" altLang="sr-Latn-RS" i="1" dirty="0">
                <a:latin typeface="Palatino Linotype" pitchFamily="18" charset="0"/>
              </a:rPr>
              <a:t>Ourania</a:t>
            </a:r>
            <a:r>
              <a:rPr lang="hr-HR" altLang="sr-Latn-RS" dirty="0">
                <a:latin typeface="Palatino Linotype" pitchFamily="18" charset="0"/>
              </a:rPr>
              <a:t>)</a:t>
            </a:r>
            <a:endParaRPr lang="en-US" altLang="sr-Latn-RS" dirty="0">
              <a:latin typeface="Palatino Linotype" pitchFamily="18" charset="0"/>
            </a:endParaRPr>
          </a:p>
          <a:p>
            <a:pPr>
              <a:lnSpc>
                <a:spcPct val="90000"/>
              </a:lnSpc>
            </a:pPr>
            <a:r>
              <a:rPr lang="hr-HR" altLang="sr-Latn-RS" dirty="0">
                <a:latin typeface="Palatino Linotype" pitchFamily="18" charset="0"/>
              </a:rPr>
              <a:t>Svete su joj biljke mirta, ruža, jabuka i mak, a od životinja labud, vrabac i grlica</a:t>
            </a:r>
          </a:p>
          <a:p>
            <a:pPr>
              <a:lnSpc>
                <a:spcPct val="90000"/>
              </a:lnSpc>
            </a:pPr>
            <a:r>
              <a:rPr lang="hr-HR" altLang="sr-Latn-RS" dirty="0">
                <a:latin typeface="Palatino Linotype" pitchFamily="18" charset="0"/>
              </a:rPr>
              <a:t>Štuje se na Cipru (Paf), Kiteri, u Knidu (Karija), u Korintu i na Eriku na Siciliji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716464" y="1052736"/>
            <a:ext cx="4427536" cy="5805264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hr-HR" altLang="sr-Latn-RS" dirty="0">
                <a:latin typeface="Palatino Linotype" pitchFamily="18" charset="0"/>
              </a:rPr>
              <a:t>   </a:t>
            </a:r>
            <a:r>
              <a:rPr lang="hr-HR" altLang="sr-Latn-RS" u="sng" dirty="0">
                <a:latin typeface="Palatino Linotype" pitchFamily="18" charset="0"/>
              </a:rPr>
              <a:t>U Rimu</a:t>
            </a:r>
          </a:p>
          <a:p>
            <a:pPr>
              <a:lnSpc>
                <a:spcPct val="90000"/>
              </a:lnSpc>
            </a:pPr>
            <a:r>
              <a:rPr lang="hr-HR" altLang="sr-Latn-RS" dirty="0">
                <a:latin typeface="Palatino Linotype" pitchFamily="18" charset="0"/>
              </a:rPr>
              <a:t>Venera (</a:t>
            </a:r>
            <a:r>
              <a:rPr lang="hr-HR" altLang="sr-Latn-RS" i="1" dirty="0">
                <a:latin typeface="Palatino Linotype" pitchFamily="18" charset="0"/>
              </a:rPr>
              <a:t>Venus</a:t>
            </a:r>
            <a:r>
              <a:rPr lang="hr-HR" altLang="sr-Latn-RS" dirty="0">
                <a:latin typeface="Palatino Linotype" pitchFamily="18" charset="0"/>
              </a:rPr>
              <a:t>), majka Eneje, začetnica roda Julijevaca (</a:t>
            </a:r>
            <a:r>
              <a:rPr lang="hr-HR" altLang="sr-Latn-RS" i="1" dirty="0">
                <a:latin typeface="Palatino Linotype" pitchFamily="18" charset="0"/>
              </a:rPr>
              <a:t>Genetrix</a:t>
            </a:r>
            <a:r>
              <a:rPr lang="hr-HR" altLang="sr-Latn-RS" dirty="0">
                <a:latin typeface="Palatino Linotype" pitchFamily="18" charset="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hr-HR" altLang="sr-Latn-RS" dirty="0">
                <a:latin typeface="Palatino Linotype" pitchFamily="18" charset="0"/>
              </a:rPr>
              <a:t>Božica proljeća, ljubavi i ljepote (izvorno vrtova); još se zove </a:t>
            </a:r>
            <a:r>
              <a:rPr lang="hr-HR" altLang="sr-Latn-RS" i="1" dirty="0">
                <a:latin typeface="Palatino Linotype" pitchFamily="18" charset="0"/>
              </a:rPr>
              <a:t>Felix (sretna)</a:t>
            </a:r>
            <a:r>
              <a:rPr lang="hr-HR" altLang="sr-Latn-RS" dirty="0">
                <a:latin typeface="Palatino Linotype" pitchFamily="18" charset="0"/>
              </a:rPr>
              <a:t> i </a:t>
            </a:r>
            <a:r>
              <a:rPr lang="hr-HR" altLang="sr-Latn-RS" i="1" dirty="0">
                <a:latin typeface="Palatino Linotype" pitchFamily="18" charset="0"/>
              </a:rPr>
              <a:t>Victrix (pobjednica) </a:t>
            </a:r>
            <a:endParaRPr lang="hr-HR" altLang="sr-Latn-RS" dirty="0">
              <a:latin typeface="Palatino Linotype" pitchFamily="18" charset="0"/>
            </a:endParaRPr>
          </a:p>
          <a:p>
            <a:pPr>
              <a:lnSpc>
                <a:spcPct val="90000"/>
              </a:lnSpc>
            </a:pPr>
            <a:r>
              <a:rPr lang="hr-HR" altLang="sr-Latn-RS" dirty="0">
                <a:latin typeface="Palatino Linotype" pitchFamily="18" charset="0"/>
              </a:rPr>
              <a:t>Posvećen joj je mjesec april i hram na planini Erik na Siciliji </a:t>
            </a:r>
          </a:p>
          <a:p>
            <a:pPr lvl="1">
              <a:lnSpc>
                <a:spcPct val="90000"/>
              </a:lnSpc>
            </a:pPr>
            <a:r>
              <a:rPr lang="hr-HR" altLang="sr-Latn-RS" dirty="0">
                <a:latin typeface="Palatino Linotype" pitchFamily="18" charset="0"/>
              </a:rPr>
              <a:t>štuju je svi narodi Mediterana, veza s Trojom?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60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3140968"/>
            <a:ext cx="4343400" cy="288982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80221" y="6565175"/>
            <a:ext cx="518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https://squinches.wordpress.com/tag/mycenaean-collapse/</a:t>
            </a:r>
          </a:p>
        </p:txBody>
      </p:sp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0" y="-208022"/>
            <a:ext cx="3035932" cy="706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56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14800" cy="838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r-HR" altLang="sr-Latn-RS" dirty="0">
                <a:latin typeface="Palatino Linotype" pitchFamily="18" charset="0"/>
              </a:rPr>
              <a:t>Hestija (</a:t>
            </a:r>
            <a:r>
              <a:rPr lang="hr-HR" altLang="sr-Latn-RS" i="1" dirty="0">
                <a:latin typeface="Palatino Linotype" pitchFamily="18" charset="0"/>
              </a:rPr>
              <a:t>Hestia</a:t>
            </a:r>
            <a:r>
              <a:rPr lang="hr-HR" altLang="sr-Latn-RS" dirty="0">
                <a:latin typeface="Palatino Linotype" pitchFamily="18" charset="0"/>
              </a:rPr>
              <a:t>)</a:t>
            </a:r>
            <a:endParaRPr lang="en-GB" altLang="sr-Latn-RS" dirty="0">
              <a:latin typeface="Palatino Linotype" pitchFamily="18" charset="0"/>
            </a:endParaRPr>
          </a:p>
        </p:txBody>
      </p:sp>
      <p:sp>
        <p:nvSpPr>
          <p:cNvPr id="30723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228600" y="1447800"/>
            <a:ext cx="3505200" cy="5105400"/>
          </a:xfrm>
        </p:spPr>
        <p:txBody>
          <a:bodyPr/>
          <a:lstStyle/>
          <a:p>
            <a:r>
              <a:rPr lang="hr-HR" altLang="sr-Latn-RS" sz="3600" dirty="0">
                <a:latin typeface="Palatino Linotype" pitchFamily="18" charset="0"/>
              </a:rPr>
              <a:t> </a:t>
            </a:r>
            <a:r>
              <a:rPr lang="hr-HR" altLang="sr-Latn-RS" dirty="0">
                <a:latin typeface="Palatino Linotype" pitchFamily="18" charset="0"/>
              </a:rPr>
              <a:t>Sestra Zeusa, Here, ...</a:t>
            </a:r>
          </a:p>
          <a:p>
            <a:r>
              <a:rPr lang="hr-HR" altLang="sr-Latn-RS" dirty="0">
                <a:latin typeface="Palatino Linotype" pitchFamily="18" charset="0"/>
              </a:rPr>
              <a:t>Božica vatre na kućnom i gradskom ognjištu; simbol kućnog pa i državnog života</a:t>
            </a:r>
          </a:p>
          <a:p>
            <a:r>
              <a:rPr lang="hr-HR" altLang="sr-Latn-RS" dirty="0">
                <a:latin typeface="Palatino Linotype" pitchFamily="18" charset="0"/>
              </a:rPr>
              <a:t>Nje se treba sjetiti kod svake paljenice</a:t>
            </a:r>
          </a:p>
          <a:p>
            <a:pPr>
              <a:lnSpc>
                <a:spcPct val="90000"/>
              </a:lnSpc>
            </a:pPr>
            <a:endParaRPr lang="hr-HR" altLang="sr-Latn-RS" dirty="0">
              <a:latin typeface="Palatino Linotype" pitchFamily="18" charset="0"/>
            </a:endParaRPr>
          </a:p>
        </p:txBody>
      </p:sp>
      <p:sp>
        <p:nvSpPr>
          <p:cNvPr id="30724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3995738" y="115888"/>
            <a:ext cx="5148262" cy="674211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hr-HR" altLang="sr-Latn-RS" sz="2600" dirty="0">
                <a:latin typeface="Palatino Linotype" pitchFamily="18" charset="0"/>
              </a:rPr>
              <a:t>	</a:t>
            </a:r>
            <a:r>
              <a:rPr lang="hr-HR" altLang="sr-Latn-RS" sz="2600" u="sng" dirty="0">
                <a:latin typeface="Palatino Linotype" pitchFamily="18" charset="0"/>
              </a:rPr>
              <a:t>U Rimu</a:t>
            </a:r>
          </a:p>
          <a:p>
            <a:pPr marL="0" indent="0">
              <a:buNone/>
            </a:pPr>
            <a:r>
              <a:rPr lang="hr-HR" altLang="sr-Latn-RS" sz="2600" dirty="0">
                <a:latin typeface="Palatino Linotype" pitchFamily="18" charset="0"/>
              </a:rPr>
              <a:t>	</a:t>
            </a:r>
            <a:r>
              <a:rPr lang="hr-HR" altLang="sr-Latn-RS" sz="2600" cap="small" dirty="0">
                <a:latin typeface="Palatino Linotype" pitchFamily="18" charset="0"/>
              </a:rPr>
              <a:t>Vesta (</a:t>
            </a:r>
            <a:r>
              <a:rPr lang="hr-HR" altLang="sr-Latn-RS" sz="2600" i="1" cap="small" dirty="0">
                <a:latin typeface="Palatino Linotype" pitchFamily="18" charset="0"/>
              </a:rPr>
              <a:t>Vesta</a:t>
            </a:r>
            <a:r>
              <a:rPr lang="hr-HR" altLang="sr-Latn-RS" sz="2600" cap="small" dirty="0">
                <a:latin typeface="Palatino Linotype" pitchFamily="18" charset="0"/>
              </a:rPr>
              <a:t>) </a:t>
            </a:r>
          </a:p>
          <a:p>
            <a:r>
              <a:rPr lang="hr-HR" altLang="sr-Latn-RS" sz="2600" dirty="0">
                <a:latin typeface="Palatino Linotype" pitchFamily="18" charset="0"/>
              </a:rPr>
              <a:t>Uvezena iz Troje s Penatima</a:t>
            </a:r>
          </a:p>
          <a:p>
            <a:r>
              <a:rPr lang="hr-HR" altLang="sr-Latn-RS" sz="2600" dirty="0">
                <a:latin typeface="Palatino Linotype" pitchFamily="18" charset="0"/>
              </a:rPr>
              <a:t>Biljka joj je bijela ljubičica, a životinja magarac</a:t>
            </a:r>
          </a:p>
          <a:p>
            <a:r>
              <a:rPr lang="hr-HR" altLang="sr-Latn-RS" sz="2600" dirty="0">
                <a:latin typeface="Palatino Linotype" pitchFamily="18" charset="0"/>
              </a:rPr>
              <a:t>Imala je okrugli hram na Forumu gdje je gorjela vječna vatra, svečano obnavljana 1. marta 	</a:t>
            </a:r>
          </a:p>
          <a:p>
            <a:pPr lvl="1"/>
            <a:r>
              <a:rPr lang="hr-HR" altLang="sr-Latn-RS" sz="2200" dirty="0">
                <a:latin typeface="Palatino Linotype" pitchFamily="18" charset="0"/>
              </a:rPr>
              <a:t>hram se čisti 9-15. junija (samo bosonoge žene)</a:t>
            </a:r>
          </a:p>
          <a:p>
            <a:r>
              <a:rPr lang="hr-HR" altLang="sr-Latn-RS" sz="2600" dirty="0">
                <a:latin typeface="Palatino Linotype" pitchFamily="18" charset="0"/>
              </a:rPr>
              <a:t>Zaštitnica rimske države, svaki dan prima jestive žrtve; žrtvuju joj magistrati na početku i kraju službe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GB" sz="1200" cap="none" dirty="0">
              <a:solidFill>
                <a:schemeClr val="bg2">
                  <a:lumMod val="40000"/>
                  <a:lumOff val="6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12831"/>
            <a:ext cx="3600400" cy="683233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41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r-HR" altLang="sr-Latn-RS" dirty="0">
                <a:latin typeface="Palatino Linotype" pitchFamily="18" charset="0"/>
              </a:rPr>
              <a:t>Demetra (</a:t>
            </a:r>
            <a:r>
              <a:rPr lang="hr-HR" altLang="sr-Latn-RS" i="1" dirty="0">
                <a:latin typeface="Palatino Linotype" pitchFamily="18" charset="0"/>
              </a:rPr>
              <a:t>Dēm</a:t>
            </a:r>
            <a:r>
              <a:rPr lang="en-US" altLang="sr-Latn-RS" i="1" dirty="0">
                <a:latin typeface="Palatino Linotype" pitchFamily="18" charset="0"/>
              </a:rPr>
              <a:t>ē</a:t>
            </a:r>
            <a:r>
              <a:rPr lang="hr-HR" altLang="sr-Latn-RS" i="1" dirty="0">
                <a:latin typeface="Palatino Linotype" pitchFamily="18" charset="0"/>
              </a:rPr>
              <a:t>t</a:t>
            </a:r>
            <a:r>
              <a:rPr lang="en-US" altLang="sr-Latn-RS" i="1" dirty="0">
                <a:latin typeface="Palatino Linotype" pitchFamily="18" charset="0"/>
              </a:rPr>
              <a:t>ē</a:t>
            </a:r>
            <a:r>
              <a:rPr lang="hr-HR" altLang="sr-Latn-RS" i="1" dirty="0">
                <a:latin typeface="Palatino Linotype" pitchFamily="18" charset="0"/>
              </a:rPr>
              <a:t>r</a:t>
            </a:r>
            <a:r>
              <a:rPr lang="hr-HR" altLang="sr-Latn-RS" dirty="0">
                <a:latin typeface="Palatino Linotype" pitchFamily="18" charset="0"/>
              </a:rPr>
              <a:t>)</a:t>
            </a:r>
            <a:endParaRPr lang="en-GB" altLang="sr-Latn-RS" dirty="0">
              <a:latin typeface="Palatino Linotype" pitchFamily="18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484784"/>
            <a:ext cx="4356100" cy="5373216"/>
          </a:xfrm>
        </p:spPr>
        <p:txBody>
          <a:bodyPr/>
          <a:lstStyle/>
          <a:p>
            <a:r>
              <a:rPr lang="hr-HR" altLang="sr-Latn-RS" dirty="0">
                <a:latin typeface="Palatino Linotype" pitchFamily="18" charset="0"/>
              </a:rPr>
              <a:t>Sestra Zeusa i Here, ...</a:t>
            </a:r>
          </a:p>
          <a:p>
            <a:r>
              <a:rPr lang="hr-HR" altLang="sr-Latn-RS" dirty="0">
                <a:latin typeface="Palatino Linotype" pitchFamily="18" charset="0"/>
              </a:rPr>
              <a:t>Božica zemlje i poljoprivrede (čuva od gladi), odgoja djece (Perzefona)</a:t>
            </a:r>
          </a:p>
          <a:p>
            <a:r>
              <a:rPr lang="hr-HR" altLang="sr-Latn-RS" dirty="0">
                <a:latin typeface="Palatino Linotype" pitchFamily="18" charset="0"/>
              </a:rPr>
              <a:t>Sveti su joj svi plodovi (posebno pšenica), i sva stoka </a:t>
            </a:r>
          </a:p>
          <a:p>
            <a:r>
              <a:rPr lang="hr-HR" altLang="sr-Latn-RS" dirty="0">
                <a:latin typeface="Palatino Linotype" pitchFamily="18" charset="0"/>
              </a:rPr>
              <a:t>Posebne misterije na Eleuzini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8200" y="1484784"/>
            <a:ext cx="4495800" cy="5373216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hr-HR" altLang="sr-Latn-RS" dirty="0">
                <a:latin typeface="Palatino Linotype" pitchFamily="18" charset="0"/>
              </a:rPr>
              <a:t> </a:t>
            </a:r>
            <a:r>
              <a:rPr lang="hr-HR" altLang="sr-Latn-RS" u="sng" dirty="0">
                <a:latin typeface="Palatino Linotype" pitchFamily="18" charset="0"/>
              </a:rPr>
              <a:t>U Rimu</a:t>
            </a:r>
          </a:p>
          <a:p>
            <a:r>
              <a:rPr lang="hr-HR" altLang="sr-Latn-RS" dirty="0">
                <a:latin typeface="Palatino Linotype" pitchFamily="18" charset="0"/>
              </a:rPr>
              <a:t>Cerera (</a:t>
            </a:r>
            <a:r>
              <a:rPr lang="hr-HR" altLang="sr-Latn-RS" i="1" dirty="0">
                <a:latin typeface="Palatino Linotype" pitchFamily="18" charset="0"/>
              </a:rPr>
              <a:t>Ceres</a:t>
            </a:r>
            <a:r>
              <a:rPr lang="hr-HR" altLang="sr-Latn-RS" dirty="0">
                <a:latin typeface="Palatino Linotype" pitchFamily="18" charset="0"/>
              </a:rPr>
              <a:t>)</a:t>
            </a:r>
          </a:p>
          <a:p>
            <a:r>
              <a:rPr lang="hr-HR" altLang="sr-Latn-RS" dirty="0">
                <a:latin typeface="Palatino Linotype" pitchFamily="18" charset="0"/>
              </a:rPr>
              <a:t>Zaštitnica plebejaca</a:t>
            </a:r>
          </a:p>
          <a:p>
            <a:r>
              <a:rPr lang="hr-HR" altLang="sr-Latn-RS" dirty="0">
                <a:latin typeface="Palatino Linotype" pitchFamily="18" charset="0"/>
              </a:rPr>
              <a:t>Posvećene su joj </a:t>
            </a:r>
            <a:r>
              <a:rPr lang="hr-HR" altLang="sr-Latn-RS" i="1" dirty="0">
                <a:latin typeface="Palatino Linotype" pitchFamily="18" charset="0"/>
              </a:rPr>
              <a:t>Cerealia </a:t>
            </a:r>
            <a:r>
              <a:rPr lang="hr-HR" altLang="sr-Latn-RS" dirty="0">
                <a:latin typeface="Palatino Linotype" pitchFamily="18" charset="0"/>
              </a:rPr>
              <a:t>oko 19. aprila, hram i kult joj se vežu s tzv. Djecom, Liberom (Dionizom) i Liberom - Prozerpinom (Perzefonom)</a:t>
            </a:r>
            <a:endParaRPr lang="en-GB" altLang="sr-Latn-RS" dirty="0">
              <a:latin typeface="Palatino Linotyp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99" y="70420"/>
            <a:ext cx="7276287" cy="67875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43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7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8683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r-HR" altLang="sr-Latn-RS" sz="4000" dirty="0">
                <a:latin typeface="Palatino Linotype" pitchFamily="18" charset="0"/>
              </a:rPr>
              <a:t>Hefest (</a:t>
            </a:r>
            <a:r>
              <a:rPr lang="hr-HR" altLang="sr-Latn-RS" sz="4000" i="1" dirty="0">
                <a:latin typeface="Palatino Linotype" pitchFamily="18" charset="0"/>
              </a:rPr>
              <a:t>Hēphaistos</a:t>
            </a:r>
            <a:r>
              <a:rPr lang="hr-HR" altLang="sr-Latn-RS" sz="4000" dirty="0">
                <a:latin typeface="Palatino Linotype" pitchFamily="18" charset="0"/>
                <a:cs typeface="Arial" charset="0"/>
              </a:rPr>
              <a:t>)</a:t>
            </a:r>
            <a:endParaRPr lang="en-US" altLang="sr-Latn-RS" sz="4000" dirty="0">
              <a:latin typeface="Palatino Linotype" pitchFamily="18" charset="0"/>
              <a:cs typeface="Arial" charset="0"/>
            </a:endParaRPr>
          </a:p>
        </p:txBody>
      </p:sp>
      <p:sp>
        <p:nvSpPr>
          <p:cNvPr id="32771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0" y="1219200"/>
            <a:ext cx="4724400" cy="5638800"/>
          </a:xfrm>
        </p:spPr>
        <p:txBody>
          <a:bodyPr/>
          <a:lstStyle/>
          <a:p>
            <a:r>
              <a:rPr lang="hr-HR" altLang="sr-Latn-RS" dirty="0">
                <a:latin typeface="Palatino Linotype" pitchFamily="18" charset="0"/>
              </a:rPr>
              <a:t>Sin Zeusa i Here, oženjen Afroditom </a:t>
            </a:r>
          </a:p>
          <a:p>
            <a:r>
              <a:rPr lang="hr-HR" altLang="sr-Latn-RS" dirty="0">
                <a:latin typeface="Palatino Linotype" pitchFamily="18" charset="0"/>
              </a:rPr>
              <a:t>Bog vatre i kovača, </a:t>
            </a:r>
          </a:p>
          <a:p>
            <a:pPr>
              <a:buFont typeface="Wingdings" pitchFamily="2" charset="2"/>
              <a:buNone/>
            </a:pPr>
            <a:r>
              <a:rPr lang="hr-HR" altLang="sr-Latn-RS" dirty="0">
                <a:latin typeface="Palatino Linotype" pitchFamily="18" charset="0"/>
              </a:rPr>
              <a:t>	šepav </a:t>
            </a:r>
          </a:p>
          <a:p>
            <a:r>
              <a:rPr lang="hr-HR" altLang="sr-Latn-RS" dirty="0">
                <a:latin typeface="Palatino Linotype" pitchFamily="18" charset="0"/>
              </a:rPr>
              <a:t>Sveti su mu jarebica </a:t>
            </a:r>
          </a:p>
          <a:p>
            <a:pPr>
              <a:buFont typeface="Wingdings" pitchFamily="2" charset="2"/>
              <a:buNone/>
            </a:pPr>
            <a:r>
              <a:rPr lang="hr-HR" altLang="sr-Latn-RS" dirty="0">
                <a:latin typeface="Palatino Linotype" pitchFamily="18" charset="0"/>
              </a:rPr>
              <a:t>	i ždral; i komorač</a:t>
            </a:r>
          </a:p>
          <a:p>
            <a:r>
              <a:rPr lang="hr-HR" altLang="sr-Latn-RS" dirty="0">
                <a:latin typeface="Palatino Linotype" pitchFamily="18" charset="0"/>
              </a:rPr>
              <a:t>Stoluje ispod Etne, posebno voli otok Lemno</a:t>
            </a:r>
          </a:p>
          <a:p>
            <a:r>
              <a:rPr lang="hr-HR" altLang="sr-Latn-RS" dirty="0">
                <a:latin typeface="Palatino Linotype" pitchFamily="18" charset="0"/>
              </a:rPr>
              <a:t>Za Ateninog i Prometejevog čovjeka stvorio ženu (Pandora)</a:t>
            </a:r>
          </a:p>
        </p:txBody>
      </p:sp>
      <p:sp>
        <p:nvSpPr>
          <p:cNvPr id="32772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4724400" y="1143000"/>
            <a:ext cx="4419600" cy="57150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hr-HR" altLang="sr-Latn-RS" sz="2600" dirty="0">
                <a:latin typeface="Palatino Linotype" pitchFamily="18" charset="0"/>
              </a:rPr>
              <a:t>    </a:t>
            </a:r>
            <a:r>
              <a:rPr lang="hr-HR" altLang="sr-Latn-RS" sz="2600" u="sng" dirty="0">
                <a:latin typeface="Palatino Linotype" pitchFamily="18" charset="0"/>
              </a:rPr>
              <a:t>U Rimu </a:t>
            </a:r>
          </a:p>
          <a:p>
            <a:r>
              <a:rPr lang="hr-HR" altLang="sr-Latn-RS" sz="2600" dirty="0">
                <a:latin typeface="Palatino Linotype" pitchFamily="18" charset="0"/>
              </a:rPr>
              <a:t>Vulkan (</a:t>
            </a:r>
            <a:r>
              <a:rPr lang="hr-HR" altLang="sr-Latn-RS" sz="2600" i="1" dirty="0">
                <a:latin typeface="Palatino Linotype" pitchFamily="18" charset="0"/>
              </a:rPr>
              <a:t>Vulcanus</a:t>
            </a:r>
            <a:r>
              <a:rPr lang="hr-HR" altLang="sr-Latn-RS" sz="2600" dirty="0">
                <a:latin typeface="Palatino Linotype" pitchFamily="18" charset="0"/>
              </a:rPr>
              <a:t>)</a:t>
            </a:r>
          </a:p>
          <a:p>
            <a:r>
              <a:rPr lang="hr-HR" altLang="sr-Latn-RS" sz="2600" dirty="0">
                <a:latin typeface="Palatino Linotype" pitchFamily="18" charset="0"/>
              </a:rPr>
              <a:t>Bog vatre i kovača, posebno štiti žito od požara</a:t>
            </a:r>
          </a:p>
          <a:p>
            <a:r>
              <a:rPr lang="hr-HR" altLang="sr-Latn-RS" sz="2600" dirty="0">
                <a:latin typeface="Palatino Linotype" pitchFamily="18" charset="0"/>
              </a:rPr>
              <a:t>Svet mu je i magarac</a:t>
            </a:r>
          </a:p>
          <a:p>
            <a:r>
              <a:rPr lang="hr-HR" altLang="sr-Latn-RS" sz="2600" dirty="0">
                <a:latin typeface="Palatino Linotype" pitchFamily="18" charset="0"/>
              </a:rPr>
              <a:t>Svetkovina su mu </a:t>
            </a:r>
            <a:r>
              <a:rPr lang="hr-HR" altLang="sr-Latn-RS" sz="2600" i="1" dirty="0">
                <a:latin typeface="Palatino Linotype" pitchFamily="18" charset="0"/>
              </a:rPr>
              <a:t>Volcanalia</a:t>
            </a:r>
            <a:r>
              <a:rPr lang="hr-HR" altLang="sr-Latn-RS" sz="2600" dirty="0">
                <a:latin typeface="Palatino Linotype" pitchFamily="18" charset="0"/>
              </a:rPr>
              <a:t>, 23. augusta kad se love ribe na Tiberu </a:t>
            </a:r>
          </a:p>
          <a:p>
            <a:r>
              <a:rPr lang="hr-HR" altLang="sr-Latn-RS" sz="2600" dirty="0">
                <a:latin typeface="Palatino Linotype" pitchFamily="18" charset="0"/>
              </a:rPr>
              <a:t>Hram na Martovom polju izvan grada (zbog vatre) te u Ostiji</a:t>
            </a:r>
            <a:endParaRPr lang="en-GB" altLang="sr-Latn-RS" sz="2600" dirty="0">
              <a:latin typeface="Palatino Linotyp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4337" y="0"/>
            <a:ext cx="4793928" cy="679994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4337" y="6237312"/>
            <a:ext cx="6834215" cy="620688"/>
          </a:xfrm>
        </p:spPr>
        <p:txBody>
          <a:bodyPr>
            <a:normAutofit/>
          </a:bodyPr>
          <a:lstStyle/>
          <a:p>
            <a:r>
              <a:rPr lang="en-GB" sz="1200" cap="none" dirty="0">
                <a:solidFill>
                  <a:schemeClr val="bg2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https://commons.wikimedia.org/wiki/file:apollo_kitharoidos_altemps</a:t>
            </a:r>
            <a:r>
              <a:rPr lang="en-GB" sz="1200" cap="none" dirty="0">
                <a:solidFill>
                  <a:schemeClr val="accent1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_inv8594.jpg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82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810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r-HR" altLang="sr-Latn-RS" dirty="0">
                <a:latin typeface="Palatino Linotype" pitchFamily="18" charset="0"/>
              </a:rPr>
              <a:t>Apolon (</a:t>
            </a:r>
            <a:r>
              <a:rPr lang="hr-HR" altLang="sr-Latn-RS" i="1" dirty="0">
                <a:latin typeface="Palatino Linotype" pitchFamily="18" charset="0"/>
              </a:rPr>
              <a:t>Apollō</a:t>
            </a:r>
            <a:r>
              <a:rPr lang="hr-HR" altLang="sr-Latn-RS" i="1" dirty="0">
                <a:latin typeface="Palatino Linotype" pitchFamily="18" charset="0"/>
                <a:cs typeface="Arial" charset="0"/>
              </a:rPr>
              <a:t>n</a:t>
            </a:r>
            <a:r>
              <a:rPr lang="hr-HR" altLang="sr-Latn-RS" dirty="0">
                <a:latin typeface="Palatino Linotype" pitchFamily="18" charset="0"/>
              </a:rPr>
              <a:t>)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r-HR" altLang="sr-Latn-RS" sz="2800" dirty="0">
                <a:latin typeface="Palatino Linotype" pitchFamily="18" charset="0"/>
              </a:rPr>
              <a:t>Sin Zeusa i Lete (lat. Latona), blizanac Artemidin</a:t>
            </a:r>
          </a:p>
          <a:p>
            <a:pPr>
              <a:lnSpc>
                <a:spcPct val="90000"/>
              </a:lnSpc>
            </a:pPr>
            <a:r>
              <a:rPr lang="hr-HR" altLang="sr-Latn-RS" sz="2800" dirty="0">
                <a:latin typeface="Palatino Linotype" pitchFamily="18" charset="0"/>
              </a:rPr>
              <a:t>Bog </a:t>
            </a:r>
            <a:r>
              <a:rPr lang="hr-HR" altLang="sr-Latn-RS" sz="2800" u="sng" dirty="0">
                <a:latin typeface="Palatino Linotype" pitchFamily="18" charset="0"/>
              </a:rPr>
              <a:t>liječenja</a:t>
            </a:r>
            <a:r>
              <a:rPr lang="hr-HR" altLang="sr-Latn-RS" sz="2800" dirty="0">
                <a:latin typeface="Palatino Linotype" pitchFamily="18" charset="0"/>
              </a:rPr>
              <a:t> (Asklepije) i </a:t>
            </a:r>
            <a:r>
              <a:rPr lang="hr-HR" altLang="sr-Latn-RS" sz="2800" u="sng" dirty="0">
                <a:latin typeface="Palatino Linotype" pitchFamily="18" charset="0"/>
              </a:rPr>
              <a:t>očišćenja</a:t>
            </a:r>
            <a:r>
              <a:rPr lang="hr-HR" altLang="sr-Latn-RS" sz="2800" dirty="0">
                <a:latin typeface="Palatino Linotype" pitchFamily="18" charset="0"/>
              </a:rPr>
              <a:t> za sva tjelesna i duševna okaljanja (strijele); prorok (Delfi)</a:t>
            </a:r>
          </a:p>
          <a:p>
            <a:pPr>
              <a:lnSpc>
                <a:spcPct val="90000"/>
              </a:lnSpc>
            </a:pPr>
            <a:r>
              <a:rPr lang="hr-HR" altLang="sr-Latn-RS" sz="2800" dirty="0">
                <a:latin typeface="Palatino Linotype" pitchFamily="18" charset="0"/>
              </a:rPr>
              <a:t>Bog sunca Feb (</a:t>
            </a:r>
            <a:r>
              <a:rPr lang="hr-HR" altLang="sr-Latn-RS" sz="2800" i="1" dirty="0">
                <a:latin typeface="Palatino Linotype" pitchFamily="18" charset="0"/>
              </a:rPr>
              <a:t>Phoibos</a:t>
            </a:r>
            <a:r>
              <a:rPr lang="hr-HR" altLang="sr-Latn-RS" sz="2800" dirty="0">
                <a:latin typeface="Palatino Linotype" pitchFamily="18" charset="0"/>
              </a:rPr>
              <a:t>, lat. </a:t>
            </a:r>
            <a:r>
              <a:rPr lang="hr-HR" altLang="sr-Latn-RS" sz="2800" i="1" dirty="0">
                <a:latin typeface="Palatino Linotype" pitchFamily="18" charset="0"/>
              </a:rPr>
              <a:t>Phoebus </a:t>
            </a:r>
            <a:r>
              <a:rPr lang="hr-HR" altLang="sr-Latn-RS" sz="2800" dirty="0">
                <a:latin typeface="Palatino Linotype" pitchFamily="18" charset="0"/>
              </a:rPr>
              <a:t>/ Helije) i umjetnosti (kitara)</a:t>
            </a:r>
          </a:p>
          <a:p>
            <a:pPr>
              <a:lnSpc>
                <a:spcPct val="90000"/>
              </a:lnSpc>
            </a:pPr>
            <a:r>
              <a:rPr lang="hr-HR" altLang="sr-Latn-RS" sz="2800" dirty="0">
                <a:latin typeface="Palatino Linotype" pitchFamily="18" charset="0"/>
              </a:rPr>
              <a:t>Sveta mu je biljka lovor, a životinja gavran, labud, gušter</a:t>
            </a:r>
          </a:p>
          <a:p>
            <a:pPr>
              <a:lnSpc>
                <a:spcPct val="90000"/>
              </a:lnSpc>
            </a:pPr>
            <a:r>
              <a:rPr lang="hr-HR" altLang="sr-Latn-RS" sz="2800" dirty="0">
                <a:latin typeface="Palatino Linotype" pitchFamily="18" charset="0"/>
              </a:rPr>
              <a:t>Osobito se štuje na Delu, u Lidiji i u Delfima</a:t>
            </a:r>
          </a:p>
          <a:p>
            <a:pPr>
              <a:lnSpc>
                <a:spcPct val="90000"/>
              </a:lnSpc>
            </a:pPr>
            <a:endParaRPr lang="hr-HR" altLang="sr-Latn-RS" sz="1200" dirty="0">
              <a:latin typeface="Palatino Linotype" pitchFamily="18" charset="0"/>
            </a:endParaRPr>
          </a:p>
          <a:p>
            <a:pPr>
              <a:lnSpc>
                <a:spcPct val="90000"/>
              </a:lnSpc>
            </a:pPr>
            <a:r>
              <a:rPr lang="hr-HR" altLang="sr-Latn-RS" sz="2800" u="sng" dirty="0">
                <a:latin typeface="Palatino Linotype" pitchFamily="18" charset="0"/>
              </a:rPr>
              <a:t>U Rim </a:t>
            </a:r>
            <a:r>
              <a:rPr lang="hr-HR" altLang="sr-Latn-RS" sz="2800" dirty="0">
                <a:latin typeface="Palatino Linotype" pitchFamily="18" charset="0"/>
              </a:rPr>
              <a:t>potpuno uvezen iz Grčke u vrijeme Tarkvinija Oholog</a:t>
            </a:r>
          </a:p>
          <a:p>
            <a:pPr>
              <a:lnSpc>
                <a:spcPct val="90000"/>
              </a:lnSpc>
            </a:pPr>
            <a:r>
              <a:rPr lang="hr-HR" altLang="sr-Latn-RS" sz="2800" dirty="0">
                <a:latin typeface="Palatino Linotype" pitchFamily="18" charset="0"/>
              </a:rPr>
              <a:t>Posvećene su mu </a:t>
            </a:r>
            <a:r>
              <a:rPr lang="hr-HR" altLang="sr-Latn-RS" sz="2800" i="1" dirty="0">
                <a:latin typeface="Palatino Linotype" pitchFamily="18" charset="0"/>
              </a:rPr>
              <a:t>ludi Apollinares </a:t>
            </a:r>
            <a:r>
              <a:rPr lang="hr-HR" altLang="sr-Latn-RS" sz="2800" dirty="0">
                <a:latin typeface="Palatino Linotype" pitchFamily="18" charset="0"/>
              </a:rPr>
              <a:t>(13. jula), posebno ga je štovao August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-5777"/>
            <a:ext cx="4464496" cy="686796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53336"/>
            <a:ext cx="9514384" cy="404664"/>
          </a:xfrm>
        </p:spPr>
        <p:txBody>
          <a:bodyPr>
            <a:normAutofit/>
          </a:bodyPr>
          <a:lstStyle/>
          <a:p>
            <a:pPr algn="ctr"/>
            <a:r>
              <a:rPr lang="en-GB" sz="1200" cap="none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https://en.wikipedia.org/wiki/artemis#/media/file:diane_de_versailles_leochares.jpg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54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dirty="0">
                <a:latin typeface="Palatino Linotype" panose="02040502050505030304" pitchFamily="18" charset="0"/>
              </a:rPr>
              <a:t>Zločini protiv religije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41143"/>
            <a:ext cx="8686800" cy="52578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hr-HR" altLang="sr-Latn-RS" dirty="0">
                <a:latin typeface="Palatino Linotype" panose="02040502050505030304" pitchFamily="18" charset="0"/>
              </a:rPr>
              <a:t>= Cilj religije je poštivanje i održavanje tradicije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r-HR" altLang="sr-Latn-RS" dirty="0">
                <a:latin typeface="Palatino Linotype" panose="02040502050505030304" pitchFamily="18" charset="0"/>
              </a:rPr>
              <a:t>  te sprečavanje nepogoda koje uzrokuje srdžba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r-HR" altLang="sr-Latn-RS" dirty="0">
                <a:latin typeface="Palatino Linotype" panose="02040502050505030304" pitchFamily="18" charset="0"/>
              </a:rPr>
              <a:t>  bogova</a:t>
            </a:r>
          </a:p>
          <a:p>
            <a:r>
              <a:rPr lang="hr-HR" altLang="sr-Latn-RS" dirty="0">
                <a:latin typeface="Palatino Linotype" panose="02040502050505030304" pitchFamily="18" charset="0"/>
              </a:rPr>
              <a:t>Svetogrđe </a:t>
            </a:r>
          </a:p>
          <a:p>
            <a:pPr lvl="1"/>
            <a:r>
              <a:rPr lang="hr-HR" altLang="sr-Latn-RS" dirty="0">
                <a:latin typeface="Palatino Linotype" panose="02040502050505030304" pitchFamily="18" charset="0"/>
              </a:rPr>
              <a:t>obeščašćivanje svetišta, odavanje misterija…</a:t>
            </a:r>
          </a:p>
          <a:p>
            <a:r>
              <a:rPr lang="hr-HR" altLang="sr-Latn-RS" dirty="0">
                <a:latin typeface="Palatino Linotype" panose="02040502050505030304" pitchFamily="18" charset="0"/>
              </a:rPr>
              <a:t>Nepoštivanje bogova koje poštuje grad</a:t>
            </a:r>
          </a:p>
          <a:p>
            <a:pPr lvl="1"/>
            <a:r>
              <a:rPr lang="hr-HR" altLang="sr-Latn-RS" dirty="0">
                <a:latin typeface="Palatino Linotype" panose="02040502050505030304" pitchFamily="18" charset="0"/>
              </a:rPr>
              <a:t>Postoje bogovi/božanstva zaštitnici pojedinih gradova, plemena, obitelji, …</a:t>
            </a:r>
          </a:p>
          <a:p>
            <a:pPr marL="457200" lvl="1" indent="0">
              <a:buNone/>
            </a:pPr>
            <a:endParaRPr lang="hr-HR" altLang="sr-Latn-RS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55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r-HR" altLang="sr-Latn-RS" dirty="0">
                <a:latin typeface="Palatino Linotype" pitchFamily="18" charset="0"/>
              </a:rPr>
              <a:t>Artemida (</a:t>
            </a:r>
            <a:r>
              <a:rPr lang="hr-HR" altLang="sr-Latn-RS" i="1" dirty="0">
                <a:latin typeface="Palatino Linotype" pitchFamily="18" charset="0"/>
              </a:rPr>
              <a:t>Artemis</a:t>
            </a:r>
            <a:r>
              <a:rPr lang="hr-HR" altLang="sr-Latn-RS" dirty="0">
                <a:latin typeface="Palatino Linotype" pitchFamily="18" charset="0"/>
              </a:rPr>
              <a:t>)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371600"/>
            <a:ext cx="44958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r-HR" altLang="sr-Latn-RS" sz="2600">
                <a:latin typeface="Palatino Linotype" pitchFamily="18" charset="0"/>
              </a:rPr>
              <a:t>Blizanka Apolonova</a:t>
            </a:r>
          </a:p>
          <a:p>
            <a:pPr>
              <a:lnSpc>
                <a:spcPct val="90000"/>
              </a:lnSpc>
            </a:pPr>
            <a:r>
              <a:rPr lang="hr-HR" altLang="sr-Latn-RS" sz="2600">
                <a:latin typeface="Palatino Linotype" pitchFamily="18" charset="0"/>
              </a:rPr>
              <a:t>Djevičanska božica mjeseca, zvijeri i lova (luk i strijele)</a:t>
            </a:r>
          </a:p>
          <a:p>
            <a:pPr>
              <a:lnSpc>
                <a:spcPct val="90000"/>
              </a:lnSpc>
            </a:pPr>
            <a:r>
              <a:rPr lang="hr-HR" altLang="sr-Latn-RS" sz="2600">
                <a:latin typeface="Palatino Linotype" pitchFamily="18" charset="0"/>
              </a:rPr>
              <a:t>Mladenke joj posvećuju pojas</a:t>
            </a:r>
          </a:p>
          <a:p>
            <a:pPr>
              <a:lnSpc>
                <a:spcPct val="90000"/>
              </a:lnSpc>
            </a:pPr>
            <a:r>
              <a:rPr lang="hr-HR" altLang="sr-Latn-RS" sz="2600">
                <a:latin typeface="Palatino Linotype" pitchFamily="18" charset="0"/>
              </a:rPr>
              <a:t>Njena je životinja košuta, a biljka orah i naranča</a:t>
            </a:r>
          </a:p>
          <a:p>
            <a:pPr>
              <a:lnSpc>
                <a:spcPct val="90000"/>
              </a:lnSpc>
            </a:pPr>
            <a:r>
              <a:rPr lang="hr-HR" altLang="sr-Latn-RS" sz="2600">
                <a:latin typeface="Palatino Linotype" pitchFamily="18" charset="0"/>
              </a:rPr>
              <a:t>Ne smije je se vidjeti golu (&gt; smrt)</a:t>
            </a:r>
          </a:p>
          <a:p>
            <a:pPr>
              <a:lnSpc>
                <a:spcPct val="90000"/>
              </a:lnSpc>
            </a:pPr>
            <a:r>
              <a:rPr lang="hr-HR" altLang="sr-Latn-RS" sz="2600">
                <a:latin typeface="Palatino Linotype" pitchFamily="18" charset="0"/>
              </a:rPr>
              <a:t>Najpoznatiji joj je hram u Efezu, štuje se dosta u Sparti, Brauronu i na Tauridi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8200" y="1295400"/>
            <a:ext cx="4495800" cy="55626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hr-HR" altLang="sr-Latn-RS" sz="2600" dirty="0">
                <a:latin typeface="Palatino Linotype" pitchFamily="18" charset="0"/>
              </a:rPr>
              <a:t>  </a:t>
            </a:r>
            <a:r>
              <a:rPr lang="hr-HR" altLang="sr-Latn-RS" sz="2600" u="sng" dirty="0">
                <a:latin typeface="Palatino Linotype" pitchFamily="18" charset="0"/>
              </a:rPr>
              <a:t>U Rimu</a:t>
            </a:r>
          </a:p>
          <a:p>
            <a:r>
              <a:rPr lang="hr-HR" altLang="sr-Latn-RS" sz="2600" dirty="0">
                <a:latin typeface="Palatino Linotype" pitchFamily="18" charset="0"/>
              </a:rPr>
              <a:t>Dijana (</a:t>
            </a:r>
            <a:r>
              <a:rPr lang="hr-HR" altLang="sr-Latn-RS" sz="2600" i="1" dirty="0">
                <a:latin typeface="Palatino Linotype" pitchFamily="18" charset="0"/>
              </a:rPr>
              <a:t>Diana</a:t>
            </a:r>
            <a:r>
              <a:rPr lang="hr-HR" altLang="sr-Latn-RS" sz="2600" dirty="0">
                <a:latin typeface="Palatino Linotype" pitchFamily="18" charset="0"/>
              </a:rPr>
              <a:t>)</a:t>
            </a:r>
          </a:p>
          <a:p>
            <a:r>
              <a:rPr lang="hr-HR" altLang="sr-Latn-RS" sz="2600" dirty="0">
                <a:latin typeface="Palatino Linotype" pitchFamily="18" charset="0"/>
              </a:rPr>
              <a:t>Izvorno latinska i sabinska božica svjetlosti i lakog porođaja (</a:t>
            </a:r>
            <a:r>
              <a:rPr lang="hr-HR" altLang="sr-Latn-RS" sz="2600" i="1" dirty="0">
                <a:latin typeface="Palatino Linotype" pitchFamily="18" charset="0"/>
              </a:rPr>
              <a:t>Lucina, Ilithyia</a:t>
            </a:r>
            <a:r>
              <a:rPr lang="hr-HR" altLang="sr-Latn-RS" sz="2600" dirty="0">
                <a:latin typeface="Palatino Linotype" pitchFamily="18" charset="0"/>
              </a:rPr>
              <a:t>); kasnije mjeseca i lova; zaštitnica robova</a:t>
            </a:r>
          </a:p>
          <a:p>
            <a:r>
              <a:rPr lang="hr-HR" altLang="sr-Latn-RS" sz="2600" dirty="0">
                <a:latin typeface="Palatino Linotype" pitchFamily="18" charset="0"/>
              </a:rPr>
              <a:t>Imala je hram na Aventinu koji je osnovao kralj Servije Tulije, u koji ne smiju muškarci</a:t>
            </a:r>
            <a:endParaRPr lang="en-GB" altLang="sr-Latn-RS" sz="2600" dirty="0">
              <a:latin typeface="Palatino Linotyp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1200" cap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http://www.britannica.com/biography/giambologna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4978" y="-17944"/>
            <a:ext cx="3024038" cy="700049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55367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>
                <a:solidFill>
                  <a:schemeClr val="bg2">
                    <a:lumMod val="75000"/>
                  </a:schemeClr>
                </a:solidFill>
              </a:rPr>
              <a:t>http://www.britannica.com/biography/Giambologna</a:t>
            </a:r>
          </a:p>
        </p:txBody>
      </p:sp>
    </p:spTree>
    <p:extLst>
      <p:ext uri="{BB962C8B-B14F-4D97-AF65-F5344CB8AC3E}">
        <p14:creationId xmlns:p14="http://schemas.microsoft.com/office/powerpoint/2010/main" val="278792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019800" cy="9445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r-HR" altLang="sr-Latn-RS" dirty="0">
                <a:latin typeface="Palatino Linotype" pitchFamily="18" charset="0"/>
              </a:rPr>
              <a:t>Hermes (</a:t>
            </a:r>
            <a:r>
              <a:rPr lang="hr-HR" altLang="sr-Latn-RS" i="1" dirty="0">
                <a:latin typeface="Palatino Linotype" pitchFamily="18" charset="0"/>
              </a:rPr>
              <a:t>Hermēs</a:t>
            </a:r>
            <a:r>
              <a:rPr lang="hr-HR" altLang="sr-Latn-RS" dirty="0">
                <a:latin typeface="Palatino Linotype" pitchFamily="18" charset="0"/>
              </a:rPr>
              <a:t>)</a:t>
            </a:r>
          </a:p>
        </p:txBody>
      </p:sp>
      <p:pic>
        <p:nvPicPr>
          <p:cNvPr id="160770" name="Picture 2" descr="herm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86613" y="0"/>
            <a:ext cx="1957387" cy="3124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4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0" y="1066800"/>
            <a:ext cx="4495800" cy="5791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r-HR" altLang="sr-Latn-RS" sz="3100">
                <a:latin typeface="Palatino Linotype" pitchFamily="18" charset="0"/>
              </a:rPr>
              <a:t>Sin Zeusa i Maje, očev glasnik</a:t>
            </a:r>
          </a:p>
          <a:p>
            <a:pPr>
              <a:lnSpc>
                <a:spcPct val="90000"/>
              </a:lnSpc>
            </a:pPr>
            <a:r>
              <a:rPr lang="hr-HR" altLang="sr-Latn-RS" sz="3100">
                <a:latin typeface="Palatino Linotype" pitchFamily="18" charset="0"/>
              </a:rPr>
              <a:t>Bog tjelesne i duševne okretnosti = lukavstva, trgovine, putovanja,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hr-HR" altLang="sr-Latn-RS" sz="3100">
                <a:latin typeface="Palatino Linotype" pitchFamily="18" charset="0"/>
              </a:rPr>
              <a:t>	vježbanja</a:t>
            </a:r>
          </a:p>
          <a:p>
            <a:pPr>
              <a:lnSpc>
                <a:spcPct val="90000"/>
              </a:lnSpc>
            </a:pPr>
            <a:r>
              <a:rPr lang="hr-HR" altLang="sr-Latn-RS" sz="3100">
                <a:latin typeface="Palatino Linotype" pitchFamily="18" charset="0"/>
              </a:rPr>
              <a:t>Njegova je životinja kornjača, a biljke lotos, šafran i jagoda</a:t>
            </a:r>
          </a:p>
          <a:p>
            <a:pPr>
              <a:lnSpc>
                <a:spcPct val="90000"/>
              </a:lnSpc>
            </a:pPr>
            <a:r>
              <a:rPr lang="hr-HR" altLang="sr-Latn-RS" sz="3100" i="1">
                <a:latin typeface="Palatino Linotype" pitchFamily="18" charset="0"/>
              </a:rPr>
              <a:t>hermaion</a:t>
            </a:r>
            <a:r>
              <a:rPr lang="hr-HR" altLang="sr-Latn-RS" sz="3100">
                <a:latin typeface="Palatino Linotype" pitchFamily="18" charset="0"/>
              </a:rPr>
              <a:t> “Hermesovo” = sve što se pronađe</a:t>
            </a:r>
          </a:p>
        </p:txBody>
      </p:sp>
      <p:sp>
        <p:nvSpPr>
          <p:cNvPr id="35845" name="Rectangle 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495800" y="2667000"/>
            <a:ext cx="4648200" cy="41910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hr-HR" altLang="sr-Latn-RS" sz="2600" dirty="0">
                <a:latin typeface="Palatino Linotype" pitchFamily="18" charset="0"/>
              </a:rPr>
              <a:t>   </a:t>
            </a:r>
            <a:r>
              <a:rPr lang="hr-HR" altLang="sr-Latn-RS" sz="2600" u="sng" dirty="0">
                <a:latin typeface="Palatino Linotype" pitchFamily="18" charset="0"/>
              </a:rPr>
              <a:t>U Rimu</a:t>
            </a:r>
          </a:p>
          <a:p>
            <a:pPr>
              <a:lnSpc>
                <a:spcPct val="90000"/>
              </a:lnSpc>
            </a:pPr>
            <a:r>
              <a:rPr lang="hr-HR" altLang="sr-Latn-RS" sz="2600" dirty="0">
                <a:latin typeface="Palatino Linotype" pitchFamily="18" charset="0"/>
              </a:rPr>
              <a:t>Merkur (</a:t>
            </a:r>
            <a:r>
              <a:rPr lang="hr-HR" altLang="sr-Latn-RS" sz="2600" i="1" dirty="0">
                <a:latin typeface="Palatino Linotype" pitchFamily="18" charset="0"/>
              </a:rPr>
              <a:t>Mercurius</a:t>
            </a:r>
            <a:r>
              <a:rPr lang="hr-HR" altLang="sr-Latn-RS" sz="2600" dirty="0">
                <a:latin typeface="Palatino Linotype" pitchFamily="18" charset="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hr-HR" altLang="sr-Latn-RS" sz="2600" dirty="0">
                <a:latin typeface="Palatino Linotype" pitchFamily="18" charset="0"/>
              </a:rPr>
              <a:t>Imao je hram na Aventinu, ali ne i osobito značajan kult </a:t>
            </a:r>
          </a:p>
          <a:p>
            <a:pPr lvl="1">
              <a:lnSpc>
                <a:spcPct val="90000"/>
              </a:lnSpc>
            </a:pPr>
            <a:r>
              <a:rPr lang="hr-HR" altLang="sr-Latn-RS" sz="2200" i="1" dirty="0">
                <a:latin typeface="Palatino Linotype" pitchFamily="18" charset="0"/>
              </a:rPr>
              <a:t>Mercuralia</a:t>
            </a:r>
            <a:r>
              <a:rPr lang="hr-HR" altLang="sr-Latn-RS" sz="2200" dirty="0">
                <a:latin typeface="Palatino Linotype" pitchFamily="18" charset="0"/>
              </a:rPr>
              <a:t>, 15. maja – trgovci su se škropili vodom iz njegovog izvora na Kapenskim vratima</a:t>
            </a:r>
          </a:p>
          <a:p>
            <a:pPr>
              <a:lnSpc>
                <a:spcPct val="90000"/>
              </a:lnSpc>
            </a:pPr>
            <a:r>
              <a:rPr lang="hr-HR" altLang="sr-Latn-RS" sz="2600" dirty="0">
                <a:latin typeface="Palatino Linotype" pitchFamily="18" charset="0"/>
              </a:rPr>
              <a:t>Maja - kod Itala božica proljeća, žena Vulkanova</a:t>
            </a:r>
          </a:p>
        </p:txBody>
      </p:sp>
      <p:sp>
        <p:nvSpPr>
          <p:cNvPr id="35846" name="Text Box 5"/>
          <p:cNvSpPr txBox="1">
            <a:spLocks noChangeArrowheads="1"/>
          </p:cNvSpPr>
          <p:nvPr/>
        </p:nvSpPr>
        <p:spPr bwMode="auto">
          <a:xfrm>
            <a:off x="6443663" y="4005263"/>
            <a:ext cx="27003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altLang="sr-Latn-RS">
              <a:latin typeface="Verdana" pitchFamily="34" charset="0"/>
            </a:endParaRPr>
          </a:p>
        </p:txBody>
      </p:sp>
      <p:sp>
        <p:nvSpPr>
          <p:cNvPr id="160774" name="Text Box 6"/>
          <p:cNvSpPr txBox="1">
            <a:spLocks noChangeArrowheads="1"/>
          </p:cNvSpPr>
          <p:nvPr/>
        </p:nvSpPr>
        <p:spPr bwMode="auto">
          <a:xfrm>
            <a:off x="5309803" y="611297"/>
            <a:ext cx="2267719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hr-HR" altLang="sr-Latn-RS" sz="2800" i="1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hr-HR" altLang="sr-Latn-RS" sz="24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Hermai</a:t>
            </a:r>
            <a:r>
              <a:rPr lang="hr-HR" altLang="sr-Latn-R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= kipovi uz ceste i pred kućama</a:t>
            </a:r>
          </a:p>
          <a:p>
            <a:pPr>
              <a:spcBef>
                <a:spcPct val="50000"/>
              </a:spcBef>
              <a:defRPr/>
            </a:pPr>
            <a:endParaRPr lang="hr-HR" altLang="sr-Latn-RS" sz="2400" dirty="0">
              <a:solidFill>
                <a:schemeClr val="tx2"/>
              </a:solidFill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6725223" cy="676875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0"/>
            <a:ext cx="8686800" cy="476672"/>
          </a:xfrm>
        </p:spPr>
        <p:txBody>
          <a:bodyPr>
            <a:normAutofit/>
          </a:bodyPr>
          <a:lstStyle/>
          <a:p>
            <a:r>
              <a:rPr lang="en-GB" sz="1200" cap="none" dirty="0">
                <a:solidFill>
                  <a:schemeClr val="bg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https://commons.wikimedia.org/wiki/file:poseidon_sculpture_copenhagen_2005.jpg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63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r-HR" altLang="sr-Latn-RS" dirty="0">
                <a:latin typeface="Palatino Linotype" pitchFamily="18" charset="0"/>
              </a:rPr>
              <a:t>Posejdon (</a:t>
            </a:r>
            <a:r>
              <a:rPr lang="hr-HR" altLang="sr-Latn-RS" i="1" dirty="0">
                <a:latin typeface="Palatino Linotype" pitchFamily="18" charset="0"/>
              </a:rPr>
              <a:t>Poseidōn</a:t>
            </a:r>
            <a:r>
              <a:rPr lang="hr-HR" altLang="sr-Latn-RS" dirty="0">
                <a:latin typeface="Palatino Linotype" pitchFamily="18" charset="0"/>
              </a:rPr>
              <a:t>)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600200"/>
            <a:ext cx="44958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r-HR" altLang="sr-Latn-RS" dirty="0">
                <a:latin typeface="Palatino Linotype" pitchFamily="18" charset="0"/>
              </a:rPr>
              <a:t>Brat Zeusa, Here ...</a:t>
            </a:r>
          </a:p>
          <a:p>
            <a:pPr>
              <a:lnSpc>
                <a:spcPct val="90000"/>
              </a:lnSpc>
            </a:pPr>
            <a:r>
              <a:rPr lang="hr-HR" altLang="sr-Latn-RS" dirty="0">
                <a:latin typeface="Palatino Linotype" pitchFamily="18" charset="0"/>
              </a:rPr>
              <a:t>Bog potresa i mora (ali i slatkih voda), stvoritelj konja</a:t>
            </a:r>
          </a:p>
          <a:p>
            <a:pPr>
              <a:lnSpc>
                <a:spcPct val="90000"/>
              </a:lnSpc>
            </a:pPr>
            <a:r>
              <a:rPr lang="hr-HR" altLang="sr-Latn-RS" dirty="0">
                <a:latin typeface="Palatino Linotype" pitchFamily="18" charset="0"/>
              </a:rPr>
              <a:t>Zaštitni mu je znak trozub, svete životinje konj i bik i dupin, a biljke alga i bor</a:t>
            </a:r>
          </a:p>
          <a:p>
            <a:pPr>
              <a:lnSpc>
                <a:spcPct val="90000"/>
              </a:lnSpc>
            </a:pPr>
            <a:r>
              <a:rPr lang="hr-HR" altLang="sr-Latn-RS" dirty="0">
                <a:latin typeface="Palatino Linotype" pitchFamily="18" charset="0"/>
              </a:rPr>
              <a:t>Štuju ga svi, posebno na Istmu i Jonjani kod Mikale (M. Azija)</a:t>
            </a:r>
          </a:p>
        </p:txBody>
      </p:sp>
      <p:sp>
        <p:nvSpPr>
          <p:cNvPr id="36868" name="Rectangle 10"/>
          <p:cNvSpPr>
            <a:spLocks noGrp="1" noChangeArrowheads="1"/>
          </p:cNvSpPr>
          <p:nvPr>
            <p:ph sz="half" idx="2"/>
          </p:nvPr>
        </p:nvSpPr>
        <p:spPr>
          <a:xfrm>
            <a:off x="4648200" y="1524000"/>
            <a:ext cx="4495800" cy="53340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hr-HR" altLang="sr-Latn-RS" sz="2600" u="sng" dirty="0">
                <a:latin typeface="Palatino Linotype" pitchFamily="18" charset="0"/>
              </a:rPr>
              <a:t>U Rimu </a:t>
            </a:r>
          </a:p>
          <a:p>
            <a:r>
              <a:rPr lang="hr-HR" altLang="sr-Latn-RS" sz="2600" dirty="0">
                <a:latin typeface="Palatino Linotype" pitchFamily="18" charset="0"/>
              </a:rPr>
              <a:t>Neptun (</a:t>
            </a:r>
            <a:r>
              <a:rPr lang="hr-HR" altLang="sr-Latn-RS" sz="2600" i="1" dirty="0">
                <a:latin typeface="Palatino Linotype" pitchFamily="18" charset="0"/>
              </a:rPr>
              <a:t>Neptunus</a:t>
            </a:r>
            <a:r>
              <a:rPr lang="hr-HR" altLang="sr-Latn-RS" sz="2600" dirty="0">
                <a:latin typeface="Palatino Linotype" pitchFamily="18" charset="0"/>
              </a:rPr>
              <a:t>)</a:t>
            </a:r>
          </a:p>
          <a:p>
            <a:r>
              <a:rPr lang="hr-HR" altLang="sr-Latn-RS" sz="2600" dirty="0">
                <a:latin typeface="Palatino Linotype" pitchFamily="18" charset="0"/>
              </a:rPr>
              <a:t>Bog površinskih voda (tako i pomoćnik poljoprivrede), mora i zaštitnik konja (</a:t>
            </a:r>
            <a:r>
              <a:rPr lang="hr-HR" altLang="sr-Latn-RS" sz="2600" i="1" dirty="0">
                <a:latin typeface="Palatino Linotype" pitchFamily="18" charset="0"/>
              </a:rPr>
              <a:t>Equester</a:t>
            </a:r>
            <a:r>
              <a:rPr lang="hr-HR" altLang="sr-Latn-RS" sz="2600" dirty="0">
                <a:latin typeface="Palatino Linotype" pitchFamily="18" charset="0"/>
              </a:rPr>
              <a:t>)</a:t>
            </a:r>
          </a:p>
          <a:p>
            <a:r>
              <a:rPr lang="hr-HR" altLang="sr-Latn-RS" sz="2600" i="1" dirty="0">
                <a:latin typeface="Palatino Linotype" pitchFamily="18" charset="0"/>
              </a:rPr>
              <a:t>Neptunalia </a:t>
            </a:r>
            <a:r>
              <a:rPr lang="hr-HR" altLang="sr-Latn-RS" sz="2600" dirty="0">
                <a:latin typeface="Palatino Linotype" pitchFamily="18" charset="0"/>
              </a:rPr>
              <a:t>23. jula, vjerojatno u vezi s kanalima za navodnjavanje i najvećim ljetnim vrućinama</a:t>
            </a:r>
            <a:endParaRPr lang="en-GB" altLang="sr-Latn-RS" sz="2600" dirty="0">
              <a:latin typeface="Palatino Linotyp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2407" y="0"/>
            <a:ext cx="4197825" cy="682584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686800" cy="477924"/>
          </a:xfrm>
        </p:spPr>
        <p:txBody>
          <a:bodyPr>
            <a:normAutofit/>
          </a:bodyPr>
          <a:lstStyle/>
          <a:p>
            <a:pPr algn="ctr"/>
            <a:r>
              <a:rPr lang="en-GB" sz="1200" cap="none" dirty="0">
                <a:solidFill>
                  <a:schemeClr val="accent1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http://www.ulc.org/training-education/guide-to-divinity/27-deities/greek-pantheon/hades/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86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990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r-HR" altLang="sr-Latn-RS" dirty="0">
                <a:latin typeface="Palatino Linotype" pitchFamily="18" charset="0"/>
              </a:rPr>
              <a:t>Had (</a:t>
            </a:r>
            <a:r>
              <a:rPr lang="hr-HR" altLang="sr-Latn-RS" i="1" dirty="0">
                <a:latin typeface="Palatino Linotype" pitchFamily="18" charset="0"/>
              </a:rPr>
              <a:t>Hā</a:t>
            </a:r>
            <a:r>
              <a:rPr lang="hr-HR" altLang="sr-Latn-RS" i="1" dirty="0">
                <a:latin typeface="Palatino Linotype" pitchFamily="18" charset="0"/>
                <a:cs typeface="Arial" charset="0"/>
              </a:rPr>
              <a:t>id</a:t>
            </a:r>
            <a:r>
              <a:rPr lang="hr-HR" altLang="sr-Latn-RS" i="1" dirty="0">
                <a:latin typeface="Palatino Linotype" pitchFamily="18" charset="0"/>
              </a:rPr>
              <a:t>ē</a:t>
            </a:r>
            <a:r>
              <a:rPr lang="hr-HR" altLang="sr-Latn-RS" i="1" dirty="0">
                <a:latin typeface="Palatino Linotype" pitchFamily="18" charset="0"/>
                <a:cs typeface="Arial" charset="0"/>
              </a:rPr>
              <a:t>s</a:t>
            </a:r>
            <a:r>
              <a:rPr lang="hr-HR" altLang="sr-Latn-RS" dirty="0">
                <a:latin typeface="Palatino Linotype" pitchFamily="18" charset="0"/>
              </a:rPr>
              <a:t>)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2400" y="990600"/>
            <a:ext cx="4648200" cy="5867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r-HR" altLang="sr-Latn-RS" sz="2600">
                <a:latin typeface="Palatino Linotype" pitchFamily="18" charset="0"/>
              </a:rPr>
              <a:t>Zeusov brat, oženjen Perzefonom (lat. Prozerpinom)</a:t>
            </a:r>
          </a:p>
          <a:p>
            <a:pPr>
              <a:lnSpc>
                <a:spcPct val="90000"/>
              </a:lnSpc>
            </a:pPr>
            <a:r>
              <a:rPr lang="hr-HR" altLang="sr-Latn-RS" sz="2600">
                <a:latin typeface="Palatino Linotype" pitchFamily="18" charset="0"/>
              </a:rPr>
              <a:t>Vladar podzemlja (nije olimpski)</a:t>
            </a:r>
          </a:p>
          <a:p>
            <a:pPr>
              <a:lnSpc>
                <a:spcPct val="90000"/>
              </a:lnSpc>
            </a:pPr>
            <a:r>
              <a:rPr lang="hr-HR" altLang="sr-Latn-RS" sz="2600">
                <a:latin typeface="Palatino Linotype" pitchFamily="18" charset="0"/>
              </a:rPr>
              <a:t>Nadimak </a:t>
            </a:r>
            <a:r>
              <a:rPr lang="hr-HR" altLang="sr-Latn-RS" sz="2600" i="1">
                <a:latin typeface="Palatino Linotype" pitchFamily="18" charset="0"/>
              </a:rPr>
              <a:t>Plout</a:t>
            </a:r>
            <a:r>
              <a:rPr lang="en-US" altLang="sr-Latn-RS" sz="2600" i="1">
                <a:latin typeface="Palatino Linotype" pitchFamily="18" charset="0"/>
              </a:rPr>
              <a:t>ō</a:t>
            </a:r>
            <a:r>
              <a:rPr lang="hr-HR" altLang="sr-Latn-RS" sz="2600" i="1">
                <a:latin typeface="Palatino Linotype" pitchFamily="18" charset="0"/>
              </a:rPr>
              <a:t>n </a:t>
            </a:r>
            <a:r>
              <a:rPr lang="hr-HR" altLang="sr-Latn-RS" sz="2600">
                <a:latin typeface="Palatino Linotype" pitchFamily="18" charset="0"/>
              </a:rPr>
              <a:t>= bogati</a:t>
            </a:r>
            <a:endParaRPr lang="en-US" altLang="sr-Latn-RS" sz="2600" i="1">
              <a:latin typeface="Palatino Linotype" pitchFamily="18" charset="0"/>
            </a:endParaRPr>
          </a:p>
          <a:p>
            <a:pPr>
              <a:lnSpc>
                <a:spcPct val="90000"/>
              </a:lnSpc>
            </a:pPr>
            <a:r>
              <a:rPr lang="hr-HR" altLang="sr-Latn-RS" sz="2600">
                <a:latin typeface="Palatino Linotype" pitchFamily="18" charset="0"/>
              </a:rPr>
              <a:t>Sveta mu je metvica (Perzefoni šipak), od životinja ćuk</a:t>
            </a:r>
          </a:p>
          <a:p>
            <a:pPr>
              <a:lnSpc>
                <a:spcPct val="90000"/>
              </a:lnSpc>
            </a:pPr>
            <a:r>
              <a:rPr lang="hr-HR" altLang="sr-Latn-RS" sz="2600">
                <a:latin typeface="Palatino Linotype" pitchFamily="18" charset="0"/>
              </a:rPr>
              <a:t>U </a:t>
            </a:r>
            <a:r>
              <a:rPr lang="hr-HR" altLang="sr-Latn-RS" sz="2600" u="sng">
                <a:latin typeface="Palatino Linotype" pitchFamily="18" charset="0"/>
              </a:rPr>
              <a:t>Hadu</a:t>
            </a:r>
            <a:r>
              <a:rPr lang="hr-HR" altLang="sr-Latn-RS" sz="2600">
                <a:latin typeface="Palatino Linotype" pitchFamily="18" charset="0"/>
              </a:rPr>
              <a:t> postoje sjene koje ne osjećaju, ponekad potpuno u zaboravu</a:t>
            </a:r>
          </a:p>
          <a:p>
            <a:pPr>
              <a:lnSpc>
                <a:spcPct val="90000"/>
              </a:lnSpc>
            </a:pPr>
            <a:r>
              <a:rPr lang="hr-HR" altLang="sr-Latn-RS" sz="2600" u="sng">
                <a:latin typeface="Palatino Linotype" pitchFamily="18" charset="0"/>
              </a:rPr>
              <a:t>Elizejske poljane</a:t>
            </a:r>
            <a:r>
              <a:rPr lang="hr-HR" altLang="sr-Latn-RS" sz="2600">
                <a:latin typeface="Palatino Linotype" pitchFamily="18" charset="0"/>
              </a:rPr>
              <a:t> za blažene i </a:t>
            </a:r>
            <a:r>
              <a:rPr lang="hr-HR" altLang="sr-Latn-RS" sz="2600" u="sng">
                <a:latin typeface="Palatino Linotype" pitchFamily="18" charset="0"/>
              </a:rPr>
              <a:t>Tartar</a:t>
            </a:r>
            <a:r>
              <a:rPr lang="hr-HR" altLang="sr-Latn-RS" sz="2600">
                <a:latin typeface="Palatino Linotype" pitchFamily="18" charset="0"/>
              </a:rPr>
              <a:t> s mukama za zločince</a:t>
            </a:r>
          </a:p>
        </p:txBody>
      </p:sp>
      <p:sp>
        <p:nvSpPr>
          <p:cNvPr id="37892" name="Rectangle 8"/>
          <p:cNvSpPr>
            <a:spLocks noGrp="1" noChangeArrowheads="1"/>
          </p:cNvSpPr>
          <p:nvPr>
            <p:ph sz="half" idx="2"/>
          </p:nvPr>
        </p:nvSpPr>
        <p:spPr>
          <a:xfrm>
            <a:off x="4800600" y="1124744"/>
            <a:ext cx="4343400" cy="5733256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hr-HR" altLang="sr-Latn-RS" sz="2600" u="sng" dirty="0">
                <a:latin typeface="Palatino Linotype" pitchFamily="18" charset="0"/>
              </a:rPr>
              <a:t>U Rimu</a:t>
            </a:r>
          </a:p>
          <a:p>
            <a:r>
              <a:rPr lang="hr-HR" altLang="sr-Latn-RS" sz="2600" dirty="0">
                <a:latin typeface="Palatino Linotype" pitchFamily="18" charset="0"/>
              </a:rPr>
              <a:t>Pluton (</a:t>
            </a:r>
            <a:r>
              <a:rPr lang="hr-HR" altLang="sr-Latn-RS" sz="2600" i="1" dirty="0">
                <a:latin typeface="Palatino Linotype" pitchFamily="18" charset="0"/>
              </a:rPr>
              <a:t>Pluto</a:t>
            </a:r>
            <a:r>
              <a:rPr lang="hr-HR" altLang="sr-Latn-RS" sz="2600" dirty="0">
                <a:latin typeface="Palatino Linotype" pitchFamily="18" charset="0"/>
              </a:rPr>
              <a:t>); zove se još </a:t>
            </a:r>
            <a:r>
              <a:rPr lang="hr-HR" altLang="sr-Latn-RS" sz="2600" i="1" dirty="0">
                <a:latin typeface="Palatino Linotype" pitchFamily="18" charset="0"/>
              </a:rPr>
              <a:t>Orcus</a:t>
            </a:r>
            <a:r>
              <a:rPr lang="hr-HR" altLang="sr-Latn-RS" sz="2600" dirty="0">
                <a:latin typeface="Palatino Linotype" pitchFamily="18" charset="0"/>
              </a:rPr>
              <a:t> i </a:t>
            </a:r>
            <a:r>
              <a:rPr lang="hr-HR" altLang="sr-Latn-RS" sz="2600" i="1" dirty="0">
                <a:latin typeface="Palatino Linotype" pitchFamily="18" charset="0"/>
              </a:rPr>
              <a:t>Dis pater </a:t>
            </a:r>
            <a:r>
              <a:rPr lang="hr-HR" altLang="sr-Latn-RS" sz="2600" dirty="0">
                <a:latin typeface="Palatino Linotype" pitchFamily="18" charset="0"/>
              </a:rPr>
              <a:t>(= bogati otac)</a:t>
            </a:r>
          </a:p>
          <a:p>
            <a:r>
              <a:rPr lang="hr-HR" altLang="sr-Latn-RS" sz="2600" dirty="0">
                <a:latin typeface="Palatino Linotype" pitchFamily="18" charset="0"/>
              </a:rPr>
              <a:t>Žena mu se još naziva </a:t>
            </a:r>
            <a:r>
              <a:rPr lang="hr-HR" altLang="sr-Latn-RS" sz="2600" i="1" dirty="0">
                <a:latin typeface="Palatino Linotype" pitchFamily="18" charset="0"/>
              </a:rPr>
              <a:t>Libitina = </a:t>
            </a:r>
            <a:r>
              <a:rPr lang="hr-HR" altLang="sr-Latn-RS" sz="2600" dirty="0">
                <a:latin typeface="Palatino Linotype" pitchFamily="18" charset="0"/>
              </a:rPr>
              <a:t>božica smrti</a:t>
            </a:r>
          </a:p>
          <a:p>
            <a:r>
              <a:rPr lang="hr-HR" altLang="sr-Latn-RS" sz="2600" dirty="0">
                <a:latin typeface="Palatino Linotype" pitchFamily="18" charset="0"/>
              </a:rPr>
              <a:t>Postoje mjesta koja predstavljaju ulaz u podzemni svijet (</a:t>
            </a:r>
            <a:r>
              <a:rPr lang="hr-HR" altLang="sr-Latn-RS" sz="2600" i="1" dirty="0">
                <a:latin typeface="Palatino Linotype" pitchFamily="18" charset="0"/>
              </a:rPr>
              <a:t>mundus</a:t>
            </a:r>
            <a:r>
              <a:rPr lang="hr-HR" altLang="sr-Latn-RS" sz="2600" dirty="0">
                <a:latin typeface="Palatino Linotype" pitchFamily="18" charset="0"/>
              </a:rPr>
              <a:t>; na Forumu, na Martovom polju, Luperkal, itd.) - otvaraju se 24. augusta, 5. oktobra i 8. novembra</a:t>
            </a:r>
            <a:endParaRPr lang="en-GB" altLang="sr-Latn-RS" sz="2600" dirty="0">
              <a:latin typeface="Palatino Linotyp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94114"/>
            <a:ext cx="4392488" cy="678343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42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1" name="Rectangle 3"/>
          <p:cNvSpPr>
            <a:spLocks noGrp="1" noChangeArrowheads="1"/>
          </p:cNvSpPr>
          <p:nvPr>
            <p:ph type="title"/>
          </p:nvPr>
        </p:nvSpPr>
        <p:spPr>
          <a:xfrm>
            <a:off x="539552" y="0"/>
            <a:ext cx="5400600" cy="10668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r-HR" altLang="sr-Latn-RS" dirty="0">
                <a:latin typeface="Palatino Linotype" pitchFamily="18" charset="0"/>
              </a:rPr>
              <a:t>Dioniz (</a:t>
            </a:r>
            <a:r>
              <a:rPr lang="hr-HR" altLang="sr-Latn-RS" i="1" dirty="0">
                <a:latin typeface="Palatino Linotype" pitchFamily="18" charset="0"/>
              </a:rPr>
              <a:t>Dionysos</a:t>
            </a:r>
            <a:r>
              <a:rPr lang="hr-HR" altLang="sr-Latn-RS" dirty="0">
                <a:latin typeface="Palatino Linotype" pitchFamily="18" charset="0"/>
              </a:rPr>
              <a:t>)</a:t>
            </a:r>
          </a:p>
        </p:txBody>
      </p:sp>
      <p:sp>
        <p:nvSpPr>
          <p:cNvPr id="38915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66801"/>
            <a:ext cx="9144000" cy="55308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r-HR" altLang="sr-Latn-RS" sz="2800" dirty="0">
                <a:latin typeface="Palatino Linotype" pitchFamily="18" charset="0"/>
              </a:rPr>
              <a:t>Najmlađi član Olimpa</a:t>
            </a:r>
          </a:p>
          <a:p>
            <a:pPr>
              <a:lnSpc>
                <a:spcPct val="90000"/>
              </a:lnSpc>
            </a:pPr>
            <a:r>
              <a:rPr lang="hr-HR" altLang="sr-Latn-RS" sz="2800" dirty="0">
                <a:latin typeface="Palatino Linotype" pitchFamily="18" charset="0"/>
              </a:rPr>
              <a:t>Sin Zeusa i smrtnice Semele, Tebanke</a:t>
            </a:r>
          </a:p>
          <a:p>
            <a:pPr>
              <a:lnSpc>
                <a:spcPct val="90000"/>
              </a:lnSpc>
            </a:pPr>
            <a:r>
              <a:rPr lang="hr-HR" altLang="sr-Latn-RS" sz="2800" dirty="0">
                <a:latin typeface="Palatino Linotype" pitchFamily="18" charset="0"/>
              </a:rPr>
              <a:t>Bog plodova s drveta, pogotovo grožđa, pa tako i vina – odnosi brigu, donosi veselje i mahnitost</a:t>
            </a:r>
          </a:p>
          <a:p>
            <a:pPr>
              <a:lnSpc>
                <a:spcPct val="90000"/>
              </a:lnSpc>
            </a:pPr>
            <a:r>
              <a:rPr lang="hr-HR" altLang="sr-Latn-RS" sz="2800" dirty="0">
                <a:latin typeface="Palatino Linotype" pitchFamily="18" charset="0"/>
              </a:rPr>
              <a:t>Zaštitnik je ditiramba i drame</a:t>
            </a:r>
          </a:p>
          <a:p>
            <a:pPr>
              <a:lnSpc>
                <a:spcPct val="90000"/>
              </a:lnSpc>
            </a:pPr>
            <a:r>
              <a:rPr lang="hr-HR" altLang="sr-Latn-RS" sz="2800" dirty="0">
                <a:latin typeface="Palatino Linotype" pitchFamily="18" charset="0"/>
              </a:rPr>
              <a:t>Svete su mu biljke loza i bršljan, životinje najčešće pantera i magarac</a:t>
            </a:r>
          </a:p>
          <a:p>
            <a:pPr>
              <a:lnSpc>
                <a:spcPct val="90000"/>
              </a:lnSpc>
            </a:pPr>
            <a:r>
              <a:rPr lang="hr-HR" altLang="sr-Latn-RS" sz="2800" dirty="0">
                <a:latin typeface="Palatino Linotype" pitchFamily="18" charset="0"/>
              </a:rPr>
              <a:t>Menade i bakhe – štovateljice u zanosu; svetkovine s mnogo utjecaja na zapadnu civilizaciju </a:t>
            </a:r>
          </a:p>
          <a:p>
            <a:pPr>
              <a:lnSpc>
                <a:spcPct val="90000"/>
              </a:lnSpc>
            </a:pPr>
            <a:endParaRPr lang="hr-HR" altLang="sr-Latn-RS" sz="2000" dirty="0">
              <a:latin typeface="Palatino Linotype" pitchFamily="18" charset="0"/>
            </a:endParaRPr>
          </a:p>
          <a:p>
            <a:pPr>
              <a:lnSpc>
                <a:spcPct val="90000"/>
              </a:lnSpc>
            </a:pPr>
            <a:r>
              <a:rPr lang="hr-HR" altLang="sr-Latn-RS" sz="2800" dirty="0">
                <a:latin typeface="Palatino Linotype" pitchFamily="18" charset="0"/>
              </a:rPr>
              <a:t> </a:t>
            </a:r>
            <a:r>
              <a:rPr lang="hr-HR" altLang="sr-Latn-RS" sz="2800" u="sng" dirty="0">
                <a:latin typeface="Palatino Linotype" pitchFamily="18" charset="0"/>
              </a:rPr>
              <a:t>U Rimu </a:t>
            </a:r>
            <a:r>
              <a:rPr lang="hr-HR" altLang="sr-Latn-RS" sz="2800" b="1" u="sng" dirty="0">
                <a:latin typeface="Palatino Linotype" pitchFamily="18" charset="0"/>
              </a:rPr>
              <a:t>Bakho </a:t>
            </a:r>
            <a:r>
              <a:rPr lang="hr-HR" altLang="sr-Latn-RS" sz="2800" u="sng" dirty="0">
                <a:latin typeface="Palatino Linotype" pitchFamily="18" charset="0"/>
              </a:rPr>
              <a:t>(</a:t>
            </a:r>
            <a:r>
              <a:rPr lang="hr-HR" altLang="sr-Latn-RS" sz="2800" i="1" u="sng" dirty="0">
                <a:latin typeface="Palatino Linotype" pitchFamily="18" charset="0"/>
              </a:rPr>
              <a:t>Bacchus</a:t>
            </a:r>
            <a:r>
              <a:rPr lang="hr-HR" altLang="sr-Latn-RS" sz="2800" u="sng" dirty="0">
                <a:latin typeface="Palatino Linotype" pitchFamily="18" charset="0"/>
              </a:rPr>
              <a:t>)</a:t>
            </a:r>
            <a:r>
              <a:rPr lang="hr-HR" altLang="sr-Latn-RS" sz="2800" b="1" u="sng" dirty="0">
                <a:latin typeface="Palatino Linotype" pitchFamily="18" charset="0"/>
              </a:rPr>
              <a:t> </a:t>
            </a:r>
            <a:r>
              <a:rPr lang="hr-HR" altLang="sr-Latn-RS" sz="2800" u="sng" dirty="0">
                <a:latin typeface="Palatino Linotype" pitchFamily="18" charset="0"/>
              </a:rPr>
              <a:t>i </a:t>
            </a:r>
            <a:r>
              <a:rPr lang="hr-HR" altLang="sr-Latn-RS" sz="2800" b="1" u="sng" dirty="0">
                <a:latin typeface="Palatino Linotype" pitchFamily="18" charset="0"/>
              </a:rPr>
              <a:t>Liber</a:t>
            </a:r>
            <a:r>
              <a:rPr lang="hr-HR" altLang="sr-Latn-RS" sz="2800" dirty="0">
                <a:latin typeface="Palatino Linotype" pitchFamily="18" charset="0"/>
              </a:rPr>
              <a:t> – italski bog vina i plodnosti, na </a:t>
            </a:r>
            <a:r>
              <a:rPr lang="hr-HR" altLang="sr-Latn-RS" sz="2800" i="1" dirty="0">
                <a:latin typeface="Palatino Linotype" pitchFamily="18" charset="0"/>
              </a:rPr>
              <a:t>Liberalia</a:t>
            </a:r>
            <a:r>
              <a:rPr lang="hr-HR" altLang="sr-Latn-RS" sz="2800" dirty="0">
                <a:latin typeface="Palatino Linotype" pitchFamily="18" charset="0"/>
              </a:rPr>
              <a:t> 17. marta dječaci oblače </a:t>
            </a:r>
            <a:r>
              <a:rPr lang="hr-HR" altLang="sr-Latn-RS" sz="2800" i="1" dirty="0">
                <a:latin typeface="Palatino Linotype" pitchFamily="18" charset="0"/>
              </a:rPr>
              <a:t>togu virilis</a:t>
            </a:r>
            <a:endParaRPr lang="hr-HR" altLang="sr-Latn-RS" sz="2800" dirty="0">
              <a:latin typeface="Palatino Linotyp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95" y="0"/>
            <a:ext cx="6997397" cy="691670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81328"/>
            <a:ext cx="8229600" cy="476672"/>
          </a:xfrm>
        </p:spPr>
        <p:txBody>
          <a:bodyPr>
            <a:normAutofit/>
          </a:bodyPr>
          <a:lstStyle/>
          <a:p>
            <a:r>
              <a:rPr lang="en-GB" sz="1200" cap="none" dirty="0">
                <a:latin typeface="Palatino Linotype" panose="02040502050505030304" pitchFamily="18" charset="0"/>
              </a:rPr>
              <a:t>http://www.novaroma.org/nr/ianus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21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r-HR" altLang="sr-Latn-RS" dirty="0">
                <a:latin typeface="Palatino Linotype" pitchFamily="18" charset="0"/>
              </a:rPr>
              <a:t>Sveta mjesta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3717032"/>
            <a:ext cx="8686800" cy="3024337"/>
          </a:xfrm>
        </p:spPr>
        <p:txBody>
          <a:bodyPr/>
          <a:lstStyle/>
          <a:p>
            <a:r>
              <a:rPr lang="hr-HR" altLang="sr-Latn-RS" u="sng" dirty="0">
                <a:latin typeface="Palatino Linotype" pitchFamily="18" charset="0"/>
              </a:rPr>
              <a:t>Hramovi</a:t>
            </a:r>
          </a:p>
          <a:p>
            <a:pPr lvl="1"/>
            <a:r>
              <a:rPr lang="hr-HR" altLang="sr-Latn-RS" dirty="0">
                <a:latin typeface="Palatino Linotype" pitchFamily="18" charset="0"/>
              </a:rPr>
              <a:t>stan za bogove</a:t>
            </a:r>
            <a:endParaRPr lang="hr-HR" altLang="sr-Latn-RS" u="sng" dirty="0">
              <a:latin typeface="Palatino Linotype" pitchFamily="18" charset="0"/>
            </a:endParaRPr>
          </a:p>
          <a:p>
            <a:r>
              <a:rPr lang="hr-HR" altLang="sr-Latn-RS" u="sng" dirty="0">
                <a:latin typeface="Palatino Linotype" pitchFamily="18" charset="0"/>
              </a:rPr>
              <a:t>Žrtvenici</a:t>
            </a:r>
            <a:r>
              <a:rPr lang="hr-HR" altLang="sr-Latn-RS" dirty="0">
                <a:latin typeface="Palatino Linotype" pitchFamily="18" charset="0"/>
              </a:rPr>
              <a:t> </a:t>
            </a:r>
          </a:p>
          <a:p>
            <a:pPr lvl="1"/>
            <a:r>
              <a:rPr lang="hr-HR" altLang="sr-Latn-RS" sz="2600" dirty="0">
                <a:latin typeface="Palatino Linotype" pitchFamily="18" charset="0"/>
              </a:rPr>
              <a:t>različitih oblika i materijala (za paljenice su posebni); okolina je sveta</a:t>
            </a:r>
            <a:r>
              <a:rPr lang="hr-HR" altLang="sr-Latn-RS" dirty="0">
                <a:latin typeface="Palatino Linotype" pitchFamily="18" charset="0"/>
              </a:rPr>
              <a:t> 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sz="half" idx="4294967295"/>
          </p:nvPr>
        </p:nvSpPr>
        <p:spPr>
          <a:xfrm>
            <a:off x="290512" y="1498104"/>
            <a:ext cx="8839200" cy="386179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r-HR" altLang="sr-Latn-RS" sz="2800" dirty="0">
                <a:latin typeface="Palatino Linotype" pitchFamily="18" charset="0"/>
              </a:rPr>
              <a:t>Nastaju svećeničkom (predanjem i posvećenjem) ili božjom intervencijom</a:t>
            </a:r>
          </a:p>
          <a:p>
            <a:pPr lvl="1">
              <a:lnSpc>
                <a:spcPct val="90000"/>
              </a:lnSpc>
            </a:pPr>
            <a:r>
              <a:rPr lang="hr-HR" altLang="sr-Latn-RS" sz="2400" dirty="0">
                <a:latin typeface="Palatino Linotype" pitchFamily="18" charset="0"/>
              </a:rPr>
              <a:t>Npr., mjesto gdje je udarila munja</a:t>
            </a:r>
          </a:p>
          <a:p>
            <a:pPr>
              <a:lnSpc>
                <a:spcPct val="90000"/>
              </a:lnSpc>
            </a:pPr>
            <a:r>
              <a:rPr lang="hr-HR" altLang="sr-Latn-RS" sz="2800" dirty="0">
                <a:latin typeface="Palatino Linotype" pitchFamily="18" charset="0"/>
              </a:rPr>
              <a:t>Obično: gajevi, žrtvenici, svetišta i zgrade za bogoslužje (čišćenje i žrtvovanje)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457200"/>
            <a:ext cx="8596064" cy="838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r-HR" altLang="sr-Latn-RS" dirty="0">
                <a:latin typeface="Palatino Linotype" pitchFamily="18" charset="0"/>
              </a:rPr>
              <a:t>Jan (</a:t>
            </a:r>
            <a:r>
              <a:rPr lang="hr-HR" altLang="sr-Latn-RS" i="1" dirty="0">
                <a:latin typeface="Palatino Linotype" pitchFamily="18" charset="0"/>
              </a:rPr>
              <a:t>Ianus</a:t>
            </a:r>
            <a:r>
              <a:rPr lang="hr-HR" altLang="sr-Latn-RS" dirty="0">
                <a:latin typeface="Palatino Linotype" pitchFamily="18" charset="0"/>
              </a:rPr>
              <a:t>)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hr-HR" altLang="sr-Latn-RS" dirty="0">
                <a:latin typeface="Palatino Linotype" pitchFamily="18" charset="0"/>
              </a:rPr>
              <a:t>Italski bog vrata, ulaska i izlaska, početaka</a:t>
            </a:r>
          </a:p>
          <a:p>
            <a:pPr>
              <a:lnSpc>
                <a:spcPct val="90000"/>
              </a:lnSpc>
            </a:pPr>
            <a:r>
              <a:rPr lang="hr-HR" altLang="sr-Latn-RS" dirty="0">
                <a:latin typeface="Palatino Linotype" pitchFamily="18" charset="0"/>
              </a:rPr>
              <a:t>Nema grčkog pandana</a:t>
            </a:r>
          </a:p>
          <a:p>
            <a:pPr>
              <a:lnSpc>
                <a:spcPct val="90000"/>
              </a:lnSpc>
            </a:pPr>
            <a:r>
              <a:rPr lang="hr-HR" altLang="sr-Latn-RS" dirty="0">
                <a:latin typeface="Palatino Linotype" pitchFamily="18" charset="0"/>
              </a:rPr>
              <a:t>Ima dva lica s dvije strane glave (</a:t>
            </a:r>
            <a:r>
              <a:rPr lang="hr-HR" altLang="sr-Latn-RS" i="1" dirty="0">
                <a:latin typeface="Palatino Linotype" pitchFamily="18" charset="0"/>
              </a:rPr>
              <a:t>Biceps</a:t>
            </a:r>
            <a:r>
              <a:rPr lang="hr-HR" altLang="sr-Latn-RS" dirty="0">
                <a:latin typeface="Palatino Linotype" pitchFamily="18" charset="0"/>
              </a:rPr>
              <a:t>)</a:t>
            </a:r>
            <a:r>
              <a:rPr lang="hr-HR" altLang="sr-Latn-RS" i="1" dirty="0">
                <a:latin typeface="Palatino Linotype" pitchFamily="18" charset="0"/>
              </a:rPr>
              <a:t>,</a:t>
            </a:r>
            <a:r>
              <a:rPr lang="hr-HR" altLang="sr-Latn-RS" dirty="0">
                <a:latin typeface="Palatino Linotype" pitchFamily="18" charset="0"/>
              </a:rPr>
              <a:t> ključ u ruci te štap</a:t>
            </a:r>
          </a:p>
          <a:p>
            <a:pPr>
              <a:lnSpc>
                <a:spcPct val="90000"/>
              </a:lnSpc>
            </a:pPr>
            <a:r>
              <a:rPr lang="hr-HR" altLang="sr-Latn-RS" dirty="0">
                <a:latin typeface="Palatino Linotype" pitchFamily="18" charset="0"/>
              </a:rPr>
              <a:t>Slavi se na početku svega i uvijek se prvi spominje (</a:t>
            </a:r>
            <a:r>
              <a:rPr lang="hr-HR" altLang="sr-Latn-RS" i="1" dirty="0">
                <a:latin typeface="Palatino Linotype" pitchFamily="18" charset="0"/>
              </a:rPr>
              <a:t>Ianuarius</a:t>
            </a:r>
            <a:r>
              <a:rPr lang="hr-HR" altLang="sr-Latn-RS" dirty="0">
                <a:latin typeface="Palatino Linotype" pitchFamily="18" charset="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hr-HR" altLang="sr-Latn-RS" dirty="0">
                <a:latin typeface="Palatino Linotype" pitchFamily="18" charset="0"/>
              </a:rPr>
              <a:t>Svetište mu je prolaz na Forumu koji se u doba mira zatvara, a u ratu otvara, te brežuljak Janikul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r-HR" altLang="sr-Latn-RS" dirty="0">
                <a:latin typeface="Palatino Linotype" pitchFamily="18" charset="0"/>
              </a:rPr>
              <a:t>Pogrebni običaji</a:t>
            </a:r>
            <a:endParaRPr lang="en-GB" altLang="sr-Latn-RS" dirty="0">
              <a:latin typeface="Palatino Linotype" pitchFamily="18" charset="0"/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990600"/>
            <a:ext cx="8915400" cy="5867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r-HR" altLang="sr-Latn-RS" dirty="0">
                <a:latin typeface="Palatino Linotype" pitchFamily="18" charset="0"/>
              </a:rPr>
              <a:t>Slični u Grčkoj i Rimu (naslijeđeno?)</a:t>
            </a:r>
          </a:p>
          <a:p>
            <a:pPr>
              <a:lnSpc>
                <a:spcPct val="90000"/>
              </a:lnSpc>
            </a:pPr>
            <a:r>
              <a:rPr lang="hr-HR" altLang="sr-Latn-RS" dirty="0">
                <a:latin typeface="Palatino Linotype" pitchFamily="18" charset="0"/>
              </a:rPr>
              <a:t>Sahrana je obaveza djece ili najbližih rođaka pokojnika (šaka zemlje)</a:t>
            </a:r>
          </a:p>
          <a:p>
            <a:pPr>
              <a:lnSpc>
                <a:spcPct val="90000"/>
              </a:lnSpc>
            </a:pPr>
            <a:r>
              <a:rPr lang="hr-HR" altLang="sr-Latn-RS" dirty="0">
                <a:latin typeface="Palatino Linotype" pitchFamily="18" charset="0"/>
              </a:rPr>
              <a:t>Pokapa se u čistoj odjeći, s dragocjenostima, medenjakom i kovanim novčićem u ustima </a:t>
            </a:r>
          </a:p>
          <a:p>
            <a:pPr>
              <a:lnSpc>
                <a:spcPct val="90000"/>
              </a:lnSpc>
            </a:pPr>
            <a:r>
              <a:rPr lang="hr-HR" altLang="sr-Latn-RS" dirty="0">
                <a:latin typeface="Palatino Linotype" pitchFamily="18" charset="0"/>
              </a:rPr>
              <a:t>Mrtvac se izlaže na odru u otvorenom dvorištu, nogama prema vratima, kuća se kiti jelom i čempresom, glasnici oglašavaju sprovod</a:t>
            </a:r>
          </a:p>
          <a:p>
            <a:pPr>
              <a:lnSpc>
                <a:spcPct val="90000"/>
              </a:lnSpc>
            </a:pPr>
            <a:r>
              <a:rPr lang="hr-HR" altLang="sr-Latn-RS" dirty="0">
                <a:latin typeface="Palatino Linotype" pitchFamily="18" charset="0"/>
              </a:rPr>
              <a:t>Žalobna odjeća je crna (tamna; </a:t>
            </a:r>
            <a:r>
              <a:rPr lang="hr-HR" altLang="sr-Latn-RS" sz="3400" dirty="0">
                <a:latin typeface="Palatino Linotype" pitchFamily="18" charset="0"/>
              </a:rPr>
              <a:t>rijetko bijela</a:t>
            </a:r>
            <a:r>
              <a:rPr lang="hr-HR" altLang="sr-Latn-RS" dirty="0">
                <a:latin typeface="Palatino Linotype" pitchFamily="18" charset="0"/>
              </a:rPr>
              <a:t>) bez nakita i znakova položaja; kosa se reže</a:t>
            </a:r>
            <a:endParaRPr lang="en-GB" altLang="sr-Latn-RS" dirty="0">
              <a:latin typeface="Palatino Linotyp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r-HR" altLang="sr-Latn-RS" dirty="0">
                <a:latin typeface="Palatino Linotype" pitchFamily="18" charset="0"/>
              </a:rPr>
              <a:t>Sprovod</a:t>
            </a:r>
            <a:endParaRPr lang="en-GB" altLang="sr-Latn-RS" dirty="0">
              <a:latin typeface="Palatino Linotype" pitchFamily="18" charset="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r-HR" altLang="sr-Latn-RS" dirty="0">
                <a:latin typeface="Palatino Linotype" pitchFamily="18" charset="0"/>
              </a:rPr>
              <a:t>Uvijek noću (baklje) </a:t>
            </a:r>
          </a:p>
          <a:p>
            <a:pPr>
              <a:lnSpc>
                <a:spcPct val="90000"/>
              </a:lnSpc>
            </a:pPr>
            <a:r>
              <a:rPr lang="hr-HR" altLang="sr-Latn-RS" dirty="0">
                <a:latin typeface="Palatino Linotype" pitchFamily="18" charset="0"/>
              </a:rPr>
              <a:t>Uz narikače i svirače s tužaljkama, plesače i glumce sa zgodama iz pokojnikovog života; u Rimu i ploče s njegovim djelima, maske njegovih predaka</a:t>
            </a:r>
          </a:p>
          <a:p>
            <a:pPr lvl="1">
              <a:lnSpc>
                <a:spcPct val="90000"/>
              </a:lnSpc>
            </a:pPr>
            <a:r>
              <a:rPr lang="hr-HR" altLang="sr-Latn-RS" dirty="0">
                <a:latin typeface="Palatino Linotype" pitchFamily="18" charset="0"/>
              </a:rPr>
              <a:t>pogrebne igre</a:t>
            </a:r>
          </a:p>
          <a:p>
            <a:pPr>
              <a:lnSpc>
                <a:spcPct val="90000"/>
              </a:lnSpc>
            </a:pPr>
            <a:r>
              <a:rPr lang="hr-HR" altLang="sr-Latn-RS" sz="3400" dirty="0">
                <a:latin typeface="Palatino Linotype" pitchFamily="18" charset="0"/>
              </a:rPr>
              <a:t>2 vrste sahrane: </a:t>
            </a:r>
          </a:p>
          <a:p>
            <a:pPr lvl="1">
              <a:lnSpc>
                <a:spcPct val="90000"/>
              </a:lnSpc>
            </a:pPr>
            <a:r>
              <a:rPr lang="hr-HR" altLang="sr-Latn-RS" sz="3000" u="sng" dirty="0">
                <a:latin typeface="Palatino Linotype" pitchFamily="18" charset="0"/>
              </a:rPr>
              <a:t>pokop</a:t>
            </a:r>
            <a:r>
              <a:rPr lang="hr-HR" altLang="sr-Latn-RS" sz="3000" dirty="0">
                <a:latin typeface="Palatino Linotype" pitchFamily="18" charset="0"/>
              </a:rPr>
              <a:t> - </a:t>
            </a:r>
            <a:r>
              <a:rPr lang="hr-HR" altLang="sr-Latn-RS" dirty="0">
                <a:latin typeface="Palatino Linotype" pitchFamily="18" charset="0"/>
              </a:rPr>
              <a:t>grobnice (često nasljedne) ili mauzoleji ispod ili iznad zemlje, na imanju ili kraj ceste, nikako unutar grada</a:t>
            </a:r>
            <a:r>
              <a:rPr lang="hr-HR" altLang="sr-Latn-RS" sz="3000" dirty="0">
                <a:latin typeface="Palatino Linotype" pitchFamily="18" charset="0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hr-HR" altLang="sr-Latn-RS" sz="3000" u="sng" dirty="0">
                <a:latin typeface="Palatino Linotype" pitchFamily="18" charset="0"/>
              </a:rPr>
              <a:t>spaljivanje na lomači</a:t>
            </a:r>
            <a:r>
              <a:rPr lang="hr-HR" altLang="sr-Latn-RS" sz="3000" dirty="0">
                <a:latin typeface="Palatino Linotype" pitchFamily="18" charset="0"/>
              </a:rPr>
              <a:t> - </a:t>
            </a:r>
            <a:r>
              <a:rPr lang="hr-HR" altLang="sr-Latn-RS" dirty="0">
                <a:latin typeface="Palatino Linotype" pitchFamily="18" charset="0"/>
              </a:rPr>
              <a:t>pepeo u urnu, pa u grobnicu</a:t>
            </a:r>
            <a:endParaRPr lang="en-GB" altLang="sr-Latn-RS" dirty="0">
              <a:latin typeface="Palatino Linotyp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6100" y="0"/>
            <a:ext cx="4772025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88" y="333375"/>
            <a:ext cx="43957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4052937"/>
            <a:ext cx="8496943" cy="2622500"/>
          </a:xfrm>
        </p:spPr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hr-HR" altLang="sr-Latn-RS" sz="2800" dirty="0">
                <a:latin typeface="Palatino Linotype" pitchFamily="18" charset="0"/>
              </a:rPr>
              <a:t>Poslije se svi operu i počinje žalobna gozba koja se ponavlja 3., 9. i 30. dana nakon sprovoda te na godišnjicu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hr-HR" altLang="sr-Latn-RS" sz="2800" dirty="0">
                <a:latin typeface="Palatino Linotype" pitchFamily="18" charset="0"/>
              </a:rPr>
              <a:t>Pokojnike se treba častiti na godišnjice i određene datume (kult predaka) 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hr-HR" altLang="sr-Latn-RS" sz="2400" dirty="0">
                <a:latin typeface="Palatino Linotype" pitchFamily="18" charset="0"/>
              </a:rPr>
              <a:t>Na grob se često sade biljke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r-HR" dirty="0">
                <a:latin typeface="Palatino Linotype" panose="02040502050505030304" pitchFamily="18" charset="0"/>
              </a:rPr>
              <a:t>Hefestov hram u Ateni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1268760"/>
            <a:ext cx="6907212" cy="507682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2988" y="6345585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© Guillaume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Piolle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 / 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CC-BY-3.0</a:t>
            </a:r>
            <a:r>
              <a:rPr lang="hr-HR" sz="1400" dirty="0">
                <a:solidFill>
                  <a:schemeClr val="accent1">
                    <a:lumMod val="75000"/>
                  </a:schemeClr>
                </a:solidFill>
              </a:rPr>
              <a:t>; https://commons.wikimedia.org/wiki/File:View_of_Hephaisteion_of_Athens_in_2008_2.jpg</a:t>
            </a:r>
            <a:endParaRPr lang="en-GB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r-HR" altLang="sr-Latn-RS" dirty="0">
                <a:latin typeface="Palatino Linotype" pitchFamily="18" charset="0"/>
              </a:rPr>
              <a:t>Svećenici</a:t>
            </a:r>
          </a:p>
        </p:txBody>
      </p:sp>
      <p:sp>
        <p:nvSpPr>
          <p:cNvPr id="19459" name="Rectangle 1027"/>
          <p:cNvSpPr>
            <a:spLocks noGrp="1" noChangeArrowheads="1"/>
          </p:cNvSpPr>
          <p:nvPr>
            <p:ph idx="1"/>
          </p:nvPr>
        </p:nvSpPr>
        <p:spPr>
          <a:xfrm>
            <a:off x="107505" y="1484784"/>
            <a:ext cx="8928992" cy="537321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r-HR" altLang="sr-Latn-RS" dirty="0">
                <a:latin typeface="Palatino Linotype" pitchFamily="18" charset="0"/>
              </a:rPr>
              <a:t>Domaćin žrtvuje i moli za svoju obitelj </a:t>
            </a:r>
          </a:p>
          <a:p>
            <a:pPr lvl="1">
              <a:lnSpc>
                <a:spcPct val="90000"/>
              </a:lnSpc>
            </a:pPr>
            <a:r>
              <a:rPr lang="hr-HR" altLang="sr-Latn-RS" dirty="0">
                <a:latin typeface="Palatino Linotype" pitchFamily="18" charset="0"/>
              </a:rPr>
              <a:t>U Grčkoj </a:t>
            </a:r>
            <a:r>
              <a:rPr lang="hr-HR" altLang="sr-Latn-RS" i="1" dirty="0" err="1">
                <a:latin typeface="Palatino Linotype" pitchFamily="18" charset="0"/>
              </a:rPr>
              <a:t>kyrios</a:t>
            </a:r>
            <a:r>
              <a:rPr lang="hr-HR" altLang="sr-Latn-RS" i="1" dirty="0">
                <a:latin typeface="Palatino Linotype" pitchFamily="18" charset="0"/>
              </a:rPr>
              <a:t>, </a:t>
            </a:r>
            <a:r>
              <a:rPr lang="hr-HR" altLang="sr-Latn-RS" dirty="0">
                <a:latin typeface="Palatino Linotype" pitchFamily="18" charset="0"/>
              </a:rPr>
              <a:t>u Rimu </a:t>
            </a:r>
            <a:r>
              <a:rPr lang="hr-HR" altLang="sr-Latn-RS" i="1" dirty="0">
                <a:latin typeface="Palatino Linotype" pitchFamily="18" charset="0"/>
              </a:rPr>
              <a:t>pater familias</a:t>
            </a:r>
            <a:endParaRPr lang="hr-HR" altLang="sr-Latn-RS" dirty="0">
              <a:latin typeface="Palatino Linotype" pitchFamily="18" charset="0"/>
            </a:endParaRPr>
          </a:p>
          <a:p>
            <a:pPr>
              <a:lnSpc>
                <a:spcPct val="90000"/>
              </a:lnSpc>
            </a:pPr>
            <a:r>
              <a:rPr lang="hr-HR" altLang="sr-Latn-RS" dirty="0">
                <a:latin typeface="Palatino Linotype" pitchFamily="18" charset="0"/>
              </a:rPr>
              <a:t>Kralj je molio i odlučivao za državu, u drugim ustrojima to obavlja državni službenik </a:t>
            </a:r>
          </a:p>
          <a:p>
            <a:pPr>
              <a:lnSpc>
                <a:spcPct val="90000"/>
              </a:lnSpc>
            </a:pPr>
            <a:r>
              <a:rPr lang="hr-HR" altLang="sr-Latn-RS" dirty="0">
                <a:latin typeface="Palatino Linotype" pitchFamily="18" charset="0"/>
              </a:rPr>
              <a:t>Svećenici su čuvari hrama </a:t>
            </a:r>
          </a:p>
          <a:p>
            <a:pPr lvl="1">
              <a:lnSpc>
                <a:spcPct val="90000"/>
              </a:lnSpc>
            </a:pPr>
            <a:r>
              <a:rPr lang="hr-HR" altLang="sr-Latn-RS" dirty="0">
                <a:latin typeface="Palatino Linotype" pitchFamily="18" charset="0"/>
              </a:rPr>
              <a:t>primaju darove, predvode molitve, prinose žrtve za pojedina božanstva</a:t>
            </a:r>
          </a:p>
          <a:p>
            <a:pPr lvl="1">
              <a:lnSpc>
                <a:spcPct val="90000"/>
              </a:lnSpc>
            </a:pPr>
            <a:r>
              <a:rPr lang="hr-HR" altLang="sr-Latn-RS" dirty="0">
                <a:latin typeface="Palatino Linotype" pitchFamily="18" charset="0"/>
              </a:rPr>
              <a:t>nose hiton s grimiznim rubom, dugu kosu</a:t>
            </a:r>
          </a:p>
          <a:p>
            <a:pPr lvl="1">
              <a:lnSpc>
                <a:spcPct val="90000"/>
              </a:lnSpc>
            </a:pPr>
            <a:r>
              <a:rPr lang="hr-HR" altLang="sr-Latn-RS" dirty="0">
                <a:latin typeface="Palatino Linotype" pitchFamily="18" charset="0"/>
              </a:rPr>
              <a:t>u načelu doživotni, ali ne smiju imati tjelesne mane</a:t>
            </a:r>
            <a:endParaRPr lang="en-GB" altLang="sr-Latn-RS" dirty="0">
              <a:latin typeface="Palatino Linotyp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kratko obiteljsko stab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3457575" cy="6477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hr-HR" altLang="sr-Latn-RS" sz="3200" b="1" dirty="0">
                <a:solidFill>
                  <a:schemeClr val="accent2">
                    <a:lumMod val="50000"/>
                  </a:schemeClr>
                </a:solidFill>
                <a:latin typeface="Palatino Linotype" pitchFamily="18" charset="0"/>
              </a:rPr>
              <a:t>Bogovi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2872"/>
            <a:ext cx="4509649" cy="41042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6128" y="408372"/>
            <a:ext cx="4217880" cy="1039427"/>
          </a:xfrm>
        </p:spPr>
        <p:txBody>
          <a:bodyPr>
            <a:normAutofit fontScale="90000"/>
          </a:bodyPr>
          <a:lstStyle/>
          <a:p>
            <a:r>
              <a:rPr lang="hr-HR" dirty="0">
                <a:latin typeface="Palatino Linotype" panose="02040502050505030304" pitchFamily="18" charset="0"/>
              </a:rPr>
              <a:t>Stvaranje svijeta</a:t>
            </a:r>
            <a:endParaRPr lang="en-GB" dirty="0">
              <a:latin typeface="Palatino Linotype" panose="02040502050505030304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5" y="3955076"/>
            <a:ext cx="2962167" cy="2902924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556792"/>
            <a:ext cx="8964488" cy="5301208"/>
          </a:xfrm>
        </p:spPr>
        <p:txBody>
          <a:bodyPr>
            <a:normAutofit fontScale="70000" lnSpcReduction="20000"/>
          </a:bodyPr>
          <a:lstStyle/>
          <a:p>
            <a:pPr marL="114300" indent="0">
              <a:buNone/>
            </a:pPr>
            <a:r>
              <a:rPr lang="hr-HR" altLang="en-US" b="1" dirty="0">
                <a:latin typeface="Palatino Linotype" panose="02040502050505030304" pitchFamily="18" charset="0"/>
              </a:rPr>
              <a:t>Kaos</a:t>
            </a:r>
            <a:r>
              <a:rPr lang="hr-HR" altLang="en-US" dirty="0">
                <a:latin typeface="Palatino Linotype" panose="02040502050505030304" pitchFamily="18" charset="0"/>
              </a:rPr>
              <a:t> </a:t>
            </a:r>
          </a:p>
          <a:p>
            <a:pPr marL="114300" indent="0">
              <a:buNone/>
            </a:pPr>
            <a:r>
              <a:rPr lang="hr-HR" altLang="en-US" dirty="0">
                <a:latin typeface="Palatino Linotype" panose="02040502050505030304" pitchFamily="18" charset="0"/>
              </a:rPr>
              <a:t>-&gt; (Okean +) </a:t>
            </a:r>
            <a:r>
              <a:rPr lang="hr-HR" altLang="en-US" b="1" dirty="0">
                <a:latin typeface="Palatino Linotype" panose="02040502050505030304" pitchFamily="18" charset="0"/>
              </a:rPr>
              <a:t>Geja</a:t>
            </a:r>
            <a:r>
              <a:rPr lang="hr-HR" altLang="en-US" dirty="0">
                <a:latin typeface="Palatino Linotype" panose="02040502050505030304" pitchFamily="18" charset="0"/>
              </a:rPr>
              <a:t> (Zemlja) </a:t>
            </a:r>
          </a:p>
          <a:p>
            <a:pPr marL="114300" indent="0">
              <a:spcAft>
                <a:spcPts val="600"/>
              </a:spcAft>
              <a:buNone/>
            </a:pPr>
            <a:r>
              <a:rPr lang="hr-HR" altLang="en-US" dirty="0">
                <a:latin typeface="Palatino Linotype" panose="02040502050505030304" pitchFamily="18" charset="0"/>
              </a:rPr>
              <a:t>    = Uran (Nebo), Pont (More)</a:t>
            </a:r>
          </a:p>
          <a:p>
            <a:r>
              <a:rPr lang="hr-HR" altLang="en-US" b="1" dirty="0">
                <a:latin typeface="Palatino Linotype" panose="02040502050505030304" pitchFamily="18" charset="0"/>
              </a:rPr>
              <a:t>Uran + Geja </a:t>
            </a:r>
          </a:p>
          <a:p>
            <a:pPr marL="114300" indent="0">
              <a:buNone/>
            </a:pPr>
            <a:r>
              <a:rPr lang="hr-HR" altLang="en-US" dirty="0">
                <a:latin typeface="Palatino Linotype" panose="02040502050505030304" pitchFamily="18" charset="0"/>
              </a:rPr>
              <a:t>   = </a:t>
            </a:r>
            <a:r>
              <a:rPr lang="hr-HR" altLang="en-US" u="sng" dirty="0">
                <a:latin typeface="Palatino Linotype" panose="02040502050505030304" pitchFamily="18" charset="0"/>
              </a:rPr>
              <a:t>Kiklopi</a:t>
            </a:r>
            <a:r>
              <a:rPr lang="hr-HR" altLang="en-US" dirty="0">
                <a:latin typeface="Palatino Linotype" panose="02040502050505030304" pitchFamily="18" charset="0"/>
              </a:rPr>
              <a:t> </a:t>
            </a:r>
          </a:p>
          <a:p>
            <a:pPr marL="114300" indent="0">
              <a:buNone/>
            </a:pPr>
            <a:r>
              <a:rPr lang="hr-HR" altLang="en-US" dirty="0">
                <a:latin typeface="Palatino Linotype" panose="02040502050505030304" pitchFamily="18" charset="0"/>
              </a:rPr>
              <a:t>   = </a:t>
            </a:r>
            <a:r>
              <a:rPr lang="hr-HR" altLang="en-US" u="sng" dirty="0">
                <a:latin typeface="Palatino Linotype" panose="02040502050505030304" pitchFamily="18" charset="0"/>
              </a:rPr>
              <a:t>Hekatonhiri</a:t>
            </a:r>
            <a:r>
              <a:rPr lang="hr-HR" altLang="en-US" dirty="0">
                <a:latin typeface="Palatino Linotype" panose="02040502050505030304" pitchFamily="18" charset="0"/>
              </a:rPr>
              <a:t> (storuki divovi) </a:t>
            </a:r>
          </a:p>
          <a:p>
            <a:pPr marL="114300" indent="0">
              <a:buNone/>
            </a:pPr>
            <a:r>
              <a:rPr lang="hr-HR" altLang="en-US" dirty="0">
                <a:latin typeface="Palatino Linotype" panose="02040502050505030304" pitchFamily="18" charset="0"/>
              </a:rPr>
              <a:t>   = </a:t>
            </a:r>
            <a:r>
              <a:rPr lang="hr-HR" altLang="en-US" u="sng" dirty="0">
                <a:latin typeface="Palatino Linotype" panose="02040502050505030304" pitchFamily="18" charset="0"/>
              </a:rPr>
              <a:t>Titani</a:t>
            </a:r>
            <a:r>
              <a:rPr lang="hr-HR" altLang="en-US" dirty="0">
                <a:latin typeface="Palatino Linotype" panose="02040502050505030304" pitchFamily="18" charset="0"/>
              </a:rPr>
              <a:t>:</a:t>
            </a:r>
          </a:p>
          <a:p>
            <a:pPr lvl="1"/>
            <a:r>
              <a:rPr lang="hr-HR" altLang="en-US" dirty="0">
                <a:latin typeface="Palatino Linotype" panose="02040502050505030304" pitchFamily="18" charset="0"/>
              </a:rPr>
              <a:t>Okean</a:t>
            </a:r>
          </a:p>
          <a:p>
            <a:pPr lvl="1"/>
            <a:r>
              <a:rPr lang="hr-HR" altLang="en-US" dirty="0">
                <a:latin typeface="Palatino Linotype" panose="02040502050505030304" pitchFamily="18" charset="0"/>
              </a:rPr>
              <a:t>Japet (otac Prometeja i Atlanta) </a:t>
            </a:r>
          </a:p>
          <a:p>
            <a:pPr lvl="1"/>
            <a:r>
              <a:rPr lang="hr-HR" altLang="en-US" dirty="0">
                <a:latin typeface="Palatino Linotype" panose="02040502050505030304" pitchFamily="18" charset="0"/>
              </a:rPr>
              <a:t>Reja, Mnemosina (majka Muza) </a:t>
            </a:r>
          </a:p>
          <a:p>
            <a:pPr lvl="1">
              <a:spcAft>
                <a:spcPts val="600"/>
              </a:spcAft>
            </a:pPr>
            <a:r>
              <a:rPr lang="hr-HR" altLang="en-US" dirty="0">
                <a:latin typeface="Palatino Linotype" panose="02040502050505030304" pitchFamily="18" charset="0"/>
              </a:rPr>
              <a:t>Kron</a:t>
            </a:r>
          </a:p>
          <a:p>
            <a:r>
              <a:rPr lang="hr-HR" altLang="en-US" b="1" dirty="0">
                <a:latin typeface="Palatino Linotype" panose="02040502050505030304" pitchFamily="18" charset="0"/>
              </a:rPr>
              <a:t>Kron + Reja </a:t>
            </a:r>
          </a:p>
          <a:p>
            <a:pPr lvl="1"/>
            <a:r>
              <a:rPr lang="hr-HR" altLang="en-US" dirty="0">
                <a:latin typeface="Palatino Linotype" panose="02040502050505030304" pitchFamily="18" charset="0"/>
              </a:rPr>
              <a:t>= 6 djece koje Kron proždire, osim najmlađeg Zeusa </a:t>
            </a:r>
          </a:p>
          <a:p>
            <a:r>
              <a:rPr lang="hr-HR" altLang="en-US" b="1" dirty="0">
                <a:latin typeface="Palatino Linotype" panose="02040502050505030304" pitchFamily="18" charset="0"/>
              </a:rPr>
              <a:t>Zeus</a:t>
            </a:r>
            <a:r>
              <a:rPr lang="hr-HR" altLang="en-US" dirty="0">
                <a:latin typeface="Palatino Linotype" panose="02040502050505030304" pitchFamily="18" charset="0"/>
              </a:rPr>
              <a:t> s braćom kasnije porazi oca i Titane, baci </a:t>
            </a:r>
          </a:p>
          <a:p>
            <a:pPr marL="114300" indent="0">
              <a:buNone/>
            </a:pPr>
            <a:r>
              <a:rPr lang="hr-HR" altLang="en-US" dirty="0">
                <a:latin typeface="Palatino Linotype" panose="02040502050505030304" pitchFamily="18" charset="0"/>
              </a:rPr>
              <a:t>ih u podzemlje (Tartar) i postane glavni bog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" y="2872"/>
            <a:ext cx="6156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http://cartographic-images.net/Cartographic_Images/105_Homers_World_View.html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5131" y="6597352"/>
            <a:ext cx="33123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http://www.igreekmythology.com/zeus.html</a:t>
            </a:r>
          </a:p>
        </p:txBody>
      </p:sp>
    </p:spTree>
    <p:extLst>
      <p:ext uri="{BB962C8B-B14F-4D97-AF65-F5344CB8AC3E}">
        <p14:creationId xmlns:p14="http://schemas.microsoft.com/office/powerpoint/2010/main" val="263376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34161" cy="42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122" y="188640"/>
            <a:ext cx="8260672" cy="1039427"/>
          </a:xfrm>
        </p:spPr>
        <p:txBody>
          <a:bodyPr/>
          <a:lstStyle/>
          <a:p>
            <a:r>
              <a:rPr lang="hr-HR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Olimpski bogovi</a:t>
            </a:r>
            <a:endParaRPr lang="en-GB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9691" y="4437111"/>
            <a:ext cx="4038600" cy="2376775"/>
          </a:xfrm>
        </p:spPr>
        <p:txBody>
          <a:bodyPr>
            <a:normAutofit fontScale="85000" lnSpcReduction="20000"/>
          </a:bodyPr>
          <a:lstStyle/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Zeus</a:t>
            </a:r>
          </a:p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Posejdon</a:t>
            </a:r>
          </a:p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Had</a:t>
            </a:r>
          </a:p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Ares</a:t>
            </a:r>
          </a:p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Hefest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Apolon</a:t>
            </a:r>
          </a:p>
          <a:p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228184" y="4365104"/>
            <a:ext cx="2736304" cy="2292540"/>
          </a:xfrm>
        </p:spPr>
        <p:txBody>
          <a:bodyPr>
            <a:normAutofit fontScale="85000" lnSpcReduction="20000"/>
          </a:bodyPr>
          <a:lstStyle/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Hera</a:t>
            </a:r>
          </a:p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Demetra</a:t>
            </a:r>
          </a:p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Hestija</a:t>
            </a:r>
          </a:p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Atena</a:t>
            </a:r>
          </a:p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Afrodita</a:t>
            </a:r>
          </a:p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Artemida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67671" y="4929396"/>
            <a:ext cx="13788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Hermes</a:t>
            </a:r>
          </a:p>
          <a:p>
            <a:endParaRPr lang="hr-HR"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r-HR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Dioniz</a:t>
            </a:r>
          </a:p>
          <a:p>
            <a:endParaRPr lang="en-GB"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937955"/>
            <a:ext cx="5184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https://commons.wikimedia.org/wiki/File:Mount_Olympus-JP.jpg</a:t>
            </a:r>
          </a:p>
        </p:txBody>
      </p:sp>
    </p:spTree>
    <p:extLst>
      <p:ext uri="{BB962C8B-B14F-4D97-AF65-F5344CB8AC3E}">
        <p14:creationId xmlns:p14="http://schemas.microsoft.com/office/powerpoint/2010/main" val="6192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uture">
    <a:dk1>
      <a:sysClr val="windowText" lastClr="000000"/>
    </a:dk1>
    <a:lt1>
      <a:sysClr val="window" lastClr="FFFFFF"/>
    </a:lt1>
    <a:dk2>
      <a:srgbClr val="37302A"/>
    </a:dk2>
    <a:lt2>
      <a:srgbClr val="D0CCB9"/>
    </a:lt2>
    <a:accent1>
      <a:srgbClr val="9E8E5C"/>
    </a:accent1>
    <a:accent2>
      <a:srgbClr val="A09781"/>
    </a:accent2>
    <a:accent3>
      <a:srgbClr val="85776D"/>
    </a:accent3>
    <a:accent4>
      <a:srgbClr val="AEAFA9"/>
    </a:accent4>
    <a:accent5>
      <a:srgbClr val="8D878B"/>
    </a:accent5>
    <a:accent6>
      <a:srgbClr val="6B6149"/>
    </a:accent6>
    <a:hlink>
      <a:srgbClr val="B6A272"/>
    </a:hlink>
    <a:folHlink>
      <a:srgbClr val="8A784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1605</TotalTime>
  <Words>2461</Words>
  <Application>Microsoft Office PowerPoint</Application>
  <PresentationFormat>On-screen Show (4:3)</PresentationFormat>
  <Paragraphs>287</Paragraphs>
  <Slides>43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Franklin Gothic Book</vt:lpstr>
      <vt:lpstr>Franklin Gothic Medium</vt:lpstr>
      <vt:lpstr>Palatino Linotype</vt:lpstr>
      <vt:lpstr>Verdana</vt:lpstr>
      <vt:lpstr>Wingdings</vt:lpstr>
      <vt:lpstr>Wingdings 2</vt:lpstr>
      <vt:lpstr>Trek</vt:lpstr>
      <vt:lpstr>Grčko-rimska religija</vt:lpstr>
      <vt:lpstr>PowerPoint Presentation</vt:lpstr>
      <vt:lpstr>Zločini protiv religije</vt:lpstr>
      <vt:lpstr>Sveta mjesta</vt:lpstr>
      <vt:lpstr>Hefestov hram u Ateni</vt:lpstr>
      <vt:lpstr>Svećenici</vt:lpstr>
      <vt:lpstr>Bogovi</vt:lpstr>
      <vt:lpstr>Stvaranje svijeta</vt:lpstr>
      <vt:lpstr>Olimpski bogovi</vt:lpstr>
      <vt:lpstr>Podjela</vt:lpstr>
      <vt:lpstr>http://famouswonders.com/statue-of-zeus-at-olympia/</vt:lpstr>
      <vt:lpstr>Zeus </vt:lpstr>
      <vt:lpstr>PowerPoint Presentation</vt:lpstr>
      <vt:lpstr>Hera (Hērē)</vt:lpstr>
      <vt:lpstr>Hypothesized Repr(EL) Athena, Peter Connolly; https://www.lssu.edu/faculty/jswedene/flem_ch_2_notes_hellenic_lecture_total.html</vt:lpstr>
      <vt:lpstr>Atena (Athēna)</vt:lpstr>
      <vt:lpstr>https://commons.wikimedia.org/wiki/file:brogi,_carlo_(1850-1925)_-_n._8169_-_roma_-_museo_nazionale_-_marte_in_riposo._arte_greca_del_iv_secolo_a._c..jpg</vt:lpstr>
      <vt:lpstr>Ares (Arēs)</vt:lpstr>
      <vt:lpstr>PowerPoint Presentation</vt:lpstr>
      <vt:lpstr>Afrodita (Aphroditē)</vt:lpstr>
      <vt:lpstr>PowerPoint Presentation</vt:lpstr>
      <vt:lpstr>Hestija (Hestia)</vt:lpstr>
      <vt:lpstr>PowerPoint Presentation</vt:lpstr>
      <vt:lpstr>Demetra (Dēmētēr)</vt:lpstr>
      <vt:lpstr>PowerPoint Presentation</vt:lpstr>
      <vt:lpstr>Hefest (Hēphaistos)</vt:lpstr>
      <vt:lpstr>https://commons.wikimedia.org/wiki/file:apollo_kitharoidos_altemps_inv8594.jpg</vt:lpstr>
      <vt:lpstr>Apolon (Apollōn)</vt:lpstr>
      <vt:lpstr>https://en.wikipedia.org/wiki/artemis#/media/file:diane_de_versailles_leochares.jpg</vt:lpstr>
      <vt:lpstr>Artemida (Artemis)</vt:lpstr>
      <vt:lpstr>http://www.britannica.com/biography/giambologna</vt:lpstr>
      <vt:lpstr>Hermes (Hermēs)</vt:lpstr>
      <vt:lpstr>https://commons.wikimedia.org/wiki/file:poseidon_sculpture_copenhagen_2005.jpg</vt:lpstr>
      <vt:lpstr>Posejdon (Poseidōn)</vt:lpstr>
      <vt:lpstr>http://www.ulc.org/training-education/guide-to-divinity/27-deities/greek-pantheon/hades/</vt:lpstr>
      <vt:lpstr>Had (Hāidēs)</vt:lpstr>
      <vt:lpstr>PowerPoint Presentation</vt:lpstr>
      <vt:lpstr>Dioniz (Dionysos)</vt:lpstr>
      <vt:lpstr>http://www.novaroma.org/nr/ianus</vt:lpstr>
      <vt:lpstr>Jan (Ianus)</vt:lpstr>
      <vt:lpstr>Pogrebni običaji</vt:lpstr>
      <vt:lpstr>Sprovod</vt:lpstr>
      <vt:lpstr>PowerPoint Presentation</vt:lpstr>
    </vt:vector>
  </TitlesOfParts>
  <Company>HIZP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Grčka religija</dc:title>
  <dc:creator>Maja Matasović</dc:creator>
  <cp:lastModifiedBy>mrmat</cp:lastModifiedBy>
  <cp:revision>135</cp:revision>
  <dcterms:created xsi:type="dcterms:W3CDTF">2007-11-20T12:38:49Z</dcterms:created>
  <dcterms:modified xsi:type="dcterms:W3CDTF">2023-01-18T18:45:04Z</dcterms:modified>
</cp:coreProperties>
</file>