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8"/>
  </p:notesMasterIdLst>
  <p:sldIdLst>
    <p:sldId id="261" r:id="rId2"/>
    <p:sldId id="303" r:id="rId3"/>
    <p:sldId id="304" r:id="rId4"/>
    <p:sldId id="256" r:id="rId5"/>
    <p:sldId id="262" r:id="rId6"/>
    <p:sldId id="280" r:id="rId7"/>
    <p:sldId id="263" r:id="rId8"/>
    <p:sldId id="264" r:id="rId9"/>
    <p:sldId id="265" r:id="rId10"/>
    <p:sldId id="268" r:id="rId11"/>
    <p:sldId id="276" r:id="rId12"/>
    <p:sldId id="266" r:id="rId13"/>
    <p:sldId id="310" r:id="rId14"/>
    <p:sldId id="267" r:id="rId15"/>
    <p:sldId id="272" r:id="rId16"/>
    <p:sldId id="277" r:id="rId17"/>
    <p:sldId id="269" r:id="rId18"/>
    <p:sldId id="270" r:id="rId19"/>
    <p:sldId id="278" r:id="rId20"/>
    <p:sldId id="279" r:id="rId21"/>
    <p:sldId id="271" r:id="rId22"/>
    <p:sldId id="273" r:id="rId23"/>
    <p:sldId id="274" r:id="rId24"/>
    <p:sldId id="260" r:id="rId25"/>
    <p:sldId id="281" r:id="rId26"/>
    <p:sldId id="311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896"/>
    <a:srgbClr val="9BAB83"/>
    <a:srgbClr val="99A981"/>
    <a:srgbClr val="669900"/>
    <a:srgbClr val="111111"/>
    <a:srgbClr val="292929"/>
    <a:srgbClr val="419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86451" autoAdjust="0"/>
  </p:normalViewPr>
  <p:slideViewPr>
    <p:cSldViewPr>
      <p:cViewPr varScale="1">
        <p:scale>
          <a:sx n="70" d="100"/>
          <a:sy n="70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422676-0A76-4C0B-8062-E541313017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60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9DBE3-FC05-49B9-97FD-9CD48DF55A9B}" type="slidenum">
              <a:rPr lang="hr-HR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9A1E4-07F8-4928-9B0C-8A97BF7B4C07}" type="slidenum">
              <a:rPr lang="hr-HR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EA1C0-CE30-44A6-BF97-8C71D219BDDB}" type="slidenum">
              <a:rPr lang="hr-HR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C46D9-2A19-44ED-B77D-F67161AC7AD2}" type="slidenum">
              <a:rPr lang="hr-HR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3A4201-DF42-4B6E-A48D-8D024F47F7C4}" type="slidenum">
              <a:rPr lang="hr-HR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D6043-41C4-4187-9469-28C945F514F3}" type="slidenum">
              <a:rPr lang="hr-HR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1D04B8-3E43-40EB-A4E7-39B85E81C9D6}" type="slidenum">
              <a:rPr lang="hr-HR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0F4C6E-909C-45B6-A28B-D72081413F52}" type="slidenum">
              <a:rPr lang="hr-HR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81E3F-2817-47B8-8C4E-106759D14D9D}" type="slidenum">
              <a:rPr lang="hr-HR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hr-HR" altLang="sr-Latn-R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71E123-1C25-4450-A7CC-826466AE65AB}" type="slidenum">
              <a:rPr lang="hr-HR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sr-Latn-RS"/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EC3D0-8FB5-4204-B3A9-DF73C9A121A3}" type="slidenum">
              <a:rPr lang="hr-HR" altLang="sr-Latn-RS" smtClean="0"/>
              <a:pPr eaLnBrk="1" hangingPunct="1">
                <a:spcBef>
                  <a:spcPct val="0"/>
                </a:spcBef>
              </a:pPr>
              <a:t>20</a:t>
            </a:fld>
            <a:endParaRPr lang="hr-HR" altLang="sr-Latn-R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405430-DF7E-4FC8-B510-F19C4F23C10F}" type="slidenum">
              <a:rPr lang="hr-HR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91D57C-7366-4B13-8717-C21DF43A7AEE}" type="slidenum">
              <a:rPr lang="hr-HR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AFAD8F-6CC3-4B18-8FDC-C492AA006353}" type="slidenum">
              <a:rPr lang="hr-HR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AB84C4-1738-49B1-AAF2-6373619935BE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199EA9-32E0-4715-98F5-CC2FA1E6C4DE}" type="slidenum">
              <a:rPr lang="hr-HR" altLang="sr-Latn-RS" smtClean="0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3FA2C-2CDE-44F4-9394-B42FECF9A3C7}" type="slidenum">
              <a:rPr lang="hr-HR" altLang="sr-Latn-RS" smtClean="0"/>
              <a:pPr eaLnBrk="1" hangingPunct="1">
                <a:spcBef>
                  <a:spcPct val="0"/>
                </a:spcBef>
              </a:pPr>
              <a:t>25</a:t>
            </a:fld>
            <a:endParaRPr lang="hr-HR" altLang="sr-Latn-R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05E8A92-3645-4D2E-B43A-D415A570E27D}" type="slidenum">
              <a:rPr lang="hr-HR" altLang="sr-Latn-RS" smtClean="0">
                <a:latin typeface="Times New Roman" pitchFamily="18" charset="0"/>
              </a:rPr>
              <a:pPr eaLnBrk="1" hangingPunct="1"/>
              <a:t>26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4D5DCD-1C1C-4502-9E1D-E6CAC7C1C7C4}" type="slidenum">
              <a:rPr lang="hr-HR" altLang="sr-Latn-RS" smtClean="0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16A6C-A387-431D-80C4-57A2E9928524}" type="slidenum">
              <a:rPr lang="hr-HR" altLang="sr-Latn-RS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11BF54-11C8-4D0C-AE61-41B946802130}" type="slidenum">
              <a:rPr lang="hr-HR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CFE9CF-2750-4079-960E-4D032ADCB932}" type="slidenum">
              <a:rPr lang="hr-HR" altLang="sr-Latn-RS" smtClean="0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A29234-C712-4155-91D6-EB56DB3E7630}" type="slidenum">
              <a:rPr lang="hr-HR" altLang="sr-Latn-RS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C0B32-BA32-44C4-AF49-5CFD2DD1B0C0}" type="slidenum">
              <a:rPr lang="hr-HR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4754B8-C51D-4042-B7D0-35585B0E2468}" type="slidenum">
              <a:rPr lang="hr-HR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B48EC-3232-45CD-BA3A-9AD920DBD7C9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5D45-F19C-4792-B932-430E327DE847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014EC-7664-4FA3-9730-8F9DF1856813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2AA0-23A5-473C-9C33-736BA1153FD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43691367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9FF8-580B-45DE-9392-F902F6FC51A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60715793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2F2DA-33EF-49B2-B8F4-EC94DC6C28A6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0C14B-8D58-47FD-93F3-80BD82F94589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1AE1-3E72-4480-8243-E2BFA2DC25B4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CC9A-0DFC-43A9-80BC-85B5076894C2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98C4-5170-4AE7-85D6-7653425FCD8B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24D00-7391-4506-AE0E-4A9A91048A31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E824F-BC55-421E-B32E-A3CF7BB2317D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7C5E7-D8B1-4536-ADB1-BF5053D7000D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806833-2590-48C3-AE2B-9393E8E34964}" type="slidenum">
              <a:rPr lang="hr-HR" altLang="en-US" smtClean="0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>
    <p:blinds dir="vert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78168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101013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Svetkovine </a:t>
            </a: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Neka pravila za pobjednike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63525" y="1484313"/>
            <a:ext cx="8485188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Pobjednik u utrci s konjima nije vozač ili jahač, nego onaj čiji su konji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Pobjednik smije postaviti kip u svetištu, ali kip sebi samo ako je 3x pobijedio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Na zadnji dan igara je svečana pobjednička večera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Elejani časte pobjednike, a oni prijatelje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U rodnom gradu pobjednike se slavi himnama (Pindar!) i proslavom na povratku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Atenjani i državnim ručkom</a:t>
            </a: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prije ili poslije OI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4745"/>
            <a:ext cx="7993062" cy="5733256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Hereje</a:t>
            </a:r>
            <a:r>
              <a:rPr lang="hr-HR" sz="2800" dirty="0">
                <a:latin typeface="Palatino Linotype" pitchFamily="18" charset="0"/>
              </a:rPr>
              <a:t> – utrke za žene u </a:t>
            </a:r>
            <a:r>
              <a:rPr lang="hr-HR" sz="2800" dirty="0" err="1">
                <a:latin typeface="Palatino Linotype" pitchFamily="18" charset="0"/>
              </a:rPr>
              <a:t>Olimpiji</a:t>
            </a:r>
            <a:r>
              <a:rPr lang="hr-HR" sz="40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Za razliku od muškaraca, trče u </a:t>
            </a:r>
            <a:r>
              <a:rPr lang="hr-HR" sz="24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hitonu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Moraju biti djevice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Trče 5/6 stadiona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Nagrade su iste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Od 6.st.pr.Kr.</a:t>
            </a:r>
          </a:p>
        </p:txBody>
      </p:sp>
      <p:pic>
        <p:nvPicPr>
          <p:cNvPr id="18436" name="Picture 1028" descr="heraion - Olimpija 7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100" y="2511425"/>
            <a:ext cx="5168900" cy="3889375"/>
          </a:xfrm>
          <a:noFill/>
        </p:spPr>
      </p:pic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5759450" y="64008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ē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raion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u Olimpiji</a:t>
            </a:r>
            <a:endParaRPr lang="hr-HR" sz="2400" i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1853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Pitijske igre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8748713" cy="4752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Svake četvrte (treće </a:t>
            </a:r>
            <a:r>
              <a:rPr lang="hr-HR" sz="24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olimpijadske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	godine kod Krise ispod Parnasa (Delfi)	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 slavu Apolona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 početku samo muzičke igre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	(natjecanja u peanu); kasnije i gimničke i (u rimsko doba) dramske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Nagrade: prvo novci, kasnije palmina grančica i lovorov vijenac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Pobjednik smije postaviti kip</a:t>
            </a:r>
          </a:p>
        </p:txBody>
      </p:sp>
      <p:pic>
        <p:nvPicPr>
          <p:cNvPr id="12290" name="Picture 10" descr="OmphalosDelph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050" y="0"/>
            <a:ext cx="3028950" cy="3644900"/>
          </a:xfr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51275" y="3333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Omphalos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  <a:cs typeface="Arial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35280" cy="785812"/>
          </a:xfrm>
        </p:spPr>
        <p:txBody>
          <a:bodyPr/>
          <a:lstStyle/>
          <a:p>
            <a:pPr algn="ctr"/>
            <a:r>
              <a:rPr lang="hr-HR" altLang="sr-Latn-RS" sz="3200" cap="small" dirty="0">
                <a:latin typeface="Palatino Linotype" pitchFamily="18" charset="0"/>
              </a:rPr>
              <a:t>Rekonstrukcija svetišta u Delfima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097837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811" y="6229350"/>
            <a:ext cx="67611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1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http://www.panoramio.com/photo/44076301</a:t>
            </a: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tarting-line-bal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26860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28775"/>
            <a:ext cx="3132138" cy="5040313"/>
          </a:xfrm>
        </p:spPr>
        <p:txBody>
          <a:bodyPr/>
          <a:lstStyle/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Svake treće godine kod Korinta, u slavu Posejdona</a:t>
            </a: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Samo gimničke</a:t>
            </a: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Nagrade: palmine grančice i vijenci od pitomog bora i/li celera</a:t>
            </a:r>
          </a:p>
          <a:p>
            <a:pPr eaLnBrk="1" hangingPunct="1">
              <a:defRPr/>
            </a:pPr>
            <a:endParaRPr lang="hr-HR" sz="26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867400" y="1916113"/>
            <a:ext cx="3276600" cy="4941887"/>
          </a:xfrm>
        </p:spPr>
        <p:txBody>
          <a:bodyPr/>
          <a:lstStyle/>
          <a:p>
            <a:pPr eaLnBrk="1" hangingPunct="1"/>
            <a:r>
              <a:rPr lang="hr-HR" altLang="en-US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Svake treće godine kod Nemeje, između Kleone i Arga, u slavu Zeusa</a:t>
            </a:r>
          </a:p>
          <a:p>
            <a:pPr eaLnBrk="1" hangingPunct="1"/>
            <a:r>
              <a:rPr lang="hr-HR" altLang="en-US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Nagrade: palmine grančice i vijenci od celera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02588" cy="12954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Istamske igre	   Nemejske igre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40425" y="6165850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Stadion u Nemeji</a:t>
            </a: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7543800" cy="1295401"/>
          </a:xfrm>
        </p:spPr>
        <p:txBody>
          <a:bodyPr/>
          <a:lstStyle/>
          <a:p>
            <a:pPr eaLnBrk="1" hangingPunct="1">
              <a:defRPr/>
            </a:pPr>
            <a:r>
              <a:rPr lang="hr-HR" i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Panateneje</a:t>
            </a: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– u čast Atene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4" y="1196975"/>
            <a:ext cx="8772972" cy="4899025"/>
          </a:xfrm>
        </p:spPr>
        <p:txBody>
          <a:bodyPr/>
          <a:lstStyle/>
          <a:p>
            <a:pPr eaLnBrk="1" hangingPunct="1"/>
            <a:r>
              <a:rPr lang="hr-HR" altLang="en-US" sz="2600" dirty="0">
                <a:latin typeface="Palatino Linotype" pitchFamily="18" charset="0"/>
              </a:rPr>
              <a:t>Slave se u Ateni u mjesecu </a:t>
            </a:r>
            <a:r>
              <a:rPr lang="hr-HR" altLang="en-US" sz="2600" i="1" dirty="0">
                <a:latin typeface="Palatino Linotype" pitchFamily="18" charset="0"/>
              </a:rPr>
              <a:t>hekatombai</a:t>
            </a:r>
            <a:r>
              <a:rPr lang="en-US" altLang="en-US" sz="2600" i="1" dirty="0">
                <a:latin typeface="Palatino Linotype" pitchFamily="18" charset="0"/>
              </a:rPr>
              <a:t>ō</a:t>
            </a:r>
            <a:r>
              <a:rPr lang="hr-HR" altLang="en-US" sz="2600" i="1" dirty="0">
                <a:latin typeface="Palatino Linotype" pitchFamily="18" charset="0"/>
                <a:cs typeface="Arial" charset="0"/>
              </a:rPr>
              <a:t>n-</a:t>
            </a:r>
            <a:r>
              <a:rPr lang="hr-HR" altLang="en-US" sz="2600" dirty="0">
                <a:latin typeface="Palatino Linotype" pitchFamily="18" charset="0"/>
                <a:cs typeface="Arial" charset="0"/>
              </a:rPr>
              <a:t>u </a:t>
            </a:r>
          </a:p>
          <a:p>
            <a:pPr lvl="1" eaLnBrk="1" hangingPunct="1"/>
            <a:r>
              <a:rPr lang="hr-HR" altLang="en-US" sz="2200" dirty="0">
                <a:latin typeface="Palatino Linotype" pitchFamily="18" charset="0"/>
                <a:cs typeface="Arial" charset="0"/>
              </a:rPr>
              <a:t>srpanj, 28. je Atenin rođendan </a:t>
            </a:r>
          </a:p>
          <a:p>
            <a:pPr eaLnBrk="1" hangingPunct="1"/>
            <a:r>
              <a:rPr lang="hr-HR" altLang="en-US" sz="2600" dirty="0">
                <a:latin typeface="Palatino Linotype" pitchFamily="18" charset="0"/>
                <a:cs typeface="Arial" charset="0"/>
              </a:rPr>
              <a:t>Traju 2, svake 4. godine 4 dana</a:t>
            </a:r>
          </a:p>
          <a:p>
            <a:pPr eaLnBrk="1" hangingPunct="1"/>
            <a:r>
              <a:rPr lang="hr-HR" altLang="en-US" sz="2600" dirty="0">
                <a:latin typeface="Palatino Linotype" pitchFamily="18" charset="0"/>
                <a:cs typeface="Arial" charset="0"/>
              </a:rPr>
              <a:t>U gimni</a:t>
            </a:r>
            <a:r>
              <a:rPr lang="hr-HR" altLang="en-US" sz="2600" dirty="0">
                <a:latin typeface="Palatino Linotype" pitchFamily="18" charset="0"/>
              </a:rPr>
              <a:t>č</a:t>
            </a:r>
            <a:r>
              <a:rPr lang="hr-HR" altLang="en-US" sz="2600" dirty="0">
                <a:latin typeface="Palatino Linotype" pitchFamily="18" charset="0"/>
                <a:cs typeface="Arial" charset="0"/>
              </a:rPr>
              <a:t>ke igre tu se uvrštava i utrka s bakljama</a:t>
            </a:r>
          </a:p>
          <a:p>
            <a:pPr lvl="1" eaLnBrk="1" hangingPunct="1"/>
            <a:r>
              <a:rPr lang="hr-HR" altLang="en-US" sz="22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nagrada je maslinovo ulje u posebno ukrašenoj amfori</a:t>
            </a:r>
            <a:endParaRPr lang="en-US" altLang="en-US" sz="22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pic>
        <p:nvPicPr>
          <p:cNvPr id="19460" name="Picture 4" descr="partenon zap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717032"/>
            <a:ext cx="8675688" cy="3140968"/>
          </a:xfrm>
          <a:noFill/>
          <a:effectLst>
            <a:softEdge rad="31750"/>
          </a:effectLst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4" y="2997200"/>
            <a:ext cx="8772971" cy="386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Velika obredna procesija iz Keramika na Akropolu</a:t>
            </a:r>
            <a:r>
              <a:rPr lang="hr-HR" sz="40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  <a:cs typeface="Arial" charset="0"/>
              </a:rPr>
              <a:t>svećenici, meteci u grimizu, efebi na konjima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  <a:cs typeface="Arial" charset="0"/>
              </a:rPr>
              <a:t>djevojke nose </a:t>
            </a:r>
            <a:r>
              <a:rPr lang="hr-HR" sz="2400" i="1" dirty="0">
                <a:latin typeface="Palatino Linotype" pitchFamily="18" charset="0"/>
                <a:cs typeface="Arial" charset="0"/>
              </a:rPr>
              <a:t>peplos</a:t>
            </a:r>
            <a:r>
              <a:rPr lang="hr-HR" sz="2400" dirty="0">
                <a:latin typeface="Palatino Linotype" pitchFamily="18" charset="0"/>
                <a:cs typeface="Arial" charset="0"/>
              </a:rPr>
              <a:t> za Atenu Poli</a:t>
            </a:r>
            <a:r>
              <a:rPr lang="hr-HR" sz="2400" dirty="0">
                <a:latin typeface="Palatino Linotype" pitchFamily="18" charset="0"/>
              </a:rPr>
              <a:t>j</a:t>
            </a:r>
            <a:r>
              <a:rPr lang="hr-HR" sz="2400" dirty="0">
                <a:latin typeface="Palatino Linotype" pitchFamily="18" charset="0"/>
                <a:cs typeface="Arial" charset="0"/>
              </a:rPr>
              <a:t>a</a:t>
            </a:r>
            <a:r>
              <a:rPr lang="hr-HR" sz="2400" dirty="0">
                <a:latin typeface="Palatino Linotype" pitchFamily="18" charset="0"/>
              </a:rPr>
              <a:t>du</a:t>
            </a:r>
            <a:r>
              <a:rPr lang="hr-HR" sz="2400" dirty="0">
                <a:latin typeface="Palatino Linotype" pitchFamily="18" charset="0"/>
                <a:cs typeface="Arial" charset="0"/>
              </a:rPr>
              <a:t> kojoj se žrtvuju 4 vola i 4 ovna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  <a:cs typeface="Arial" charset="0"/>
              </a:rPr>
              <a:t>Pred Partenonom se žrtvuje goveda dovoljno da nahrani cijeli grad (hekatomba)</a:t>
            </a:r>
            <a:endParaRPr lang="hr-HR" sz="2000" dirty="0">
              <a:latin typeface="Palatino Linotype" pitchFamily="18" charset="0"/>
            </a:endParaRPr>
          </a:p>
        </p:txBody>
      </p:sp>
      <p:pic>
        <p:nvPicPr>
          <p:cNvPr id="20482" name="Picture 8" descr="partenon ist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820150" cy="3028950"/>
          </a:xfrm>
          <a:noFill/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Kazalište ili </a:t>
            </a:r>
            <a:r>
              <a:rPr lang="hr-HR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Dionizove svetkovine</a:t>
            </a:r>
            <a:r>
              <a:rPr lang="hr-HR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u Ateni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2204863"/>
            <a:ext cx="8362950" cy="43197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Počelo od natjecanja u pjevanju korova </a:t>
            </a:r>
          </a:p>
          <a:p>
            <a:pPr lvl="1" eaLnBrk="1" hangingPunct="1">
              <a:defRPr/>
            </a:pPr>
            <a:r>
              <a:rPr lang="hr-HR" sz="2400" i="1" dirty="0">
                <a:latin typeface="Palatino Linotype" pitchFamily="18" charset="0"/>
              </a:rPr>
              <a:t>dithyramboi</a:t>
            </a:r>
            <a:r>
              <a:rPr lang="hr-HR" sz="2400" dirty="0">
                <a:latin typeface="Palatino Linotype" pitchFamily="18" charset="0"/>
              </a:rPr>
              <a:t> – pjesme u čast Dioniza, mitološke teme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1. glumac (</a:t>
            </a:r>
            <a:r>
              <a:rPr lang="hr-HR" sz="2800" i="1" dirty="0">
                <a:latin typeface="Palatino Linotype" pitchFamily="18" charset="0"/>
              </a:rPr>
              <a:t>hypokrit</a:t>
            </a:r>
            <a:r>
              <a:rPr lang="en-US" sz="2800" i="1" dirty="0">
                <a:latin typeface="Palatino Linotype" pitchFamily="18" charset="0"/>
              </a:rPr>
              <a:t>ē</a:t>
            </a:r>
            <a:r>
              <a:rPr lang="hr-HR" sz="2800" i="1" dirty="0">
                <a:latin typeface="Palatino Linotype" pitchFamily="18" charset="0"/>
                <a:cs typeface="Arial" charset="0"/>
              </a:rPr>
              <a:t>s</a:t>
            </a:r>
            <a:r>
              <a:rPr lang="hr-HR" sz="2800" dirty="0">
                <a:latin typeface="Palatino Linotype" pitchFamily="18" charset="0"/>
                <a:cs typeface="Arial" charset="0"/>
              </a:rPr>
              <a:t>, </a:t>
            </a:r>
            <a:r>
              <a:rPr lang="hr-HR" sz="2800" i="1" dirty="0">
                <a:latin typeface="Palatino Linotype" pitchFamily="18" charset="0"/>
                <a:cs typeface="Arial" charset="0"/>
              </a:rPr>
              <a:t>pr</a:t>
            </a:r>
            <a:r>
              <a:rPr lang="en-US" sz="2800" i="1" dirty="0">
                <a:latin typeface="Palatino Linotype" pitchFamily="18" charset="0"/>
              </a:rPr>
              <a:t>ō</a:t>
            </a:r>
            <a:r>
              <a:rPr lang="hr-HR" sz="2800" i="1" dirty="0">
                <a:latin typeface="Palatino Linotype" pitchFamily="18" charset="0"/>
                <a:cs typeface="Arial" charset="0"/>
              </a:rPr>
              <a:t>tag</a:t>
            </a:r>
            <a:r>
              <a:rPr lang="en-US" sz="2800" i="1" dirty="0">
                <a:latin typeface="Palatino Linotype" pitchFamily="18" charset="0"/>
              </a:rPr>
              <a:t>ō</a:t>
            </a:r>
            <a:r>
              <a:rPr lang="hr-HR" sz="2800" i="1" dirty="0">
                <a:latin typeface="Palatino Linotype" pitchFamily="18" charset="0"/>
                <a:cs typeface="Arial" charset="0"/>
              </a:rPr>
              <a:t>nist</a:t>
            </a:r>
            <a:r>
              <a:rPr lang="en-US" sz="2800" i="1" dirty="0">
                <a:latin typeface="Palatino Linotype" pitchFamily="18" charset="0"/>
              </a:rPr>
              <a:t>ē</a:t>
            </a:r>
            <a:r>
              <a:rPr lang="hr-HR" sz="2800" i="1" dirty="0">
                <a:latin typeface="Palatino Linotype" pitchFamily="18" charset="0"/>
                <a:cs typeface="Arial" charset="0"/>
              </a:rPr>
              <a:t>s</a:t>
            </a:r>
            <a:r>
              <a:rPr lang="hr-HR" sz="2800" dirty="0">
                <a:latin typeface="Palatino Linotype" pitchFamily="18" charset="0"/>
                <a:cs typeface="Arial" charset="0"/>
              </a:rPr>
              <a:t>)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  <a:cs typeface="Arial" charset="0"/>
              </a:rPr>
              <a:t>Tespis 534.g.pr.Kr.</a:t>
            </a:r>
            <a:endParaRPr lang="en-US" sz="2400" dirty="0">
              <a:latin typeface="Palatino Linotype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Drama uključuje: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>
                <a:latin typeface="Palatino Linotype" pitchFamily="18" charset="0"/>
              </a:rPr>
              <a:t>		</a:t>
            </a:r>
            <a:r>
              <a:rPr lang="hr-HR" sz="2800" b="1" dirty="0">
                <a:latin typeface="Palatino Linotype" pitchFamily="18" charset="0"/>
              </a:rPr>
              <a:t>tragediju, satirsku igru i komediju</a:t>
            </a:r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4737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Plan kazališta</a:t>
            </a:r>
          </a:p>
        </p:txBody>
      </p:sp>
      <p:pic>
        <p:nvPicPr>
          <p:cNvPr id="22530" name="Picture 7" descr="theaterdiagra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0"/>
            <a:ext cx="5003800" cy="4013200"/>
          </a:xfrm>
          <a:noFill/>
          <a:effectLst>
            <a:softEdge rad="63500"/>
          </a:effectLst>
        </p:spPr>
      </p:pic>
      <p:sp>
        <p:nvSpPr>
          <p:cNvPr id="4404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313"/>
            <a:ext cx="8964488" cy="5184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sz="2600" i="1" dirty="0">
                <a:latin typeface="Palatino Linotype" pitchFamily="18" charset="0"/>
              </a:rPr>
              <a:t>Sk</a:t>
            </a:r>
            <a:r>
              <a:rPr lang="en-US" altLang="en-US" sz="2600" i="1" dirty="0">
                <a:latin typeface="Palatino Linotype" pitchFamily="18" charset="0"/>
              </a:rPr>
              <a:t>ē</a:t>
            </a:r>
            <a:r>
              <a:rPr lang="hr-HR" altLang="en-US" sz="2600" i="1" dirty="0">
                <a:latin typeface="Palatino Linotype" pitchFamily="18" charset="0"/>
                <a:cs typeface="Arial" charset="0"/>
              </a:rPr>
              <a:t>n</a:t>
            </a:r>
            <a:r>
              <a:rPr lang="en-US" altLang="en-US" sz="2600" i="1" dirty="0">
                <a:latin typeface="Palatino Linotype" pitchFamily="18" charset="0"/>
              </a:rPr>
              <a:t>ē</a:t>
            </a:r>
            <a:r>
              <a:rPr lang="hr-HR" altLang="en-US" sz="2600" dirty="0">
                <a:latin typeface="Palatino Linotype" pitchFamily="18" charset="0"/>
                <a:cs typeface="Arial" charset="0"/>
              </a:rPr>
              <a:t> postoji tek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  <a:cs typeface="Arial" charset="0"/>
              </a:rPr>
              <a:t>	od 5.st.pr.Kr. </a:t>
            </a:r>
            <a:endParaRPr lang="en-US" altLang="en-US" sz="2600" dirty="0">
              <a:latin typeface="Palatino Linotype" pitchFamily="18" charset="0"/>
              <a:cs typeface="Arial" charset="0"/>
            </a:endParaRPr>
          </a:p>
          <a:p>
            <a:pPr eaLnBrk="1" hangingPunct="1"/>
            <a:r>
              <a:rPr lang="hr-HR" altLang="en-US" sz="2600" dirty="0">
                <a:latin typeface="Palatino Linotype" pitchFamily="18" charset="0"/>
                <a:cs typeface="Arial" charset="0"/>
              </a:rPr>
              <a:t>Od arhonta izabrani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  <a:cs typeface="Arial" charset="0"/>
              </a:rPr>
              <a:t>	korezi opremaju korove</a:t>
            </a:r>
          </a:p>
          <a:p>
            <a:pPr eaLnBrk="1" hangingPunct="1"/>
            <a:r>
              <a:rPr lang="hr-HR" altLang="en-US" sz="2600" dirty="0">
                <a:latin typeface="Palatino Linotype" pitchFamily="18" charset="0"/>
                <a:cs typeface="Arial" charset="0"/>
              </a:rPr>
              <a:t>Pjesnici su i redatelji i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  <a:cs typeface="Arial" charset="0"/>
              </a:rPr>
              <a:t>	koreografi i glumci</a:t>
            </a:r>
          </a:p>
          <a:p>
            <a:pPr eaLnBrk="1" hangingPunct="1"/>
            <a:r>
              <a:rPr lang="hr-HR" altLang="en-US" sz="2600" dirty="0">
                <a:latin typeface="Palatino Linotype" pitchFamily="18" charset="0"/>
                <a:cs typeface="Arial" charset="0"/>
              </a:rPr>
              <a:t>Protagonisti i korezi se određuju ždrijebom, predstave se predstavljaju u odeonu (zgradi za muzičke priredbe) – </a:t>
            </a:r>
            <a:r>
              <a:rPr lang="hr-HR" altLang="en-US" sz="2600" i="1" dirty="0">
                <a:latin typeface="Palatino Linotype" pitchFamily="18" charset="0"/>
                <a:cs typeface="Arial" charset="0"/>
              </a:rPr>
              <a:t>proag</a:t>
            </a:r>
            <a:r>
              <a:rPr lang="en-US" altLang="en-US" sz="2600" i="1" dirty="0">
                <a:latin typeface="Palatino Linotype" pitchFamily="18" charset="0"/>
              </a:rPr>
              <a:t>ō</a:t>
            </a:r>
            <a:r>
              <a:rPr lang="hr-HR" altLang="en-US" sz="2600" i="1" dirty="0">
                <a:latin typeface="Palatino Linotype" pitchFamily="18" charset="0"/>
                <a:cs typeface="Arial" charset="0"/>
              </a:rPr>
              <a:t>n</a:t>
            </a:r>
          </a:p>
          <a:p>
            <a:pPr eaLnBrk="1" hangingPunct="1"/>
            <a:r>
              <a:rPr lang="hr-HR" altLang="en-US" sz="2600" i="1" dirty="0">
                <a:latin typeface="Palatino Linotype" pitchFamily="18" charset="0"/>
                <a:cs typeface="Arial" charset="0"/>
              </a:rPr>
              <a:t>The</a:t>
            </a:r>
            <a:r>
              <a:rPr lang="en-US" altLang="en-US" sz="2600" i="1" dirty="0">
                <a:latin typeface="Palatino Linotype" pitchFamily="18" charset="0"/>
              </a:rPr>
              <a:t>ō</a:t>
            </a:r>
            <a:r>
              <a:rPr lang="hr-HR" altLang="en-US" sz="2600" i="1" dirty="0">
                <a:latin typeface="Palatino Linotype" pitchFamily="18" charset="0"/>
                <a:cs typeface="Arial" charset="0"/>
              </a:rPr>
              <a:t>rika</a:t>
            </a:r>
            <a:r>
              <a:rPr lang="hr-HR" altLang="en-US" sz="2600" dirty="0">
                <a:latin typeface="Palatino Linotype" pitchFamily="18" charset="0"/>
                <a:cs typeface="Arial" charset="0"/>
              </a:rPr>
              <a:t> – naknada za izgubljenu dnevnicu ili ulaznica za siromašne (Periklo)</a:t>
            </a:r>
            <a:endParaRPr lang="en-US" altLang="en-US" sz="2600" dirty="0">
              <a:latin typeface="Palatino Linotype" pitchFamily="18" charset="0"/>
              <a:cs typeface="Arial" charset="0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940425" y="32845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180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6227763" y="3357563"/>
            <a:ext cx="865187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>
                <a:solidFill>
                  <a:srgbClr val="111111"/>
                </a:solidFill>
                <a:latin typeface="Times New Roman" pitchFamily="18" charset="0"/>
              </a:rPr>
              <a:t>Sk</a:t>
            </a:r>
            <a:r>
              <a:rPr lang="en-US" altLang="sr-Latn-RS" sz="1600">
                <a:solidFill>
                  <a:srgbClr val="111111"/>
                </a:solidFill>
                <a:latin typeface="Times New Roman" pitchFamily="18" charset="0"/>
              </a:rPr>
              <a:t>ē</a:t>
            </a:r>
            <a:r>
              <a:rPr lang="hr-HR" altLang="sr-Latn-RS" sz="1600">
                <a:solidFill>
                  <a:srgbClr val="111111"/>
                </a:solidFill>
                <a:latin typeface="Times New Roman" pitchFamily="18" charset="0"/>
              </a:rPr>
              <a:t>n</a:t>
            </a:r>
            <a:r>
              <a:rPr lang="en-US" altLang="sr-Latn-RS" sz="1600">
                <a:solidFill>
                  <a:srgbClr val="111111"/>
                </a:solidFill>
                <a:latin typeface="Times New Roman" pitchFamily="18" charset="0"/>
              </a:rPr>
              <a:t>ē</a:t>
            </a:r>
            <a:endParaRPr lang="hr-HR" altLang="sr-Latn-RS" sz="1600">
              <a:solidFill>
                <a:srgbClr val="111111"/>
              </a:solidFill>
              <a:latin typeface="Times New Roman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940425" y="2133600"/>
            <a:ext cx="136842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>
                <a:solidFill>
                  <a:srgbClr val="111111"/>
                </a:solidFill>
                <a:latin typeface="Times New Roman" pitchFamily="18" charset="0"/>
              </a:rPr>
              <a:t>Orkh</a:t>
            </a:r>
            <a:r>
              <a:rPr lang="en-US" sz="160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ē</a:t>
            </a:r>
            <a:r>
              <a:rPr lang="hr-HR" sz="160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stra</a:t>
            </a:r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hr-HR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Dionizovo kazalište u Ateni</a:t>
            </a:r>
          </a:p>
        </p:txBody>
      </p:sp>
      <p:pic>
        <p:nvPicPr>
          <p:cNvPr id="23554" name="Picture 1032" descr="dionysos theatr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27050"/>
            <a:ext cx="9145588" cy="6330950"/>
          </a:xfrm>
          <a:noFill/>
          <a:effectLst>
            <a:softEdge rad="31750"/>
          </a:effectLst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9525"/>
            <a:ext cx="4460141" cy="33497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Palatino Linotype" pitchFamily="18" charset="0"/>
              </a:rPr>
              <a:t>Bogoslužja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6023" y="908720"/>
            <a:ext cx="9117977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u="sng" dirty="0">
                <a:latin typeface="Palatino Linotype" pitchFamily="18" charset="0"/>
              </a:rPr>
              <a:t>Povorke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>
              <a:defRPr/>
            </a:pPr>
            <a:r>
              <a:rPr lang="hr-HR" altLang="sr-Latn-RS" sz="2400" dirty="0">
                <a:latin typeface="Palatino Linotype" pitchFamily="18" charset="0"/>
              </a:rPr>
              <a:t>uz pojedine svetkovine </a:t>
            </a:r>
          </a:p>
          <a:p>
            <a:pPr lvl="1">
              <a:defRPr/>
            </a:pPr>
            <a:r>
              <a:rPr lang="hr-HR" altLang="sr-Latn-RS" sz="2400" dirty="0">
                <a:latin typeface="Palatino Linotype" pitchFamily="18" charset="0"/>
              </a:rPr>
              <a:t>baklje, ukrasi, darovi, pjesma...</a:t>
            </a:r>
          </a:p>
          <a:p>
            <a:pPr eaLnBrk="1" hangingPunct="1">
              <a:defRPr/>
            </a:pPr>
            <a:r>
              <a:rPr lang="hr-HR" altLang="sr-Latn-RS" sz="2800" u="sng" dirty="0">
                <a:latin typeface="Palatino Linotype" pitchFamily="18" charset="0"/>
              </a:rPr>
              <a:t>Molitva</a:t>
            </a:r>
            <a:r>
              <a:rPr lang="hr-HR" altLang="sr-Latn-RS" sz="2800" dirty="0">
                <a:latin typeface="Palatino Linotype" pitchFamily="18" charset="0"/>
              </a:rPr>
              <a:t> (pogodba)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Stojećki, ruke prema nebu ili tlu; važno je točno ime boga/božice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Molbene i iscjeliteljske pjesme (himne, peani,...)</a:t>
            </a:r>
          </a:p>
          <a:p>
            <a:pPr eaLnBrk="1" hangingPunct="1">
              <a:defRPr/>
            </a:pPr>
            <a:r>
              <a:rPr lang="hr-HR" altLang="sr-Latn-RS" sz="2800" u="sng" dirty="0">
                <a:latin typeface="Palatino Linotype" pitchFamily="18" charset="0"/>
              </a:rPr>
              <a:t>Svetkovine</a:t>
            </a:r>
            <a:r>
              <a:rPr lang="hr-HR" altLang="sr-Latn-RS" sz="2800" dirty="0">
                <a:latin typeface="Palatino Linotype" pitchFamily="18" charset="0"/>
              </a:rPr>
              <a:t> (npr. Olimpijske igre)</a:t>
            </a:r>
          </a:p>
          <a:p>
            <a:pPr eaLnBrk="1" hangingPunct="1">
              <a:defRPr/>
            </a:pPr>
            <a:r>
              <a:rPr lang="hr-HR" altLang="sr-Latn-RS" sz="2800" u="sng" dirty="0">
                <a:latin typeface="Palatino Linotype" pitchFamily="18" charset="0"/>
              </a:rPr>
              <a:t>Prinošenje žrtve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Ljevanice, paljenice (meso životinja bez mane), prinosi (kolači, prvi plodovi, zavjetni darovi)</a:t>
            </a:r>
            <a:endParaRPr lang="hr-HR" altLang="sr-Latn-RS" sz="2400" u="sng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6227763" y="6237288"/>
            <a:ext cx="230505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maske</a:t>
            </a:r>
          </a:p>
        </p:txBody>
      </p:sp>
      <p:sp>
        <p:nvSpPr>
          <p:cNvPr id="716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708400" cy="285273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800" u="sng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Glumački kostimi</a:t>
            </a:r>
            <a:r>
              <a:rPr lang="hr-HR" sz="2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</a:t>
            </a:r>
            <a:br>
              <a:rPr lang="hr-HR" sz="2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br>
              <a:rPr lang="hr-HR" sz="2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r>
              <a:rPr lang="hr-HR" sz="2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kor Aristofanovih 		     </a:t>
            </a:r>
            <a:r>
              <a:rPr lang="hr-HR" sz="28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Ptica &gt;</a:t>
            </a:r>
            <a:br>
              <a:rPr lang="hr-HR" sz="28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br>
              <a:rPr lang="hr-HR" sz="28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r>
              <a:rPr lang="hr-HR" sz="2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kor iz tragedije</a:t>
            </a:r>
            <a:r>
              <a:rPr lang="hr-HR" sz="36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</a:t>
            </a:r>
          </a:p>
        </p:txBody>
      </p:sp>
      <p:pic>
        <p:nvPicPr>
          <p:cNvPr id="24580" name="Picture 1030" descr="Aristofanove ptic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0"/>
            <a:ext cx="5435600" cy="4005263"/>
          </a:xfrm>
          <a:noFill/>
          <a:effectLst>
            <a:softEdge rad="63500"/>
          </a:effectLst>
        </p:spPr>
      </p:pic>
      <p:pic>
        <p:nvPicPr>
          <p:cNvPr id="24581" name="Picture 1028" descr="khoro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5219700" cy="4005262"/>
          </a:xfrm>
          <a:noFill/>
          <a:effectLst>
            <a:softEdge rad="63500"/>
          </a:effectLst>
        </p:spPr>
      </p:pic>
      <p:pic>
        <p:nvPicPr>
          <p:cNvPr id="24582" name="Picture 1035" descr="tragic mas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013200"/>
            <a:ext cx="32035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153275" cy="7699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Velike ili gradske Dionizije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08050"/>
            <a:ext cx="8893175" cy="59499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Od 9. - 13. </a:t>
            </a:r>
            <a:r>
              <a:rPr lang="hr-HR" altLang="en-US" sz="2400" i="1" dirty="0">
                <a:latin typeface="Palatino Linotype" pitchFamily="18" charset="0"/>
              </a:rPr>
              <a:t>elaph</a:t>
            </a:r>
            <a:r>
              <a:rPr lang="en-US" altLang="en-US" sz="2400" i="1" dirty="0">
                <a:latin typeface="Palatino Linotype" pitchFamily="18" charset="0"/>
              </a:rPr>
              <a:t>ē</a:t>
            </a:r>
            <a:r>
              <a:rPr lang="hr-HR" altLang="en-US" sz="2400" i="1" dirty="0">
                <a:latin typeface="Palatino Linotype" pitchFamily="18" charset="0"/>
                <a:cs typeface="Arial" charset="0"/>
              </a:rPr>
              <a:t>boli</a:t>
            </a:r>
            <a:r>
              <a:rPr lang="en-US" altLang="en-US" sz="2400" i="1" dirty="0">
                <a:latin typeface="Palatino Linotype" pitchFamily="18" charset="0"/>
              </a:rPr>
              <a:t>ō</a:t>
            </a:r>
            <a:r>
              <a:rPr lang="hr-HR" altLang="en-US" sz="2400" i="1" dirty="0">
                <a:latin typeface="Palatino Linotype" pitchFamily="18" charset="0"/>
                <a:cs typeface="Arial" charset="0"/>
              </a:rPr>
              <a:t>n-</a:t>
            </a:r>
            <a:r>
              <a:rPr lang="hr-HR" altLang="en-US" sz="2400" dirty="0">
                <a:latin typeface="Palatino Linotype" pitchFamily="18" charset="0"/>
                <a:cs typeface="Arial" charset="0"/>
              </a:rPr>
              <a:t>a (o</a:t>
            </a:r>
            <a:r>
              <a:rPr lang="en-US" altLang="en-US" sz="2400" dirty="0">
                <a:latin typeface="Palatino Linotype" pitchFamily="18" charset="0"/>
              </a:rPr>
              <a:t>ž</a:t>
            </a:r>
            <a:r>
              <a:rPr lang="hr-HR" altLang="en-US" sz="2400" dirty="0">
                <a:latin typeface="Palatino Linotype" pitchFamily="18" charset="0"/>
                <a:cs typeface="Arial" charset="0"/>
              </a:rPr>
              <a:t>ujak)</a:t>
            </a:r>
            <a:endParaRPr lang="en-US" altLang="en-US" sz="2400" i="1" dirty="0">
              <a:latin typeface="Palatino Linotype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Natjecanja lirskih korova i dramska natjecanja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počinju žrtvom praseta Dionizu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Dionizov svećenik je u prvom redu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Upravlja arhont eponim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Pobjeđuju i pjesnik i koreg i protagonist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lovorov vijenac; spomenik Dionizu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Traju 5 dana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1. ditirambi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 svaka fila po 2 kora: 50 dječaka i 50 muškaraca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2. komedije - 5 u danu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3.-5. tetralogije 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svaki dan 1 = 3 tragedije i satirska igra</a:t>
            </a:r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51920" y="1700213"/>
            <a:ext cx="5292080" cy="4856162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mjesecu </a:t>
            </a:r>
            <a:r>
              <a:rPr lang="hr-HR" sz="2400" i="1" dirty="0">
                <a:latin typeface="Palatino Linotype" pitchFamily="18" charset="0"/>
              </a:rPr>
              <a:t>poseide</a:t>
            </a:r>
            <a:r>
              <a:rPr lang="en-US" sz="2400" i="1" dirty="0">
                <a:latin typeface="Palatino Linotype" pitchFamily="18" charset="0"/>
              </a:rPr>
              <a:t>ō</a:t>
            </a:r>
            <a:r>
              <a:rPr lang="hr-HR" sz="2400" i="1" dirty="0">
                <a:latin typeface="Palatino Linotype" pitchFamily="18" charset="0"/>
              </a:rPr>
              <a:t>n-</a:t>
            </a:r>
            <a:r>
              <a:rPr lang="hr-HR" sz="2400" dirty="0">
                <a:latin typeface="Palatino Linotype" pitchFamily="18" charset="0"/>
              </a:rPr>
              <a:t>u (prosinac)</a:t>
            </a:r>
          </a:p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Pučke priredbe, nosi se velik falus u povorci</a:t>
            </a:r>
          </a:p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Od 5.st. i kazališne predstave</a:t>
            </a:r>
          </a:p>
          <a:p>
            <a:pPr eaLnBrk="1" hangingPunct="1">
              <a:defRPr/>
            </a:pPr>
            <a:endParaRPr lang="hr-HR" sz="30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endParaRPr lang="hr-HR" sz="26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0" y="1700808"/>
            <a:ext cx="4067175" cy="51571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 mjesecu 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gam</a:t>
            </a:r>
            <a:r>
              <a:rPr lang="en-US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ē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li</a:t>
            </a:r>
            <a:r>
              <a:rPr lang="en-US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ō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n-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u (sije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č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anj)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Orgijasti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č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ka svetkovina bakhantica / menada</a:t>
            </a:r>
          </a:p>
          <a:p>
            <a:pPr lvl="1" eaLnBrk="1" hangingPunct="1">
              <a:defRPr/>
            </a:pPr>
            <a:r>
              <a:rPr lang="hr-HR" sz="20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divlji plesovi pred Dionizovim svetištem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Kazališne predstave samo za Atenjane</a:t>
            </a:r>
          </a:p>
          <a:p>
            <a:pPr lvl="1" eaLnBrk="1" hangingPunct="1">
              <a:defRPr/>
            </a:pPr>
            <a:r>
              <a:rPr lang="hr-HR" sz="20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vjerojatno samo komedije, ali za njih ugledna nagrada</a:t>
            </a:r>
            <a:endParaRPr lang="en-US" sz="20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Leneje 			 	Male ili 						Seoske	Dionizije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068" y="3793886"/>
            <a:ext cx="4962128" cy="30641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547211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http://www.mlahanas.de/Greeks/Mythology/Dionysus.html</a:t>
            </a:r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2239"/>
            <a:ext cx="7029400" cy="93049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Antesterije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63525" y="1268413"/>
            <a:ext cx="8484939" cy="5589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 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anthest</a:t>
            </a:r>
            <a:r>
              <a:rPr lang="en-US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ē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ri</a:t>
            </a:r>
            <a:r>
              <a:rPr lang="en-US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ō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n-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u (velja</a:t>
            </a:r>
            <a:r>
              <a:rPr lang="en-US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č</a:t>
            </a: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  <a:cs typeface="Arial" charset="0"/>
              </a:rPr>
              <a:t>i)</a:t>
            </a:r>
            <a:endParaRPr lang="en-US" sz="24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1.dan – 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Pithoigia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		= otvaranje bačava, isprobava se novo vino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2.dan – 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Khoes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		= vrčevi, žena arhonta basileja u hramu se svečano 	vjenčava s bogom, natjecanje u pijenju</a:t>
            </a:r>
          </a:p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3.dan – </a:t>
            </a:r>
            <a:r>
              <a:rPr lang="hr-HR" sz="24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Khytroi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		= lonci, žrtvuje se Hermesu i Dionizu Htoniju, 	kuhaju se povrće i kaše koje treba pojesti prije 	mraka, spomen na pokojnike</a:t>
            </a: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00850" cy="8985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Eleuzinske misterije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52736"/>
            <a:ext cx="8748713" cy="58052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Slave se u </a:t>
            </a:r>
            <a:r>
              <a:rPr lang="hr-HR" sz="28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bo</a:t>
            </a:r>
            <a:r>
              <a:rPr lang="en-US" sz="28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ē</a:t>
            </a:r>
            <a:r>
              <a:rPr lang="hr-HR" sz="28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dromi</a:t>
            </a:r>
            <a:r>
              <a:rPr lang="en-US" sz="28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ō</a:t>
            </a:r>
            <a:r>
              <a:rPr lang="hr-HR" sz="28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n-</a:t>
            </a:r>
            <a:r>
              <a:rPr lang="hr-HR" sz="28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 (rujnu), 14. – 23. u čast Demetre i Kore (Perzefone)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 misterije se mogu uputiti i robovi i barbari </a:t>
            </a:r>
          </a:p>
          <a:p>
            <a:pPr lvl="1"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Ne mogu ubojice i nepoznavaoci grčkog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Uključuju</a:t>
            </a:r>
            <a:r>
              <a:rPr lang="hr-HR" sz="29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obredno kupanje u luci Faler (svaki zajedno s prasetom za žrtvu)</a:t>
            </a:r>
          </a:p>
          <a:p>
            <a:pPr lvl="1"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Povorku koja nosi košaru sa svetim stvarima</a:t>
            </a:r>
          </a:p>
          <a:p>
            <a:pPr lvl="1"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Jednodnevni post</a:t>
            </a:r>
          </a:p>
          <a:p>
            <a:pPr lvl="1"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Dvije noćne ceremonije posvećenja (tajna)</a:t>
            </a:r>
          </a:p>
          <a:p>
            <a:pPr lvl="2"/>
            <a:r>
              <a:rPr lang="hr-HR" sz="2400" kern="1200" spc="30" baseline="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4F747B"/>
                  </a:outerShdw>
                </a:effectLst>
                <a:latin typeface="Palatino Linotype" panose="02040502050505030304" pitchFamily="18" charset="0"/>
              </a:rPr>
              <a:t>U prvoj noći pije se kikeon, diraju sveti predmeti i pjevaju svete pjesme (prvi stupanj upućenosti)</a:t>
            </a:r>
            <a:endParaRPr lang="en-GB" sz="2400" dirty="0">
              <a:effectLst/>
              <a:latin typeface="Palatino Linotype" panose="02040502050505030304" pitchFamily="18" charset="0"/>
            </a:endParaRPr>
          </a:p>
          <a:p>
            <a:pPr lvl="2"/>
            <a:r>
              <a:rPr lang="hr-HR" sz="2400" kern="1200" spc="30" baseline="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4F747B"/>
                  </a:outerShdw>
                </a:effectLst>
                <a:latin typeface="Palatino Linotype" panose="02040502050505030304" pitchFamily="18" charset="0"/>
              </a:rPr>
              <a:t>Druge noći u potpuni mrak uz sumorne pjesme ulaze baklje (simboli objave; Demetre i Kore), vjerojatno se odvija </a:t>
            </a:r>
            <a:r>
              <a:rPr lang="hr-HR" sz="2400" i="1" kern="1200" spc="30" baseline="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4F747B"/>
                  </a:outerShdw>
                </a:effectLst>
                <a:latin typeface="Palatino Linotype" panose="02040502050505030304" pitchFamily="18" charset="0"/>
              </a:rPr>
              <a:t>hierogamia </a:t>
            </a:r>
            <a:r>
              <a:rPr lang="hr-HR" sz="2400" kern="1200" spc="30" baseline="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4F747B"/>
                  </a:outerShdw>
                </a:effectLst>
                <a:latin typeface="Palatino Linotype" panose="02040502050505030304" pitchFamily="18" charset="0"/>
              </a:rPr>
              <a:t>(“sveti brak”), prošlogodišnji misti postaju osvjedočeni</a:t>
            </a:r>
            <a:endParaRPr lang="en-GB" sz="2400" dirty="0">
              <a:effectLst/>
              <a:latin typeface="Palatino Linotype" panose="02040502050505030304" pitchFamily="18" charset="0"/>
            </a:endParaRPr>
          </a:p>
          <a:p>
            <a:pPr lvl="1"/>
            <a:r>
              <a:rPr lang="hr-HR" sz="2400" kern="1200" spc="30" baseline="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4F747B"/>
                  </a:outerShdw>
                </a:effectLst>
                <a:latin typeface="Palatino Linotype" panose="02040502050505030304" pitchFamily="18" charset="0"/>
              </a:rPr>
              <a:t>Utjecaji orfičkih i bakantskih - dionizijskih misterija (reinkarnacije za očišćenje; sreća na onom svijetu, orgije)</a:t>
            </a:r>
            <a:endParaRPr lang="en-GB" sz="2400" dirty="0">
              <a:effectLst/>
              <a:latin typeface="Palatino Linotype" panose="02040502050505030304" pitchFamily="18" charset="0"/>
            </a:endParaRPr>
          </a:p>
          <a:p>
            <a:pPr lvl="1" eaLnBrk="1" hangingPunct="1">
              <a:defRPr/>
            </a:pPr>
            <a:endParaRPr lang="hr-HR" sz="22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962"/>
            <a:ext cx="4425950" cy="2932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5157192"/>
            <a:ext cx="9073008" cy="1151532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24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Demetra daje žito Triptolemu, Perzefona ga blagoslivlja</a:t>
            </a:r>
            <a:br>
              <a:rPr lang="hr-HR" sz="24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br>
              <a:rPr lang="hr-HR" sz="24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r>
              <a:rPr lang="hr-HR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-reljef iz 5.st.pr.Kr.</a:t>
            </a:r>
            <a:endParaRPr lang="hr-HR" sz="2400" cap="small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9699" name="Picture 4" descr="Triptole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1"/>
            <a:ext cx="4932040" cy="5007486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32755" y="758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http://www.davidgill.co.uk/attica/eleusis/eleusis_2726.htm 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096" y="620688"/>
            <a:ext cx="6115397" cy="24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162925" cy="762000"/>
          </a:xfrm>
        </p:spPr>
        <p:txBody>
          <a:bodyPr/>
          <a:lstStyle/>
          <a:p>
            <a:pPr>
              <a:defRPr/>
            </a:pPr>
            <a:r>
              <a:rPr lang="hr-HR" altLang="sr-Latn-R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Svetkovine u Sparti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1700809"/>
            <a:ext cx="8785671" cy="48968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sr-Latn-RS" sz="28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Gimnopedije</a:t>
            </a:r>
            <a:endParaRPr lang="hr-HR" altLang="sr-Latn-RS" sz="2400" u="sng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Srpanj/kolovoz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u čast Lete i blizanaca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Ples nenaoružanih (za razliku od piričkog plesa pod oružjem)</a:t>
            </a:r>
          </a:p>
          <a:p>
            <a:pPr>
              <a:lnSpc>
                <a:spcPct val="90000"/>
              </a:lnSpc>
            </a:pPr>
            <a:r>
              <a:rPr lang="hr-HR" altLang="sr-Latn-RS" sz="28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Karneje</a:t>
            </a:r>
            <a:r>
              <a:rPr lang="hr-HR" altLang="sr-Latn-R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(kolovoz)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U čast Apolona kao ovna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Dorska svetkovina</a:t>
            </a:r>
          </a:p>
          <a:p>
            <a:pPr>
              <a:lnSpc>
                <a:spcPct val="90000"/>
              </a:lnSpc>
            </a:pPr>
            <a:r>
              <a:rPr lang="hr-HR" altLang="sr-Latn-RS" sz="28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Hijacintije</a:t>
            </a:r>
            <a:endParaRPr lang="hr-HR" altLang="sr-Latn-RS" sz="2400" u="sng" dirty="0">
              <a:solidFill>
                <a:schemeClr val="accent6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Također za Apolona (i ljubavnika mu Hijacinta); 3 dana, svibanj/lipanj; u gradu Amikle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3867" y="62807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http://www.mlahanas.de/Greeks/Dance.htm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188308"/>
            <a:ext cx="3707904" cy="266969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0"/>
            <a:ext cx="3543055" cy="276801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008367" cy="119675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Palatino Linotype" pitchFamily="18" charset="0"/>
              </a:rPr>
              <a:t>Bogoslužja - 	žrtvovanje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268760"/>
            <a:ext cx="9144000" cy="547335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400" dirty="0">
                <a:latin typeface="Palatino Linotype" pitchFamily="18" charset="0"/>
              </a:rPr>
              <a:t>Svi sudionici moraju biti čisti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r-HR" altLang="sr-Latn-RS" sz="2400" dirty="0">
                <a:latin typeface="Palatino Linotype" pitchFamily="18" charset="0"/>
              </a:rPr>
              <a:t>oprani tekućom vodom i okađeni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sr-Latn-RS" sz="2400" dirty="0">
                <a:latin typeface="Palatino Linotype" pitchFamily="18" charset="0"/>
              </a:rPr>
              <a:t>    sumporom i lovorom </a:t>
            </a:r>
          </a:p>
          <a:p>
            <a:pPr eaLnBrk="1" hangingPunct="1"/>
            <a:r>
              <a:rPr lang="hr-HR" altLang="sr-Latn-RS" sz="2400" dirty="0">
                <a:latin typeface="Palatino Linotype" pitchFamily="18" charset="0"/>
              </a:rPr>
              <a:t>Žrtvovatelj je u bijelom, pokrivene glave</a:t>
            </a:r>
          </a:p>
          <a:p>
            <a:pPr eaLnBrk="1" hangingPunct="1"/>
            <a:r>
              <a:rPr lang="hr-HR" altLang="sr-Latn-RS" sz="2400" dirty="0">
                <a:latin typeface="Palatino Linotype" pitchFamily="18" charset="0"/>
              </a:rPr>
              <a:t>Zapovijeda se šutnja (da ne bude zlih riječi), svira frulač </a:t>
            </a:r>
          </a:p>
          <a:p>
            <a:pPr eaLnBrk="1" hangingPunct="1"/>
            <a:r>
              <a:rPr lang="hr-HR" altLang="sr-Latn-RS" sz="2400" dirty="0">
                <a:latin typeface="Palatino Linotype" pitchFamily="18" charset="0"/>
              </a:rPr>
              <a:t>Životinja se posipa žrtvenim brašnom i vinom, režu joj se dlake i ubija je se</a:t>
            </a:r>
          </a:p>
          <a:p>
            <a:pPr eaLnBrk="1" hangingPunct="1"/>
            <a:r>
              <a:rPr lang="hr-HR" altLang="sr-Latn-RS" sz="2400" dirty="0">
                <a:latin typeface="Palatino Linotype" pitchFamily="18" charset="0"/>
              </a:rPr>
              <a:t>Utroba i nejestivi dijelovi se nakon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hr-HR" altLang="sr-Latn-RS" sz="2400" dirty="0">
                <a:latin typeface="Palatino Linotype" pitchFamily="18" charset="0"/>
              </a:rPr>
              <a:t>     ispitivanja spaljuju, a meso se jede</a:t>
            </a:r>
          </a:p>
          <a:p>
            <a:pPr lvl="1"/>
            <a:r>
              <a:rPr lang="hr-HR" altLang="sr-Latn-RS" sz="2400" i="1" dirty="0">
                <a:latin typeface="Palatino Linotype" pitchFamily="18" charset="0"/>
              </a:rPr>
              <a:t>Holokauston</a:t>
            </a:r>
            <a:r>
              <a:rPr lang="hr-HR" altLang="sr-Latn-RS" sz="2400" dirty="0">
                <a:latin typeface="Palatino Linotype" pitchFamily="18" charset="0"/>
              </a:rPr>
              <a:t> = cijela se žrtva spali </a:t>
            </a:r>
          </a:p>
          <a:p>
            <a:pPr marL="457200" lvl="1" indent="0">
              <a:buNone/>
            </a:pPr>
            <a:r>
              <a:rPr lang="hr-HR" altLang="sr-Latn-RS" sz="2400" dirty="0">
                <a:latin typeface="Palatino Linotype" pitchFamily="18" charset="0"/>
              </a:rPr>
              <a:t>podzemnim bogovima (za očišćenje)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6581001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http://www.penn.museum/sites/greek_world/votives.html</a:t>
            </a: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643" y="3356992"/>
            <a:ext cx="4879357" cy="35079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2"/>
            <a:ext cx="8785100" cy="76345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500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Svetkovine su oblik štovanja bogova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908720"/>
            <a:ext cx="8137525" cy="5473031"/>
          </a:xfrm>
        </p:spPr>
        <p:txBody>
          <a:bodyPr/>
          <a:lstStyle/>
          <a:p>
            <a:pPr eaLnBrk="1" hangingPunct="1">
              <a:defRPr/>
            </a:pPr>
            <a:endParaRPr lang="hr-HR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Natjecanje u vježbama za tijelo i dušu dio je grčkih religijskih festivala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Uključuje natjecanja: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trčanju, skakanju, hrvanju, utrkama kola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dramskim djelima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pjevanju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202178"/>
            <a:ext cx="415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http://news.nationalgeographic.com/news/2012/07/120727-2012-olympics-opening-ceremony-ancient-london-world-summer-games/</a:t>
            </a: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047" y="-171400"/>
            <a:ext cx="5367536" cy="39998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4283968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Gimničke</a:t>
            </a: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igre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052513"/>
            <a:ext cx="8785101" cy="58054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Na stadionu </a:t>
            </a:r>
          </a:p>
          <a:p>
            <a:pPr lvl="1" eaLnBrk="1" hangingPunct="1">
              <a:defRPr/>
            </a:pPr>
            <a:r>
              <a:rPr lang="hr-HR" sz="2400" i="1" dirty="0">
                <a:latin typeface="Palatino Linotype" pitchFamily="18" charset="0"/>
              </a:rPr>
              <a:t>stadion </a:t>
            </a:r>
            <a:r>
              <a:rPr lang="hr-HR" sz="2400" dirty="0">
                <a:latin typeface="Palatino Linotype" pitchFamily="18" charset="0"/>
              </a:rPr>
              <a:t>= stadij </a:t>
            </a:r>
          </a:p>
          <a:p>
            <a:pPr marL="457200" lvl="1" indent="0" eaLnBrk="1" hangingPunct="1">
              <a:buNone/>
              <a:defRPr/>
            </a:pPr>
            <a:r>
              <a:rPr lang="hr-HR" sz="2400" dirty="0">
                <a:latin typeface="Palatino Linotype" pitchFamily="18" charset="0"/>
              </a:rPr>
              <a:t>(dužina od c.190m)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Trčanje </a:t>
            </a:r>
            <a:r>
              <a:rPr lang="hr-HR" sz="2800" i="1" dirty="0">
                <a:latin typeface="Palatino Linotype" pitchFamily="18" charset="0"/>
              </a:rPr>
              <a:t>(</a:t>
            </a:r>
            <a:r>
              <a:rPr lang="hr-HR" sz="2800" i="1" dirty="0" err="1">
                <a:latin typeface="Palatino Linotype" pitchFamily="18" charset="0"/>
              </a:rPr>
              <a:t>dromos</a:t>
            </a:r>
            <a:r>
              <a:rPr lang="hr-HR" sz="2800" dirty="0">
                <a:latin typeface="Palatino Linotype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Postojano</a:t>
            </a:r>
            <a:r>
              <a:rPr lang="hr-HR" sz="2400" i="1" dirty="0">
                <a:latin typeface="Palatino Linotype" pitchFamily="18" charset="0"/>
              </a:rPr>
              <a:t> –</a:t>
            </a:r>
            <a:r>
              <a:rPr lang="hr-HR" sz="2400" dirty="0">
                <a:latin typeface="Palatino Linotype" pitchFamily="18" charset="0"/>
              </a:rPr>
              <a:t> 24x preko </a:t>
            </a:r>
          </a:p>
          <a:p>
            <a:pPr marL="457200" lvl="1" indent="0" eaLnBrk="1" hangingPunct="1">
              <a:buNone/>
              <a:defRPr/>
            </a:pPr>
            <a:r>
              <a:rPr lang="hr-HR" sz="2400" dirty="0">
                <a:latin typeface="Palatino Linotype" pitchFamily="18" charset="0"/>
              </a:rPr>
              <a:t>	trkališta dugog 1 stadij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Jednostruko – 1x tamo i natrag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Dvostruko – 2x tamo i natrag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Hrvanje (</a:t>
            </a:r>
            <a:r>
              <a:rPr lang="hr-HR" sz="2800" i="1" dirty="0" err="1">
                <a:latin typeface="Palatino Linotype" pitchFamily="18" charset="0"/>
              </a:rPr>
              <a:t>pal</a:t>
            </a:r>
            <a:r>
              <a:rPr lang="en-US" sz="2800" i="1" dirty="0">
                <a:latin typeface="Palatino Linotype" pitchFamily="18" charset="0"/>
              </a:rPr>
              <a:t>ē</a:t>
            </a:r>
            <a:r>
              <a:rPr lang="hr-HR" sz="2800" dirty="0">
                <a:latin typeface="Palatino Linotype" pitchFamily="18" charset="0"/>
                <a:cs typeface="Arial" charset="0"/>
              </a:rPr>
              <a:t> – 3 pada gube), šakanje (</a:t>
            </a:r>
            <a:r>
              <a:rPr lang="hr-HR" sz="2800" i="1" dirty="0" err="1">
                <a:latin typeface="Palatino Linotype" pitchFamily="18" charset="0"/>
                <a:cs typeface="Arial" charset="0"/>
              </a:rPr>
              <a:t>pygm</a:t>
            </a:r>
            <a:r>
              <a:rPr lang="en-US" sz="2800" i="1" dirty="0">
                <a:latin typeface="Palatino Linotype" pitchFamily="18" charset="0"/>
              </a:rPr>
              <a:t>ē</a:t>
            </a:r>
            <a:r>
              <a:rPr lang="hr-HR" sz="2800" dirty="0">
                <a:latin typeface="Palatino Linotype" pitchFamily="18" charset="0"/>
                <a:cs typeface="Arial" charset="0"/>
              </a:rPr>
              <a:t>), hrvanje i šakanje zajedno u blatu (</a:t>
            </a:r>
            <a:r>
              <a:rPr lang="hr-HR" sz="2800" i="1" dirty="0" err="1">
                <a:latin typeface="Palatino Linotype" pitchFamily="18" charset="0"/>
                <a:cs typeface="Arial" charset="0"/>
              </a:rPr>
              <a:t>pankration</a:t>
            </a:r>
            <a:r>
              <a:rPr lang="hr-HR" sz="2800" dirty="0">
                <a:latin typeface="Palatino Linotype" pitchFamily="18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hr-HR" sz="2800" i="1" dirty="0">
                <a:latin typeface="Palatino Linotype" pitchFamily="18" charset="0"/>
                <a:cs typeface="Arial" charset="0"/>
              </a:rPr>
              <a:t>Pentathlon</a:t>
            </a:r>
            <a:r>
              <a:rPr lang="hr-HR" sz="2800" dirty="0">
                <a:latin typeface="Palatino Linotype" pitchFamily="18" charset="0"/>
                <a:cs typeface="Arial" charset="0"/>
              </a:rPr>
              <a:t> </a:t>
            </a:r>
          </a:p>
          <a:p>
            <a:pPr lvl="1">
              <a:defRPr/>
            </a:pPr>
            <a:r>
              <a:rPr lang="hr-HR" sz="2400" dirty="0">
                <a:latin typeface="Palatino Linotype" pitchFamily="18" charset="0"/>
                <a:cs typeface="Arial" charset="0"/>
              </a:rPr>
              <a:t>tr</a:t>
            </a:r>
            <a:r>
              <a:rPr lang="hr-HR" sz="2400" dirty="0">
                <a:latin typeface="Palatino Linotype" pitchFamily="18" charset="0"/>
              </a:rPr>
              <a:t>č</a:t>
            </a:r>
            <a:r>
              <a:rPr lang="hr-HR" sz="2400" dirty="0">
                <a:latin typeface="Palatino Linotype" pitchFamily="18" charset="0"/>
                <a:cs typeface="Arial" charset="0"/>
              </a:rPr>
              <a:t>anje, bacanje diska, skakanje, bacanje koplja i hrvanje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  <a:cs typeface="Arial" charset="0"/>
              </a:rPr>
              <a:t>dijele se </a:t>
            </a:r>
            <a:r>
              <a:rPr lang="hr-HR" sz="2400" dirty="0">
                <a:latin typeface="Palatino Linotype" pitchFamily="18" charset="0"/>
              </a:rPr>
              <a:t>ž</a:t>
            </a:r>
            <a:r>
              <a:rPr lang="hr-HR" sz="2400" dirty="0">
                <a:latin typeface="Palatino Linotype" pitchFamily="18" charset="0"/>
                <a:cs typeface="Arial" charset="0"/>
              </a:rPr>
              <a:t>drijebom u skupine</a:t>
            </a:r>
            <a:endParaRPr lang="en-US" sz="2400" dirty="0">
              <a:latin typeface="Palatino Linotype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3140968"/>
            <a:ext cx="480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http://www.bbc.co.uk/schools/primaryhistory/ancient_greeks/the_olympic_games/</a:t>
            </a: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3024336" cy="207424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r-HR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Stadion </a:t>
            </a:r>
            <a:br>
              <a:rPr lang="hr-HR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</a:br>
            <a:r>
              <a:rPr lang="hr-HR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</a:t>
            </a:r>
            <a:br>
              <a:rPr lang="hr-HR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</a:br>
            <a:r>
              <a:rPr lang="hr-HR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Olimpiji</a:t>
            </a:r>
          </a:p>
        </p:txBody>
      </p:sp>
      <p:pic>
        <p:nvPicPr>
          <p:cNvPr id="10243" name="Picture 4" descr="stadion - Olimpij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99523"/>
            <a:ext cx="5840892" cy="3627264"/>
          </a:xfrm>
          <a:noFill/>
          <a:effectLst>
            <a:softEdge rad="3175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26477"/>
            <a:ext cx="5734050" cy="4191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6702" y="4233537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© 2000-2006 Albert van der </a:t>
            </a:r>
            <a:r>
              <a:rPr lang="en-GB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Kaap</a:t>
            </a:r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GB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Enschede</a:t>
            </a:r>
            <a:endParaRPr lang="hr-HR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http://histoforum.net/olympischespelen/klasos1.htm</a:t>
            </a: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6202363" cy="10033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Natjecanja s kolima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412875"/>
            <a:ext cx="8388424" cy="468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Na hipodromu (</a:t>
            </a:r>
            <a:r>
              <a:rPr lang="hr-HR" sz="2400" i="1" dirty="0" err="1">
                <a:latin typeface="Palatino Linotype" pitchFamily="18" charset="0"/>
              </a:rPr>
              <a:t>hippodromos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Utrke četveroprega, dvoprega 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	jahaćih konja</a:t>
            </a:r>
          </a:p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Opasne zbog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	zavoja</a:t>
            </a:r>
          </a:p>
          <a:p>
            <a:pPr eaLnBrk="1" hangingPunct="1">
              <a:defRPr/>
            </a:pPr>
            <a:r>
              <a:rPr lang="hr-HR" sz="2400" dirty="0">
                <a:latin typeface="Palatino Linotype" pitchFamily="18" charset="0"/>
              </a:rPr>
              <a:t>Za razliku od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	</a:t>
            </a:r>
            <a:r>
              <a:rPr lang="hr-HR" sz="2400" dirty="0" err="1">
                <a:latin typeface="Palatino Linotype" pitchFamily="18" charset="0"/>
              </a:rPr>
              <a:t>gimnasta</a:t>
            </a:r>
            <a:r>
              <a:rPr lang="hr-HR" sz="2400" dirty="0">
                <a:latin typeface="Palatino Linotype" pitchFamily="18" charset="0"/>
              </a:rPr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	obučeni su u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	</a:t>
            </a:r>
            <a:r>
              <a:rPr lang="hr-HR" sz="2400" dirty="0" err="1">
                <a:latin typeface="Palatino Linotype" pitchFamily="18" charset="0"/>
              </a:rPr>
              <a:t>hitone</a:t>
            </a:r>
            <a:endParaRPr lang="hr-HR" sz="2400" dirty="0">
              <a:latin typeface="Palatino Linotype" pitchFamily="18" charset="0"/>
            </a:endParaRPr>
          </a:p>
        </p:txBody>
      </p:sp>
      <p:pic>
        <p:nvPicPr>
          <p:cNvPr id="11266" name="Picture 11" descr="heniokh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9875" y="0"/>
            <a:ext cx="2524125" cy="3357563"/>
          </a:xfrm>
          <a:noFill/>
          <a:effectLst>
            <a:softEdge rad="31750"/>
          </a:effectLst>
        </p:spPr>
      </p:pic>
      <p:pic>
        <p:nvPicPr>
          <p:cNvPr id="11269" name="Picture 10" descr="charioteer_gro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3087688"/>
            <a:ext cx="5219700" cy="3770312"/>
          </a:xfrm>
          <a:noFill/>
          <a:effectLst>
            <a:softEdge rad="31750"/>
          </a:effec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211638" y="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H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ē</a:t>
            </a:r>
            <a:r>
              <a:rPr lang="hr-H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  <a:cs typeface="Arial" charset="0"/>
              </a:rPr>
              <a:t>niokhos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  <a:cs typeface="Arial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"/>
            <a:ext cx="8964612" cy="90872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Olimpijske igre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640960" cy="566124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Svake četvrte godine u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Olimpiji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,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 pokrajini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Elidi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Za Zeusa, traju 5 dana</a:t>
            </a: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Osnivači: Heraklo, ili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Pelop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,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ili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Ifit</a:t>
            </a:r>
            <a:endParaRPr lang="hr-HR" sz="26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1. poznati pobjednik 776.g.pr.Kr. -&gt; olimpijade</a:t>
            </a:r>
          </a:p>
          <a:p>
            <a:pPr lvl="1" eaLnBrk="1" hangingPunct="1">
              <a:defRPr/>
            </a:pPr>
            <a:r>
              <a:rPr lang="hr-HR" sz="22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Koreb</a:t>
            </a:r>
            <a:r>
              <a:rPr lang="hr-HR" sz="22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, kuhar iz </a:t>
            </a:r>
            <a:r>
              <a:rPr lang="hr-HR" sz="22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Elide</a:t>
            </a:r>
            <a:endParaRPr lang="hr-HR" sz="2200" dirty="0">
              <a:effectLst>
                <a:outerShdw blurRad="38100" dist="38100" dir="2700000" algn="tl">
                  <a:srgbClr val="4F747B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Ukinuo ih 393.g.n.e. rimski car </a:t>
            </a:r>
            <a:r>
              <a:rPr lang="hr-HR" sz="2600" dirty="0" err="1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Teodozije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 I</a:t>
            </a: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Od 6.st. sudjeluju svi Heleni </a:t>
            </a:r>
          </a:p>
          <a:p>
            <a:pPr lvl="1" eaLnBrk="1" hangingPunct="1">
              <a:defRPr/>
            </a:pPr>
            <a:r>
              <a:rPr lang="hr-HR" sz="22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nema udanih žena, robovi i barbari samo u publici</a:t>
            </a:r>
            <a:endParaRPr lang="hr-HR" sz="22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600" i="1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Ekekheiria</a:t>
            </a: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 “sveti mir” – primirje koje traje za vrijeme igara (siguran prolaz)</a:t>
            </a:r>
          </a:p>
          <a:p>
            <a:pPr eaLnBrk="1" hangingPunct="1">
              <a:defRPr/>
            </a:pPr>
            <a:r>
              <a:rPr lang="hr-HR" sz="2600" dirty="0">
                <a:effectLst>
                  <a:outerShdw blurRad="38100" dist="38100" dir="2700000" algn="tl">
                    <a:srgbClr val="4F747B"/>
                  </a:outerShdw>
                </a:effectLst>
                <a:latin typeface="Palatino Linotype" pitchFamily="18" charset="0"/>
              </a:rPr>
              <a:t>Čitaju se i književna djela</a:t>
            </a:r>
          </a:p>
        </p:txBody>
      </p:sp>
      <p:pic>
        <p:nvPicPr>
          <p:cNvPr id="15362" name="Picture 6" descr="OI Ate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88840"/>
            <a:ext cx="933450" cy="1466850"/>
          </a:xfrm>
          <a:noFill/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750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Tijek OI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765175"/>
            <a:ext cx="8893175" cy="60928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1.dan – igrači se zaklinju Zeusu Horkiju:</a:t>
            </a: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da su helenskog roda i slobodni </a:t>
            </a: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da su određeno vrijeme vježbali u gimnaziju (amateri)</a:t>
            </a: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da će se držati pravila</a:t>
            </a:r>
          </a:p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2.dan – igre na stadiju </a:t>
            </a: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gledaju samo muškarci i Demetrina svećenica </a:t>
            </a: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trčanje, hrvanje i skakanje za dječake</a:t>
            </a:r>
          </a:p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3.dan – iste igre, ali za muškarce</a:t>
            </a:r>
          </a:p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4.dan – petoboj, trčanje pod oružjem, utrke jahaćih konja i četveroprega </a:t>
            </a: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1 utrka, 40ak kola</a:t>
            </a:r>
          </a:p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5.dan - podjela nagrada (maslinov vijenac)</a:t>
            </a: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1838</TotalTime>
  <Words>1590</Words>
  <Application>Microsoft Office PowerPoint</Application>
  <PresentationFormat>On-screen Show (4:3)</PresentationFormat>
  <Paragraphs>228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Palatino Linotype</vt:lpstr>
      <vt:lpstr>Times New Roman</vt:lpstr>
      <vt:lpstr>Wingdings</vt:lpstr>
      <vt:lpstr>Horizon</vt:lpstr>
      <vt:lpstr>Svetkovine </vt:lpstr>
      <vt:lpstr>Bogoslužja</vt:lpstr>
      <vt:lpstr>Bogoslužja -  žrtvovanje</vt:lpstr>
      <vt:lpstr>Svetkovine su oblik štovanja bogova</vt:lpstr>
      <vt:lpstr>Gimničke igre</vt:lpstr>
      <vt:lpstr>Stadion  u  Olimpiji</vt:lpstr>
      <vt:lpstr>Natjecanja s kolima</vt:lpstr>
      <vt:lpstr>Olimpijske igre</vt:lpstr>
      <vt:lpstr>Tijek OI</vt:lpstr>
      <vt:lpstr>Neka pravila za pobjednike</vt:lpstr>
      <vt:lpstr>prije ili poslije OI</vt:lpstr>
      <vt:lpstr>Pitijske igre</vt:lpstr>
      <vt:lpstr>Rekonstrukcija svetišta u Delfima</vt:lpstr>
      <vt:lpstr>Istamske igre    Nemejske igre</vt:lpstr>
      <vt:lpstr>Panateneje – u čast Atene</vt:lpstr>
      <vt:lpstr>PowerPoint Presentation</vt:lpstr>
      <vt:lpstr>Kazalište ili Dionizove svetkovine u Ateni</vt:lpstr>
      <vt:lpstr>Plan kazališta</vt:lpstr>
      <vt:lpstr>Dionizovo kazalište u Ateni</vt:lpstr>
      <vt:lpstr>Glumački kostimi:    kor Aristofanovih        Ptica &gt;  kor iz tragedije  </vt:lpstr>
      <vt:lpstr>Velike ili gradske Dionizije</vt:lpstr>
      <vt:lpstr>  Leneje      Male ili       Seoske Dionizije</vt:lpstr>
      <vt:lpstr>Antesterije</vt:lpstr>
      <vt:lpstr>Eleuzinske misterije</vt:lpstr>
      <vt:lpstr>Demetra daje žito Triptolemu, Perzefona ga blagoslivlja  -reljef iz 5.st.pr.Kr.</vt:lpstr>
      <vt:lpstr>Svetkovine u Sparti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mrmat</cp:lastModifiedBy>
  <cp:revision>137</cp:revision>
  <dcterms:created xsi:type="dcterms:W3CDTF">2007-11-05T14:47:52Z</dcterms:created>
  <dcterms:modified xsi:type="dcterms:W3CDTF">2023-01-11T18:58:28Z</dcterms:modified>
</cp:coreProperties>
</file>