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2"/>
  </p:notesMasterIdLst>
  <p:sldIdLst>
    <p:sldId id="284" r:id="rId2"/>
    <p:sldId id="283" r:id="rId3"/>
    <p:sldId id="282" r:id="rId4"/>
    <p:sldId id="277" r:id="rId5"/>
    <p:sldId id="278" r:id="rId6"/>
    <p:sldId id="272" r:id="rId7"/>
    <p:sldId id="273" r:id="rId8"/>
    <p:sldId id="256" r:id="rId9"/>
    <p:sldId id="267" r:id="rId10"/>
    <p:sldId id="262" r:id="rId11"/>
    <p:sldId id="258" r:id="rId12"/>
    <p:sldId id="263" r:id="rId13"/>
    <p:sldId id="276" r:id="rId14"/>
    <p:sldId id="275" r:id="rId15"/>
    <p:sldId id="274" r:id="rId16"/>
    <p:sldId id="279" r:id="rId17"/>
    <p:sldId id="280" r:id="rId18"/>
    <p:sldId id="281" r:id="rId19"/>
    <p:sldId id="270" r:id="rId20"/>
    <p:sldId id="271" r:id="rId21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82" autoAdjust="0"/>
    <p:restoredTop sz="86446" autoAdjust="0"/>
  </p:normalViewPr>
  <p:slideViewPr>
    <p:cSldViewPr>
      <p:cViewPr varScale="1">
        <p:scale>
          <a:sx n="64" d="100"/>
          <a:sy n="64" d="100"/>
        </p:scale>
        <p:origin x="5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 altLang="sr-Latn-R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r-HR" altLang="sr-Latn-R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 altLang="sr-Latn-RS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F03A46-49E0-4187-8179-E5F810FFBA8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91492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Slavoluk Septimija Severa u Palmiri, razoren 2015.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3A46-49E0-4187-8179-E5F810FFBA89}" type="slidenum">
              <a:rPr lang="hr-HR" altLang="sr-Latn-RS" smtClean="0"/>
              <a:pPr/>
              <a:t>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77652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9FC0FD3-8D96-434D-A0B7-C4F6605E0049}" type="slidenum">
              <a:rPr lang="en-GB" altLang="sr-Latn-RS" sz="1200"/>
              <a:pPr eaLnBrk="1" hangingPunct="1"/>
              <a:t>14</a:t>
            </a:fld>
            <a:endParaRPr lang="en-GB" altLang="sr-Latn-R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47188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1A16E15-876D-46BC-9171-EDCC4682E4C1}" type="slidenum">
              <a:rPr lang="en-GB" altLang="sr-Latn-RS" sz="1200"/>
              <a:pPr eaLnBrk="1" hangingPunct="1"/>
              <a:t>15</a:t>
            </a:fld>
            <a:endParaRPr lang="en-GB" altLang="sr-Latn-R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54329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EEC8165-47AF-4830-AEEF-965EE90954DE}" type="slidenum">
              <a:rPr lang="en-GB" altLang="sr-Latn-RS" sz="1200"/>
              <a:pPr eaLnBrk="1" hangingPunct="1"/>
              <a:t>16</a:t>
            </a:fld>
            <a:endParaRPr lang="en-GB" altLang="sr-Latn-R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91717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C9255FB-F849-4553-8B3E-78531F63B862}" type="slidenum">
              <a:rPr lang="en-GB" altLang="sr-Latn-RS" sz="1200"/>
              <a:pPr eaLnBrk="1" hangingPunct="1"/>
              <a:t>17</a:t>
            </a:fld>
            <a:endParaRPr lang="en-GB" altLang="sr-Latn-R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5040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C18935E-637C-4641-AB41-1DAE027A9CD1}" type="slidenum">
              <a:rPr lang="en-GB" altLang="sr-Latn-RS" sz="1200"/>
              <a:pPr eaLnBrk="1" hangingPunct="1"/>
              <a:t>4</a:t>
            </a:fld>
            <a:endParaRPr lang="en-GB" altLang="sr-Latn-R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85975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00AC20E-58D6-45BD-BB93-AE61467644C2}" type="slidenum">
              <a:rPr lang="en-GB" altLang="sr-Latn-RS" sz="1200"/>
              <a:pPr eaLnBrk="1" hangingPunct="1"/>
              <a:t>5</a:t>
            </a:fld>
            <a:endParaRPr lang="en-GB" altLang="sr-Latn-R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2064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3E113-454F-4D8B-9F0D-41F6E92658AF}" type="slidenum">
              <a:rPr lang="hr-HR" altLang="sr-Latn-RS"/>
              <a:pPr/>
              <a:t>8</a:t>
            </a:fld>
            <a:endParaRPr lang="hr-HR" altLang="sr-Latn-R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5395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D1413-3F6C-4B61-8921-97F7FD70A5D4}" type="slidenum">
              <a:rPr lang="hr-HR" altLang="sr-Latn-RS"/>
              <a:pPr/>
              <a:t>9</a:t>
            </a:fld>
            <a:endParaRPr lang="hr-HR" altLang="sr-Latn-R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63913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21144-9EA6-4516-B601-F661B80C984D}" type="slidenum">
              <a:rPr lang="hr-HR" altLang="sr-Latn-RS"/>
              <a:pPr/>
              <a:t>10</a:t>
            </a:fld>
            <a:endParaRPr lang="hr-HR" altLang="sr-Latn-R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217632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FDEFF-10D7-4E78-B913-F2D9BA578175}" type="slidenum">
              <a:rPr lang="hr-HR" altLang="sr-Latn-RS"/>
              <a:pPr/>
              <a:t>11</a:t>
            </a:fld>
            <a:endParaRPr lang="hr-HR" altLang="sr-Latn-R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4196296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DC7EC-AAB0-4116-9387-6F5A3D59E782}" type="slidenum">
              <a:rPr lang="hr-HR" altLang="sr-Latn-RS"/>
              <a:pPr/>
              <a:t>12</a:t>
            </a:fld>
            <a:endParaRPr lang="hr-HR" altLang="sr-Latn-R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527155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4D1CFE4-7EB4-4ACC-A769-D0C1F530D367}" type="slidenum">
              <a:rPr lang="en-GB" altLang="sr-Latn-RS" sz="1200"/>
              <a:pPr eaLnBrk="1" hangingPunct="1"/>
              <a:t>13</a:t>
            </a:fld>
            <a:endParaRPr lang="en-GB" altLang="sr-Latn-R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2918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31F3-4372-4691-92C6-7A6042761B4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0138-3863-4974-999B-0E85035AAC59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62A-7735-420E-AE71-1DEF768EB33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5E6B0C-7CF0-4113-BB84-D4D1B32825DD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452836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7A12489-5536-47DF-959F-A678D2F65240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7262580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B339-EDCC-4F57-8B67-DB38C459BDD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0B69D0-BDE7-4503-AEA5-CECC8E2C254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8931-5F5B-4B94-BB35-359DD57A705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C343-87C8-42E7-A51B-B7C83800CE85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264-6D3A-4FD9-9EA3-6C674A5D5D2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59F6-3494-4CDC-B4AF-DAC968DC369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AD20-B9EE-4487-A1CC-A178F0EA606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5042-3002-477A-850F-8BD7BA03C22D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 alt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0178C2-3A54-46E2-91D3-0C079117FB33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ransition spd="slow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oredpanda.com/before-after-isis-destroyed-monuments-palmyra/?utm_source=google&amp;utm_medium=organic&amp;utm_campaign=organic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54F3-498E-488D-8B2E-808FA5E2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1C3870-E024-4D89-8CEC-D96A65B69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54" y="65828"/>
            <a:ext cx="9129645" cy="639075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F6151D-5DE3-4E18-8998-DF68576D6054}"/>
              </a:ext>
            </a:extLst>
          </p:cNvPr>
          <p:cNvSpPr txBox="1"/>
          <p:nvPr/>
        </p:nvSpPr>
        <p:spPr>
          <a:xfrm>
            <a:off x="-468560" y="6525344"/>
            <a:ext cx="1008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2">
                    <a:lumMod val="75000"/>
                  </a:schemeClr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https://www.boredpanda.com/before-after-isis-destroyed-monuments-palmyra/?utm_source=google&amp;utm_medium=organic&amp;utm_campaign=organic</a:t>
            </a:r>
            <a:endParaRPr lang="en-GB" sz="11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2697040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>
          <a:xfrm>
            <a:off x="3923928" y="260648"/>
            <a:ext cx="5051425" cy="720725"/>
          </a:xfrm>
        </p:spPr>
        <p:txBody>
          <a:bodyPr>
            <a:normAutofit fontScale="90000"/>
          </a:bodyPr>
          <a:lstStyle/>
          <a:p>
            <a:r>
              <a:rPr lang="hr-HR" altLang="sr-Latn-RS" sz="31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Lavlja vrata palače u Mikeni</a:t>
            </a:r>
            <a:endParaRPr lang="hr-HR" altLang="sr-Latn-RS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35150" y="5300663"/>
            <a:ext cx="4753074" cy="1223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r-HR" altLang="sr-Latn-R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Mikenjanka (freska)  &gt;</a:t>
            </a:r>
          </a:p>
        </p:txBody>
      </p:sp>
      <p:pic>
        <p:nvPicPr>
          <p:cNvPr id="73735" name="Picture 7" descr="Lavlja vrata u Miken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836712"/>
            <a:ext cx="6337300" cy="4271962"/>
          </a:xfrm>
          <a:noFill/>
          <a:ln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mikenjank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711420"/>
            <a:ext cx="3168487" cy="3141329"/>
          </a:xfrm>
          <a:noFill/>
          <a:ln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Mikenska civilizacija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73238"/>
            <a:ext cx="8784976" cy="4824412"/>
          </a:xfrm>
        </p:spPr>
        <p:txBody>
          <a:bodyPr/>
          <a:lstStyle/>
          <a:p>
            <a:r>
              <a:rPr lang="hr-HR" altLang="sr-Latn-RS" dirty="0"/>
              <a:t>Počinje oko 1600.g.pr.Kr. </a:t>
            </a:r>
          </a:p>
          <a:p>
            <a:pPr lvl="1"/>
            <a:r>
              <a:rPr lang="hr-HR" altLang="sr-Latn-RS"/>
              <a:t>Jak utjecaj minojske civilizacije</a:t>
            </a:r>
            <a:endParaRPr lang="hr-HR" altLang="sr-Latn-RS" dirty="0"/>
          </a:p>
          <a:p>
            <a:r>
              <a:rPr lang="hr-HR" altLang="sr-Latn-RS" dirty="0"/>
              <a:t>Linear B se javlja oko 1400. g.pr.Kr.</a:t>
            </a:r>
          </a:p>
          <a:p>
            <a:r>
              <a:rPr lang="hr-HR" altLang="sr-Latn-RS" dirty="0"/>
              <a:t>Gradovi: Mikena, Pil, Tirint, Teba, Orhomen, Atena, Knos na Kreti</a:t>
            </a:r>
          </a:p>
          <a:p>
            <a:r>
              <a:rPr lang="hr-HR" altLang="sr-Latn-RS" i="1" dirty="0"/>
              <a:t>Ahhiyawa</a:t>
            </a:r>
            <a:r>
              <a:rPr lang="hr-HR" altLang="sr-Latn-RS" dirty="0"/>
              <a:t>?</a:t>
            </a:r>
          </a:p>
          <a:p>
            <a:r>
              <a:rPr lang="hr-HR" altLang="sr-Latn-RS" dirty="0"/>
              <a:t>Propala oko 1150.g.pr.Kr. iz nepoznatih razloga</a:t>
            </a:r>
          </a:p>
          <a:p>
            <a:pPr lvl="1"/>
            <a:r>
              <a:rPr lang="hr-HR" altLang="sr-Latn-RS" dirty="0"/>
              <a:t>invazija Dorana, naroda s mora; unutarnji sukobi; uništenje okoliša?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 dirty="0">
                <a:solidFill>
                  <a:schemeClr val="folHlink"/>
                </a:solidFill>
                <a:latin typeface="+mn-lt"/>
              </a:rPr>
              <a:t>Mračno doba Grčke (c.1100.-c.800.pr.Kr.)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2852738"/>
            <a:ext cx="8100391" cy="3014662"/>
          </a:xfrm>
        </p:spPr>
        <p:txBody>
          <a:bodyPr/>
          <a:lstStyle/>
          <a:p>
            <a:r>
              <a:rPr lang="hr-HR" altLang="sr-Latn-R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Veliko nalazište (bogati “grob heroja”): Lefkandi na Eubeji</a:t>
            </a:r>
          </a:p>
          <a:p>
            <a:endParaRPr lang="hr-HR" altLang="sr-Latn-RS" sz="2800" dirty="0">
              <a:solidFill>
                <a:schemeClr val="accent2"/>
              </a:solidFill>
            </a:endParaRPr>
          </a:p>
          <a:p>
            <a:r>
              <a:rPr lang="hr-HR" altLang="sr-Latn-RS" sz="2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Ilijada </a:t>
            </a:r>
            <a:r>
              <a:rPr lang="hr-HR" altLang="sr-Latn-R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 </a:t>
            </a:r>
            <a:r>
              <a:rPr lang="hr-HR" altLang="sr-Latn-RS" sz="2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Odiseja</a:t>
            </a:r>
            <a:r>
              <a:rPr lang="hr-HR" altLang="sr-Latn-R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Razdoblja povijesti Grčke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133600"/>
            <a:ext cx="8208963" cy="35274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hr-HR" altLang="sr-Latn-RS" dirty="0"/>
              <a:t>c. 750.(776.) – 480.g.pr.Kr. – </a:t>
            </a:r>
            <a:r>
              <a:rPr lang="hr-HR" altLang="sr-Latn-RS" u="sng" dirty="0"/>
              <a:t>arhajsko razdoblje</a:t>
            </a:r>
            <a:endParaRPr lang="hr-HR" altLang="sr-Latn-RS" dirty="0"/>
          </a:p>
          <a:p>
            <a:pPr eaLnBrk="1" hangingPunct="1">
              <a:lnSpc>
                <a:spcPct val="150000"/>
              </a:lnSpc>
            </a:pPr>
            <a:r>
              <a:rPr lang="hr-HR" altLang="sr-Latn-RS" dirty="0"/>
              <a:t>480. – 323.g.pr.Kr. – </a:t>
            </a:r>
            <a:r>
              <a:rPr lang="hr-HR" altLang="sr-Latn-RS" u="sng" dirty="0"/>
              <a:t>klasično razdoblje</a:t>
            </a:r>
            <a:endParaRPr lang="hr-HR" altLang="sr-Latn-RS" dirty="0"/>
          </a:p>
          <a:p>
            <a:pPr eaLnBrk="1" hangingPunct="1">
              <a:lnSpc>
                <a:spcPct val="150000"/>
              </a:lnSpc>
            </a:pPr>
            <a:r>
              <a:rPr lang="hr-HR" altLang="sr-Latn-RS" dirty="0"/>
              <a:t>323. - 146.g.pr.Kr. – </a:t>
            </a:r>
            <a:r>
              <a:rPr lang="hr-HR" altLang="sr-Latn-RS" u="sng" dirty="0"/>
              <a:t>helenističko razdoblje</a:t>
            </a:r>
          </a:p>
          <a:p>
            <a:pPr lvl="1">
              <a:lnSpc>
                <a:spcPct val="150000"/>
              </a:lnSpc>
            </a:pPr>
            <a:r>
              <a:rPr lang="hr-HR" altLang="sr-Latn-RS"/>
              <a:t>najveći utjecaj na Rim</a:t>
            </a:r>
            <a:endParaRPr lang="hr-HR" altLang="sr-Latn-RS" dirty="0"/>
          </a:p>
          <a:p>
            <a:pPr eaLnBrk="1" hangingPunct="1">
              <a:lnSpc>
                <a:spcPct val="150000"/>
              </a:lnSpc>
            </a:pPr>
            <a:r>
              <a:rPr lang="hr-HR" altLang="sr-Latn-RS" dirty="0"/>
              <a:t>146. g. postaje rimska provincija Ahaja</a:t>
            </a:r>
          </a:p>
          <a:p>
            <a:pPr marL="137160" indent="0" eaLnBrk="1" hangingPunct="1">
              <a:lnSpc>
                <a:spcPct val="150000"/>
              </a:lnSpc>
              <a:buNone/>
            </a:pP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869825012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0" y="6597650"/>
            <a:ext cx="179388" cy="260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2800" dirty="0"/>
              <a:t>Centri - karta</a:t>
            </a:r>
          </a:p>
        </p:txBody>
      </p:sp>
      <p:pic>
        <p:nvPicPr>
          <p:cNvPr id="11267" name="Picture 3" descr="karta grck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27313" y="2997200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r-HR" altLang="sr-Latn-RS" sz="1800">
              <a:latin typeface="Arial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411413" y="306863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Delfi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348038" y="3141663"/>
            <a:ext cx="719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Teba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67175" y="3429000"/>
            <a:ext cx="884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Atena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348038" y="4005263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Epidaur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627313" y="4437063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Sparta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132138" y="3357563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Megara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843213" y="3644900"/>
            <a:ext cx="1081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Korint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211638" y="765175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Amfipolis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763713" y="3860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Olimpija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372225" y="242093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Mitilena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7596188" y="371633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Efez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7885113" y="41497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Milet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435600" y="6165850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Knos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5651500" y="4149725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Del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8243888" y="537368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Rod</a:t>
            </a:r>
          </a:p>
        </p:txBody>
      </p:sp>
    </p:spTree>
    <p:extLst>
      <p:ext uri="{BB962C8B-B14F-4D97-AF65-F5344CB8AC3E}">
        <p14:creationId xmlns:p14="http://schemas.microsoft.com/office/powerpoint/2010/main" val="796134779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960438"/>
          </a:xfrm>
        </p:spPr>
        <p:txBody>
          <a:bodyPr/>
          <a:lstStyle/>
          <a:p>
            <a:pPr eaLnBrk="1" hangingPunct="1"/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Grčka plemena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9144000" cy="4897437"/>
          </a:xfrm>
        </p:spPr>
        <p:txBody>
          <a:bodyPr/>
          <a:lstStyle/>
          <a:p>
            <a:pPr eaLnBrk="1" hangingPunct="1"/>
            <a:r>
              <a:rPr lang="hr-HR" altLang="sr-Latn-RS" u="sng" dirty="0"/>
              <a:t>Jonjani</a:t>
            </a:r>
            <a:r>
              <a:rPr lang="hr-HR" altLang="sr-Latn-RS" dirty="0"/>
              <a:t> – Atika, Eubeja, M. Azija, Kikladi</a:t>
            </a:r>
          </a:p>
          <a:p>
            <a:pPr eaLnBrk="1" hangingPunct="1"/>
            <a:r>
              <a:rPr lang="hr-HR" altLang="sr-Latn-RS" u="sng" dirty="0"/>
              <a:t>Eoljani</a:t>
            </a:r>
            <a:r>
              <a:rPr lang="hr-HR" altLang="sr-Latn-RS" dirty="0"/>
              <a:t> – S M. Azije, otoci </a:t>
            </a:r>
          </a:p>
          <a:p>
            <a:pPr eaLnBrk="1" hangingPunct="1"/>
            <a:r>
              <a:rPr lang="hr-HR" altLang="sr-Latn-RS" u="sng" dirty="0"/>
              <a:t>Dorani</a:t>
            </a:r>
            <a:r>
              <a:rPr lang="hr-HR" altLang="sr-Latn-RS" dirty="0"/>
              <a:t> – Peloponez, jug egejskog prostora, Kreta </a:t>
            </a:r>
          </a:p>
          <a:p>
            <a:pPr eaLnBrk="1" hangingPunct="1"/>
            <a:endParaRPr lang="hr-HR" altLang="sr-Latn-RS" u="sng" dirty="0"/>
          </a:p>
          <a:p>
            <a:pPr eaLnBrk="1" hangingPunct="1"/>
            <a:r>
              <a:rPr lang="hr-HR" altLang="sr-Latn-RS" dirty="0"/>
              <a:t>Ahejci (homerski naziv) – SI Grčke i Peloponez, kasnije Cipar</a:t>
            </a:r>
          </a:p>
          <a:p>
            <a:pPr eaLnBrk="1" hangingPunct="1"/>
            <a:endParaRPr lang="hr-HR" altLang="sr-Latn-RS" dirty="0"/>
          </a:p>
          <a:p>
            <a:pPr eaLnBrk="1" hangingPunct="1"/>
            <a:r>
              <a:rPr lang="hr-HR" altLang="sr-Latn-RS" dirty="0"/>
              <a:t>Grcima su ih prozvali Rimljani (Epir), sami sebe zovu </a:t>
            </a:r>
            <a:r>
              <a:rPr lang="hr-HR" altLang="sr-Latn-RS" b="1" u="sng" dirty="0"/>
              <a:t>Helenima</a:t>
            </a:r>
          </a:p>
        </p:txBody>
      </p:sp>
    </p:spTree>
    <p:extLst>
      <p:ext uri="{BB962C8B-B14F-4D97-AF65-F5344CB8AC3E}">
        <p14:creationId xmlns:p14="http://schemas.microsoft.com/office/powerpoint/2010/main" val="1959115665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hr-HR" altLang="sr-Latn-RS" sz="4000" u="sng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Alfabet</a:t>
            </a:r>
            <a:r>
              <a:rPr lang="hr-HR" altLang="sr-Latn-RS" sz="4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</a:t>
            </a:r>
            <a:br>
              <a:rPr lang="hr-HR" altLang="sr-Latn-RS" sz="4000" dirty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hr-HR" altLang="sr-Latn-RS" sz="32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(adaptiran iz feničkog; jonska varijanta)</a:t>
            </a:r>
            <a:endParaRPr lang="hr-HR" altLang="sr-Latn-RS" sz="3200" u="sng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42988" y="1844675"/>
            <a:ext cx="2736850" cy="489743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Α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α</a:t>
            </a:r>
            <a:r>
              <a:rPr lang="hr-HR" altLang="sr-Latn-RS" sz="2600" dirty="0"/>
              <a:t> </a:t>
            </a:r>
            <a:r>
              <a:rPr lang="hr-HR" altLang="sr-Latn-RS" sz="2600" dirty="0">
                <a:cs typeface="Arial" charset="0"/>
              </a:rPr>
              <a:t>= 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Β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β</a:t>
            </a:r>
            <a:r>
              <a:rPr lang="hr-HR" altLang="sr-Latn-RS" sz="2600" dirty="0"/>
              <a:t> </a:t>
            </a:r>
            <a:r>
              <a:rPr lang="hr-HR" altLang="sr-Latn-RS" sz="2600" dirty="0">
                <a:cs typeface="Arial" charset="0"/>
              </a:rPr>
              <a:t>= b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Γ</a:t>
            </a:r>
            <a:r>
              <a:rPr lang="hr-HR" altLang="sr-Latn-RS" sz="2600" dirty="0">
                <a:cs typeface="Arial" charset="0"/>
              </a:rPr>
              <a:t> </a:t>
            </a:r>
            <a:r>
              <a:rPr lang="el-GR" altLang="sr-Latn-RS" sz="2600" dirty="0"/>
              <a:t>γ</a:t>
            </a:r>
            <a:r>
              <a:rPr lang="hr-HR" altLang="sr-Latn-RS" sz="2600" dirty="0"/>
              <a:t> </a:t>
            </a:r>
            <a:r>
              <a:rPr lang="hr-HR" altLang="sr-Latn-RS" sz="2600" dirty="0">
                <a:cs typeface="Arial" charset="0"/>
              </a:rPr>
              <a:t>= 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Δ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δ</a:t>
            </a:r>
            <a:r>
              <a:rPr lang="hr-HR" altLang="sr-Latn-RS" sz="2600" dirty="0"/>
              <a:t> </a:t>
            </a:r>
            <a:r>
              <a:rPr lang="hr-HR" altLang="sr-Latn-RS" sz="2600" dirty="0">
                <a:cs typeface="Arial" charset="0"/>
              </a:rPr>
              <a:t>= 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Ε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ε</a:t>
            </a:r>
            <a:r>
              <a:rPr lang="hr-HR" altLang="sr-Latn-RS" sz="2600" dirty="0"/>
              <a:t> </a:t>
            </a:r>
            <a:r>
              <a:rPr lang="hr-HR" altLang="sr-Latn-RS" sz="2600" dirty="0">
                <a:cs typeface="Arial" charset="0"/>
              </a:rPr>
              <a:t>= 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Ζ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ζ</a:t>
            </a:r>
            <a:r>
              <a:rPr lang="hr-HR" altLang="sr-Latn-RS" sz="2600" dirty="0">
                <a:cs typeface="Arial" charset="0"/>
              </a:rPr>
              <a:t>= z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Η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η</a:t>
            </a:r>
            <a:r>
              <a:rPr lang="hr-HR" altLang="sr-Latn-RS" sz="2600" dirty="0"/>
              <a:t> = </a:t>
            </a:r>
            <a:r>
              <a:rPr lang="en-US" altLang="sr-Latn-RS" sz="2600" dirty="0"/>
              <a:t>ē</a:t>
            </a:r>
            <a:endParaRPr lang="hr-HR" altLang="sr-Latn-RS" sz="26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Θ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θ</a:t>
            </a:r>
            <a:r>
              <a:rPr lang="hr-HR" altLang="sr-Latn-RS" sz="2600" dirty="0"/>
              <a:t> = th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Ι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ι</a:t>
            </a:r>
            <a:r>
              <a:rPr lang="hr-HR" altLang="sr-Latn-RS" sz="2600" dirty="0"/>
              <a:t> = i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708400" y="1844675"/>
            <a:ext cx="3095625" cy="489743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Κ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κ</a:t>
            </a:r>
            <a:r>
              <a:rPr lang="hr-HR" altLang="sr-Latn-RS" sz="2600" dirty="0"/>
              <a:t> = k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Λ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λ</a:t>
            </a:r>
            <a:r>
              <a:rPr lang="hr-HR" altLang="sr-Latn-RS" sz="2600" dirty="0"/>
              <a:t> = 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Μ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μ</a:t>
            </a:r>
            <a:r>
              <a:rPr lang="hr-HR" altLang="sr-Latn-RS" sz="2600" dirty="0"/>
              <a:t> = m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Ν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ν</a:t>
            </a:r>
            <a:r>
              <a:rPr lang="hr-HR" altLang="sr-Latn-RS" sz="2600" dirty="0"/>
              <a:t> = 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Ξ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ξ</a:t>
            </a:r>
            <a:r>
              <a:rPr lang="hr-HR" altLang="sr-Latn-RS" sz="2600" dirty="0"/>
              <a:t> = ks (x)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Ο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ο</a:t>
            </a:r>
            <a:r>
              <a:rPr lang="hr-HR" altLang="sr-Latn-RS" sz="2600" dirty="0"/>
              <a:t> = o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Π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π</a:t>
            </a:r>
            <a:r>
              <a:rPr lang="hr-HR" altLang="sr-Latn-RS" sz="2600" dirty="0"/>
              <a:t> = p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Ρ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ρ</a:t>
            </a:r>
            <a:r>
              <a:rPr lang="hr-HR" altLang="sr-Latn-RS" sz="2600" dirty="0"/>
              <a:t> = 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Σ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σ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ς</a:t>
            </a:r>
            <a:r>
              <a:rPr lang="hr-HR" altLang="sr-Latn-RS" sz="2600" dirty="0"/>
              <a:t> = s</a:t>
            </a:r>
          </a:p>
        </p:txBody>
      </p:sp>
      <p:sp>
        <p:nvSpPr>
          <p:cNvPr id="3" name="Rectangle 2"/>
          <p:cNvSpPr/>
          <p:nvPr/>
        </p:nvSpPr>
        <p:spPr>
          <a:xfrm>
            <a:off x="6526213" y="1844675"/>
            <a:ext cx="2187575" cy="3262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l-GR" altLang="sr-Latn-RS" sz="2600" dirty="0">
                <a:latin typeface="+mn-lt"/>
              </a:rPr>
              <a:t>Τ</a:t>
            </a:r>
            <a:r>
              <a:rPr lang="hr-HR" altLang="sr-Latn-RS" sz="2600" dirty="0">
                <a:latin typeface="+mn-lt"/>
              </a:rPr>
              <a:t> </a:t>
            </a:r>
            <a:r>
              <a:rPr lang="el-GR" altLang="sr-Latn-RS" sz="2600" dirty="0">
                <a:latin typeface="+mn-lt"/>
              </a:rPr>
              <a:t>τ</a:t>
            </a:r>
            <a:r>
              <a:rPr lang="hr-HR" altLang="sr-Latn-RS" sz="2600" dirty="0">
                <a:latin typeface="+mn-lt"/>
              </a:rPr>
              <a:t> = 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l-GR" altLang="sr-Latn-RS" sz="2600" dirty="0">
                <a:latin typeface="+mn-lt"/>
              </a:rPr>
              <a:t>Υ</a:t>
            </a:r>
            <a:r>
              <a:rPr lang="hr-HR" altLang="sr-Latn-RS" sz="2600" dirty="0">
                <a:latin typeface="+mn-lt"/>
              </a:rPr>
              <a:t> </a:t>
            </a:r>
            <a:r>
              <a:rPr lang="el-GR" altLang="sr-Latn-RS" sz="2600" dirty="0">
                <a:latin typeface="+mn-lt"/>
              </a:rPr>
              <a:t>υ</a:t>
            </a:r>
            <a:r>
              <a:rPr lang="hr-HR" altLang="sr-Latn-RS" sz="2600" dirty="0">
                <a:latin typeface="+mn-lt"/>
              </a:rPr>
              <a:t> = 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l-GR" altLang="sr-Latn-RS" sz="2600" dirty="0">
                <a:latin typeface="+mn-lt"/>
              </a:rPr>
              <a:t>Φ</a:t>
            </a:r>
            <a:r>
              <a:rPr lang="hr-HR" altLang="sr-Latn-RS" sz="2600" dirty="0">
                <a:latin typeface="+mn-lt"/>
              </a:rPr>
              <a:t> </a:t>
            </a:r>
            <a:r>
              <a:rPr lang="el-GR" altLang="sr-Latn-RS" sz="2600" dirty="0">
                <a:latin typeface="+mn-lt"/>
              </a:rPr>
              <a:t>φ</a:t>
            </a:r>
            <a:r>
              <a:rPr lang="hr-HR" altLang="sr-Latn-RS" sz="2600" dirty="0">
                <a:latin typeface="+mn-lt"/>
              </a:rPr>
              <a:t> = ph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l-GR" altLang="sr-Latn-RS" sz="2600" kern="0" dirty="0">
                <a:latin typeface="Times New Roman"/>
                <a:cs typeface="Times New Roman"/>
              </a:rPr>
              <a:t>Χ</a:t>
            </a:r>
            <a:r>
              <a:rPr lang="hr-HR" altLang="sr-Latn-RS" sz="2600" kern="0" dirty="0">
                <a:latin typeface="Times New Roman"/>
                <a:cs typeface="Times New Roman"/>
              </a:rPr>
              <a:t> </a:t>
            </a:r>
            <a:r>
              <a:rPr lang="el-GR" altLang="sr-Latn-RS" sz="2600" kern="0" dirty="0">
                <a:latin typeface="Times New Roman"/>
                <a:cs typeface="Times New Roman"/>
              </a:rPr>
              <a:t>χ</a:t>
            </a:r>
            <a:r>
              <a:rPr lang="hr-HR" altLang="sr-Latn-RS" sz="2600" kern="0" dirty="0">
                <a:latin typeface="Times New Roman"/>
                <a:cs typeface="Times New Roman"/>
              </a:rPr>
              <a:t> = kh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l-GR" altLang="sr-Latn-RS" sz="2600" kern="0" dirty="0">
                <a:latin typeface="Times New Roman"/>
                <a:cs typeface="Times New Roman"/>
              </a:rPr>
              <a:t>Ψ</a:t>
            </a:r>
            <a:r>
              <a:rPr lang="hr-HR" altLang="sr-Latn-RS" sz="2600" kern="0" dirty="0">
                <a:latin typeface="Times New Roman"/>
                <a:cs typeface="Times New Roman"/>
              </a:rPr>
              <a:t> </a:t>
            </a:r>
            <a:r>
              <a:rPr lang="el-GR" altLang="sr-Latn-RS" sz="2600" kern="0" dirty="0">
                <a:latin typeface="Times New Roman"/>
                <a:cs typeface="Times New Roman"/>
              </a:rPr>
              <a:t>ψ</a:t>
            </a:r>
            <a:r>
              <a:rPr lang="hr-HR" altLang="sr-Latn-RS" sz="2600" kern="0" dirty="0">
                <a:latin typeface="Times New Roman"/>
                <a:cs typeface="Times New Roman"/>
              </a:rPr>
              <a:t> = ps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l-GR" altLang="sr-Latn-RS" sz="2600" kern="0" dirty="0">
                <a:latin typeface="Times New Roman"/>
                <a:cs typeface="Times New Roman"/>
              </a:rPr>
              <a:t>Ω</a:t>
            </a:r>
            <a:r>
              <a:rPr lang="hr-HR" altLang="sr-Latn-RS" sz="2600" kern="0" dirty="0">
                <a:latin typeface="Times New Roman"/>
                <a:cs typeface="Times New Roman"/>
              </a:rPr>
              <a:t> </a:t>
            </a:r>
            <a:r>
              <a:rPr lang="el-GR" altLang="sr-Latn-RS" sz="2600" kern="0" dirty="0">
                <a:latin typeface="Times New Roman"/>
                <a:cs typeface="Times New Roman"/>
              </a:rPr>
              <a:t>ω</a:t>
            </a:r>
            <a:r>
              <a:rPr lang="hr-HR" altLang="sr-Latn-RS" sz="2600" kern="0" dirty="0">
                <a:latin typeface="Times New Roman"/>
                <a:cs typeface="Times New Roman"/>
              </a:rPr>
              <a:t> = </a:t>
            </a:r>
            <a:r>
              <a:rPr lang="en-US" altLang="sr-Latn-RS" sz="2600" kern="0" dirty="0">
                <a:latin typeface="Times New Roman"/>
                <a:cs typeface="Times New Roman"/>
              </a:rPr>
              <a:t>ō</a:t>
            </a:r>
            <a:endParaRPr lang="hr-HR" altLang="sr-Latn-RS" sz="2600" kern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0845747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773238"/>
            <a:ext cx="4454525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4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Natpis s atenskog groblja (Dipylon)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157192"/>
            <a:ext cx="9144000" cy="1691049"/>
          </a:xfrm>
        </p:spPr>
        <p:txBody>
          <a:bodyPr/>
          <a:lstStyle/>
          <a:p>
            <a:pPr eaLnBrk="1" hangingPunct="1"/>
            <a:r>
              <a:rPr lang="hr-HR" altLang="sr-Latn-RS" sz="2800" dirty="0"/>
              <a:t>ΗΟΣ ΝΥΝ ΟΡΧΕΣΤΟΝ ΠΑΝΤΟΝ ΑΤΑΛΟΤΑΤΑ ΠΑΙΖΕΙ ΤΟ ΤΟΔΕ ΚΛ.ΜΙΝ</a:t>
            </a:r>
          </a:p>
        </p:txBody>
      </p:sp>
      <p:pic>
        <p:nvPicPr>
          <p:cNvPr id="16389" name="Picture 5" descr="dip_oi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054" y="1556792"/>
            <a:ext cx="2740946" cy="3577167"/>
          </a:xfrm>
          <a:noFill/>
          <a:effectLst>
            <a:outerShdw dist="35921" dir="2700000" algn="ctr" rotWithShape="0">
              <a:srgbClr val="808080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DipylonInscription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4110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Latinska abeceda</a:t>
            </a:r>
            <a:endParaRPr lang="en-GB" altLang="sr-Latn-RS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66888"/>
            <a:ext cx="8579743" cy="4633912"/>
          </a:xfrm>
        </p:spPr>
        <p:txBody>
          <a:bodyPr/>
          <a:lstStyle/>
          <a:p>
            <a:pPr eaLnBrk="1" hangingPunct="1"/>
            <a:r>
              <a:rPr lang="hr-HR" altLang="sr-Latn-RS" dirty="0"/>
              <a:t>Grčki alfabet preuzet posredstvom Etruščana </a:t>
            </a:r>
          </a:p>
          <a:p>
            <a:pPr lvl="1" eaLnBrk="1" hangingPunct="1"/>
            <a:r>
              <a:rPr lang="hr-HR" altLang="sr-Latn-RS" dirty="0"/>
              <a:t> zapadno grčka varijanta: X = ks; H = h</a:t>
            </a:r>
            <a:endParaRPr lang="en-GB" altLang="sr-Latn-RS" dirty="0"/>
          </a:p>
          <a:p>
            <a:pPr eaLnBrk="1" hangingPunct="1"/>
            <a:r>
              <a:rPr lang="hr-HR" altLang="sr-Latn-RS" dirty="0"/>
              <a:t>Etruščanski se utjecaj vidi kod slova:</a:t>
            </a:r>
          </a:p>
          <a:p>
            <a:pPr lvl="1" eaLnBrk="1" hangingPunct="1"/>
            <a:r>
              <a:rPr lang="hr-HR" altLang="sr-Latn-RS" dirty="0"/>
              <a:t> K, C i Q = k / g; kasnije uvedeno G </a:t>
            </a:r>
          </a:p>
          <a:p>
            <a:pPr lvl="2"/>
            <a:r>
              <a:rPr lang="hr-HR" altLang="sr-Latn-RS" dirty="0"/>
              <a:t>C. je kratica za ime </a:t>
            </a:r>
            <a:r>
              <a:rPr lang="hr-HR" altLang="sr-Latn-RS" i="1" dirty="0" err="1"/>
              <a:t>Gaius</a:t>
            </a:r>
            <a:endParaRPr lang="hr-HR" altLang="sr-Latn-RS" dirty="0"/>
          </a:p>
          <a:p>
            <a:pPr lvl="1" eaLnBrk="1" hangingPunct="1">
              <a:buFont typeface="Wingdings" pitchFamily="2" charset="2"/>
              <a:buNone/>
            </a:pPr>
            <a:r>
              <a:rPr lang="hr-HR" altLang="sr-Latn-RS" dirty="0"/>
              <a:t>	(etr. nema razliku zvučnih i bezvučnih)</a:t>
            </a:r>
          </a:p>
          <a:p>
            <a:pPr lvl="1" eaLnBrk="1" hangingPunct="1"/>
            <a:r>
              <a:rPr lang="hr-HR" altLang="sr-Latn-RS" dirty="0"/>
              <a:t> F je kombinacija grč. Ғ (</a:t>
            </a:r>
            <a:r>
              <a:rPr lang="hr-HR" altLang="sr-Latn-RS" i="1" dirty="0"/>
              <a:t>digamma = w</a:t>
            </a:r>
            <a:r>
              <a:rPr lang="hr-HR" altLang="sr-Latn-RS" dirty="0"/>
              <a:t>) i etr. </a:t>
            </a:r>
            <a:r>
              <a:rPr lang="hr-HR" altLang="sr-Latn-RS" b="1" dirty="0">
                <a:latin typeface="MS Reference Sans Serif" pitchFamily="34" charset="0"/>
              </a:rPr>
              <a:t>8</a:t>
            </a:r>
            <a:r>
              <a:rPr lang="hr-HR" altLang="sr-Latn-RS" dirty="0">
                <a:latin typeface="MS Reference Sans Serif" pitchFamily="34" charset="0"/>
              </a:rPr>
              <a:t> </a:t>
            </a:r>
            <a:r>
              <a:rPr lang="hr-HR" altLang="sr-Latn-RS" dirty="0">
                <a:latin typeface="Palatino Linotype" pitchFamily="18" charset="0"/>
              </a:rPr>
              <a:t>= f</a:t>
            </a:r>
            <a:r>
              <a:rPr lang="hr-HR" altLang="sr-Latn-RS" dirty="0"/>
              <a:t> </a:t>
            </a:r>
            <a:endParaRPr lang="en-GB" altLang="sr-Latn-RS" dirty="0"/>
          </a:p>
        </p:txBody>
      </p:sp>
    </p:spTree>
    <p:extLst>
      <p:ext uri="{BB962C8B-B14F-4D97-AF65-F5344CB8AC3E}">
        <p14:creationId xmlns:p14="http://schemas.microsoft.com/office/powerpoint/2010/main" val="2174133368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791200" cy="533400"/>
          </a:xfrm>
        </p:spPr>
        <p:txBody>
          <a:bodyPr>
            <a:noAutofit/>
          </a:bodyPr>
          <a:lstStyle/>
          <a:p>
            <a:r>
              <a:rPr lang="hr-HR" altLang="sr-Latn-RS" sz="3600" b="1" u="sng" cap="small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Obavezna literatura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MUSIĆ, August: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hr-HR" altLang="sr-Latn-RS" sz="2000" i="1" dirty="0">
                <a:latin typeface="Palatino Linotype" pitchFamily="18" charset="0"/>
                <a:cs typeface="Times New Roman" pitchFamily="18" charset="0"/>
              </a:rPr>
              <a:t>Nacrt grčkih i rimskih starina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, Ex libris, Zagreb, 2002. (dio o Grčkoj)</a:t>
            </a:r>
            <a:endParaRPr lang="hr-HR" altLang="sr-Latn-RS" sz="20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KALIN, Boris: </a:t>
            </a:r>
            <a:r>
              <a:rPr lang="hr-HR" altLang="sr-Latn-RS" sz="2000" i="1" dirty="0">
                <a:latin typeface="Palatino Linotype" pitchFamily="18" charset="0"/>
                <a:cs typeface="Times New Roman" pitchFamily="18" charset="0"/>
              </a:rPr>
              <a:t>Povijest filozofije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, Školska knjiga, Zagreb, 1996. (str. 76-111)</a:t>
            </a:r>
            <a:endParaRPr lang="hr-HR" altLang="sr-Latn-RS" sz="20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JURIC, Ante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: </a:t>
            </a:r>
            <a:r>
              <a:rPr lang="hr-HR" altLang="sr-Latn-RS" sz="2000" i="1" dirty="0">
                <a:latin typeface="Palatino Linotype" pitchFamily="18" charset="0"/>
                <a:cs typeface="Times New Roman" pitchFamily="18" charset="0"/>
              </a:rPr>
              <a:t>Grčka: od mitova do antičkih spomenika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, Andromeda, Rijeka 2001. </a:t>
            </a: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obavezna poglavlja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: </a:t>
            </a:r>
            <a:r>
              <a:rPr lang="hr-HR" altLang="sr-Latn-RS" sz="1800" dirty="0">
                <a:latin typeface="Palatino Linotype" pitchFamily="18" charset="0"/>
                <a:cs typeface="Times New Roman" pitchFamily="18" charset="0"/>
              </a:rPr>
              <a:t>"Zemljopisni prikaz Grčke", str. 11-20</a:t>
            </a:r>
            <a:endParaRPr lang="hr-HR" altLang="sr-Latn-RS" sz="18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od "Egejske kulture" do "Rimskog razdoblja", 24-51.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"Povijest", 54-66.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"Drama", 121-126.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"Kreta" i "Mikena", 139-152, 172-204.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"Atena", 219-242, 252-267, 276-311.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"Delfi", 324-358.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"Epidaur", 372-387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"Korint", 397-413.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"Olimpija", 424-453.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"Sparta" i "Sounion", 468-483.</a:t>
            </a:r>
            <a:endParaRPr lang="hr-HR" altLang="sr-Latn-RS" sz="1600" dirty="0">
              <a:cs typeface="Times New Roman" pitchFamily="18" charset="0"/>
            </a:endParaRPr>
          </a:p>
          <a:p>
            <a:pPr marL="137160" lvl="1" indent="0" algn="just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hr-HR" altLang="sr-Latn-RS" sz="2000" i="1" dirty="0">
                <a:latin typeface="Palatino Linotype" pitchFamily="18" charset="0"/>
              </a:rPr>
              <a:t>	* Pojmovnik grčke antike </a:t>
            </a:r>
            <a:r>
              <a:rPr lang="hr-HR" altLang="sr-Latn-RS" sz="2000" dirty="0">
                <a:latin typeface="Palatino Linotype" pitchFamily="18" charset="0"/>
              </a:rPr>
              <a:t>(relevantni pojmovi)</a:t>
            </a:r>
            <a:endParaRPr lang="hr-HR" altLang="sr-Latn-RS" sz="2000" i="1" u="sng" dirty="0">
              <a:latin typeface="Palatino Linotype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hr-HR" altLang="sr-Latn-RS" sz="2000" i="1" u="sng" dirty="0">
                <a:latin typeface="Palatino Linotype" pitchFamily="18" charset="0"/>
                <a:cs typeface="Times New Roman" pitchFamily="18" charset="0"/>
              </a:rPr>
              <a:t>Anthologia Graeca</a:t>
            </a: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 i </a:t>
            </a:r>
            <a:r>
              <a:rPr lang="hr-HR" altLang="sr-Latn-RS" sz="2000" i="1" u="sng" dirty="0">
                <a:latin typeface="Palatino Linotype" pitchFamily="18" charset="0"/>
                <a:cs typeface="Times New Roman" pitchFamily="18" charset="0"/>
              </a:rPr>
              <a:t>Chrestomatia Graeca</a:t>
            </a: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,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 sastavili</a:t>
            </a:r>
            <a:r>
              <a:rPr lang="hr-HR" altLang="sr-Latn-RS" sz="20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Sabadoš-Sironić-Zmajlović, ŠK, Zagreb, više izdanja</a:t>
            </a:r>
            <a:r>
              <a:rPr lang="hr-HR" altLang="sr-Latn-RS" sz="2000" dirty="0"/>
              <a:t> - </a:t>
            </a:r>
            <a:r>
              <a:rPr lang="hr-HR" altLang="sr-Latn-RS" sz="1800" dirty="0">
                <a:latin typeface="Palatino Linotype" pitchFamily="18" charset="0"/>
                <a:cs typeface="Times New Roman" pitchFamily="18" charset="0"/>
              </a:rPr>
              <a:t>bilješke o autorima (izbor postoji u knjižnici)</a:t>
            </a:r>
            <a:endParaRPr lang="hr-HR" altLang="sr-Latn-RS" sz="18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hr-HR" altLang="sr-Latn-RS" sz="2000" u="sng" dirty="0">
                <a:latin typeface="Palatino Linotype" pitchFamily="18" charset="0"/>
              </a:rPr>
              <a:t>LEKSIKON ANTIČKIH AUTORA</a:t>
            </a:r>
            <a:r>
              <a:rPr lang="hr-HR" altLang="sr-Latn-RS" sz="2000" dirty="0">
                <a:latin typeface="Palatino Linotype" pitchFamily="18" charset="0"/>
              </a:rPr>
              <a:t>, prir. Škiljan, Dubravko et al., Latina &amp; Graeca - Matica hrvatska, Zagreb, 1996. (natuknice o relevantnim autorima)</a:t>
            </a:r>
            <a:endParaRPr lang="hr-HR" altLang="sr-Latn-RS" sz="2000" u="sng" dirty="0">
              <a:latin typeface="Palatino Linotype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LESKY, Albin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: </a:t>
            </a:r>
            <a:r>
              <a:rPr lang="hr-HR" altLang="sr-Latn-RS" sz="2000" i="1" dirty="0">
                <a:latin typeface="Palatino Linotype" pitchFamily="18" charset="0"/>
                <a:cs typeface="Times New Roman" pitchFamily="18" charset="0"/>
              </a:rPr>
              <a:t>Povijest grčke književnosti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, Golden marketing, Zagreb, 2001.</a:t>
            </a:r>
            <a:r>
              <a:rPr lang="hr-HR" altLang="sr-Latn-RS" sz="2000" dirty="0">
                <a:latin typeface="Palatino Linotype" pitchFamily="18" charset="0"/>
              </a:rPr>
              <a:t> - 	</a:t>
            </a:r>
            <a:r>
              <a:rPr lang="hr-HR" altLang="sr-Latn-RS" sz="1800" dirty="0">
                <a:latin typeface="Palatino Linotype" pitchFamily="18" charset="0"/>
                <a:cs typeface="Times New Roman" pitchFamily="18" charset="0"/>
              </a:rPr>
              <a:t>poglavlja o Tukididu (str.449-456), Kalimahu, Teokritu i Apoloniju (685-719)</a:t>
            </a:r>
            <a:r>
              <a:rPr lang="hr-HR" altLang="sr-Latn-RS" sz="2800" dirty="0">
                <a:latin typeface="Palatino Linotype" pitchFamily="18" charset="0"/>
                <a:cs typeface="Times New Roman" pitchFamily="18" charset="0"/>
              </a:rPr>
              <a:t> </a:t>
            </a:r>
            <a:endParaRPr lang="hr-HR" altLang="sr-Latn-RS" sz="2800" dirty="0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altLang="sr-Latn-RS" sz="4000" i="1" dirty="0">
                <a:solidFill>
                  <a:schemeClr val="tx2">
                    <a:lumMod val="90000"/>
                  </a:schemeClr>
                </a:solidFill>
                <a:effectLst/>
                <a:latin typeface="+mn-lt"/>
              </a:rPr>
              <a:t>Graecia capta ferum victorem cepit et artes </a:t>
            </a:r>
            <a:br>
              <a:rPr lang="hr-HR" altLang="sr-Latn-RS" sz="4000" i="1" dirty="0">
                <a:solidFill>
                  <a:schemeClr val="tx2">
                    <a:lumMod val="90000"/>
                  </a:schemeClr>
                </a:solidFill>
                <a:effectLst/>
                <a:latin typeface="+mn-lt"/>
              </a:rPr>
            </a:br>
            <a:r>
              <a:rPr lang="hr-HR" altLang="sr-Latn-RS" sz="4000" i="1" dirty="0">
                <a:solidFill>
                  <a:schemeClr val="tx2">
                    <a:lumMod val="90000"/>
                  </a:schemeClr>
                </a:solidFill>
                <a:effectLst/>
                <a:latin typeface="+mn-lt"/>
              </a:rPr>
              <a:t>intulit agresti Latio</a:t>
            </a:r>
            <a:endParaRPr lang="en-GB" sz="4000" b="0" dirty="0">
              <a:solidFill>
                <a:schemeClr val="tx2">
                  <a:lumMod val="10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296184"/>
          </a:xfrm>
        </p:spPr>
        <p:txBody>
          <a:bodyPr/>
          <a:lstStyle/>
          <a:p>
            <a:pPr marL="137160" indent="0" algn="ctr">
              <a:buNone/>
            </a:pPr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</a:rPr>
              <a:t>(Horacije, Poslanice, II, 1, 156-7)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1425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5410200" cy="914400"/>
          </a:xfrm>
        </p:spPr>
        <p:txBody>
          <a:bodyPr/>
          <a:lstStyle/>
          <a:p>
            <a:r>
              <a:rPr lang="hr-HR" altLang="sr-Latn-R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Izborna literatura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hr-HR" altLang="sr-Latn-RS" sz="2200" dirty="0">
                <a:cs typeface="Arial" charset="0"/>
              </a:rPr>
              <a:t>BOARDMAN, John, GRIFFIN, Jasper, MURRAY, Oswyn (eds.): </a:t>
            </a:r>
            <a:r>
              <a:rPr lang="hr-HR" altLang="sr-Latn-RS" sz="2200" i="1" dirty="0">
                <a:cs typeface="Arial" charset="0"/>
              </a:rPr>
              <a:t>The Oxford History of Greece &amp; the Hellenistic World</a:t>
            </a:r>
            <a:r>
              <a:rPr lang="hr-HR" altLang="sr-Latn-RS" sz="2200" dirty="0">
                <a:cs typeface="Arial" charset="0"/>
              </a:rPr>
              <a:t>, </a:t>
            </a:r>
            <a:r>
              <a:rPr lang="hr-HR" altLang="sr-Latn-RS" sz="2200" dirty="0">
                <a:cs typeface="Times New Roman" pitchFamily="18" charset="0"/>
              </a:rPr>
              <a:t>Oxford University Press, Oxford New York, </a:t>
            </a:r>
            <a:r>
              <a:rPr lang="hr-HR" altLang="sr-Latn-RS" sz="2200" baseline="30000" dirty="0">
                <a:cs typeface="Times New Roman" pitchFamily="18" charset="0"/>
              </a:rPr>
              <a:t>2</a:t>
            </a:r>
            <a:r>
              <a:rPr lang="hr-HR" altLang="sr-Latn-RS" sz="2200" dirty="0">
                <a:cs typeface="Times New Roman" pitchFamily="18" charset="0"/>
              </a:rPr>
              <a:t>1988.</a:t>
            </a:r>
            <a:r>
              <a:rPr lang="hr-HR" altLang="sr-Latn-RS" sz="2200" dirty="0">
                <a:solidFill>
                  <a:srgbClr val="000000"/>
                </a:solidFill>
                <a:cs typeface="Arial" charset="0"/>
              </a:rPr>
              <a:t> </a:t>
            </a:r>
            <a:endParaRPr lang="hr-HR" altLang="sr-Latn-RS" sz="22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200" dirty="0">
                <a:cs typeface="Times New Roman" pitchFamily="18" charset="0"/>
              </a:rPr>
              <a:t>CHAMOUX, François: </a:t>
            </a:r>
            <a:r>
              <a:rPr lang="hr-HR" altLang="sr-Latn-RS" sz="2200" i="1" dirty="0">
                <a:cs typeface="Times New Roman" pitchFamily="18" charset="0"/>
              </a:rPr>
              <a:t>Grčka civilizacija, </a:t>
            </a:r>
            <a:r>
              <a:rPr lang="hr-HR" altLang="sr-Latn-RS" sz="2200" dirty="0">
                <a:cs typeface="Times New Roman" pitchFamily="18" charset="0"/>
              </a:rPr>
              <a:t>Beograd 1967.</a:t>
            </a:r>
          </a:p>
          <a:p>
            <a:pPr>
              <a:lnSpc>
                <a:spcPct val="90000"/>
              </a:lnSpc>
            </a:pPr>
            <a:r>
              <a:rPr lang="hr-HR" altLang="sr-Latn-RS" sz="2200" dirty="0">
                <a:cs typeface="Times New Roman" pitchFamily="18" charset="0"/>
              </a:rPr>
              <a:t>DEIGHTON, Hilary J.: </a:t>
            </a:r>
            <a:r>
              <a:rPr lang="hr-HR" altLang="sr-Latn-RS" sz="2200" i="1" dirty="0">
                <a:cs typeface="Times New Roman" pitchFamily="18" charset="0"/>
              </a:rPr>
              <a:t>A Day in the Life of Ancient Athens</a:t>
            </a:r>
            <a:r>
              <a:rPr lang="hr-HR" altLang="sr-Latn-RS" sz="2200" dirty="0">
                <a:cs typeface="Times New Roman" pitchFamily="18" charset="0"/>
              </a:rPr>
              <a:t>, Bristol Classical Press, 1995.</a:t>
            </a:r>
          </a:p>
          <a:p>
            <a:pPr>
              <a:lnSpc>
                <a:spcPct val="90000"/>
              </a:lnSpc>
            </a:pPr>
            <a:r>
              <a:rPr lang="hr-HR" altLang="sr-Latn-RS" sz="2200" dirty="0">
                <a:cs typeface="Times New Roman" pitchFamily="18" charset="0"/>
              </a:rPr>
              <a:t>D</a:t>
            </a:r>
            <a:r>
              <a:rPr lang="hr-HR" altLang="sr-Latn-RS" sz="2200" dirty="0"/>
              <a:t>URANDO</a:t>
            </a:r>
            <a:r>
              <a:rPr lang="hr-HR" altLang="sr-Latn-RS" sz="2200" dirty="0">
                <a:cs typeface="Times New Roman" pitchFamily="18" charset="0"/>
              </a:rPr>
              <a:t>, Furio: </a:t>
            </a:r>
            <a:r>
              <a:rPr lang="hr-HR" altLang="sr-Latn-RS" sz="2200" i="1" dirty="0">
                <a:cs typeface="Times New Roman" pitchFamily="18" charset="0"/>
              </a:rPr>
              <a:t>Drevna Grčka</a:t>
            </a:r>
            <a:r>
              <a:rPr lang="hr-HR" altLang="sr-Latn-RS" sz="2200" dirty="0">
                <a:cs typeface="Times New Roman" pitchFamily="18" charset="0"/>
              </a:rPr>
              <a:t>, Mozaik knjiga, Zagreb 1999. (292 str. s ilustracijama)</a:t>
            </a:r>
          </a:p>
          <a:p>
            <a:pPr>
              <a:lnSpc>
                <a:spcPct val="90000"/>
              </a:lnSpc>
            </a:pPr>
            <a:r>
              <a:rPr lang="en-GB" altLang="sr-Latn-RS" sz="2200" dirty="0">
                <a:cs typeface="Times New Roman" pitchFamily="18" charset="0"/>
              </a:rPr>
              <a:t>FEENEY</a:t>
            </a:r>
            <a:r>
              <a:rPr lang="hr-HR" altLang="sr-Latn-RS" sz="2200" dirty="0">
                <a:cs typeface="Times New Roman" pitchFamily="18" charset="0"/>
              </a:rPr>
              <a:t>, Denis: </a:t>
            </a:r>
            <a:r>
              <a:rPr lang="en-GB" altLang="sr-Latn-RS" sz="2200" i="1" dirty="0">
                <a:cs typeface="Times New Roman" pitchFamily="18" charset="0"/>
              </a:rPr>
              <a:t>Beyond Greek: The Beginnings of Latin Literature</a:t>
            </a:r>
            <a:r>
              <a:rPr lang="hr-HR" altLang="sr-Latn-RS" sz="2200" dirty="0">
                <a:cs typeface="Times New Roman" pitchFamily="18" charset="0"/>
              </a:rPr>
              <a:t>, Harvard University Press, 2016.</a:t>
            </a:r>
          </a:p>
          <a:p>
            <a:pPr>
              <a:lnSpc>
                <a:spcPct val="90000"/>
              </a:lnSpc>
            </a:pPr>
            <a:r>
              <a:rPr lang="hr-HR" altLang="sr-Latn-RS" sz="2200" dirty="0">
                <a:cs typeface="Times New Roman" pitchFamily="18" charset="0"/>
              </a:rPr>
              <a:t>FLACELIÈRE, Robert: </a:t>
            </a:r>
            <a:r>
              <a:rPr lang="hr-HR" altLang="sr-Latn-RS" sz="2200" i="1" dirty="0">
                <a:cs typeface="Times New Roman" pitchFamily="18" charset="0"/>
              </a:rPr>
              <a:t>Grčka u doba Perikla, </a:t>
            </a:r>
            <a:r>
              <a:rPr lang="hr-HR" altLang="sr-Latn-RS" sz="2200" dirty="0">
                <a:cs typeface="Times New Roman" pitchFamily="18" charset="0"/>
              </a:rPr>
              <a:t>Naprijed, Zagreb, 1979.</a:t>
            </a:r>
          </a:p>
          <a:p>
            <a:pPr>
              <a:lnSpc>
                <a:spcPct val="90000"/>
              </a:lnSpc>
            </a:pPr>
            <a:r>
              <a:rPr lang="hr-HR" altLang="sr-Latn-RS" sz="2200" dirty="0">
                <a:cs typeface="Times New Roman" pitchFamily="18" charset="0"/>
              </a:rPr>
              <a:t>F</a:t>
            </a:r>
            <a:r>
              <a:rPr lang="hr-HR" altLang="sr-Latn-RS" sz="2200" dirty="0"/>
              <a:t>RIEDEL</a:t>
            </a:r>
            <a:r>
              <a:rPr lang="hr-HR" altLang="sr-Latn-RS" sz="2200" dirty="0">
                <a:cs typeface="Times New Roman" pitchFamily="18" charset="0"/>
              </a:rPr>
              <a:t>, Egon: </a:t>
            </a:r>
            <a:r>
              <a:rPr lang="hr-HR" altLang="sr-Latn-RS" sz="2200" i="1" dirty="0">
                <a:cs typeface="Times New Roman" pitchFamily="18" charset="0"/>
              </a:rPr>
              <a:t>Povijest grčke kulture</a:t>
            </a:r>
            <a:r>
              <a:rPr lang="hr-HR" altLang="sr-Latn-RS" sz="2200" dirty="0">
                <a:cs typeface="Times New Roman" pitchFamily="18" charset="0"/>
              </a:rPr>
              <a:t>, Antibarbarus, Zagreb, 2001.</a:t>
            </a:r>
          </a:p>
          <a:p>
            <a:pPr>
              <a:lnSpc>
                <a:spcPct val="90000"/>
              </a:lnSpc>
            </a:pPr>
            <a:r>
              <a:rPr lang="hr-HR" altLang="sr-Latn-RS" sz="2200" dirty="0">
                <a:cs typeface="Arial" charset="0"/>
              </a:rPr>
              <a:t>GIRARDI JURKI</a:t>
            </a:r>
            <a:r>
              <a:rPr lang="hr-HR" altLang="sr-Latn-RS" sz="2200" dirty="0"/>
              <a:t>Ć</a:t>
            </a:r>
            <a:r>
              <a:rPr lang="hr-HR" altLang="sr-Latn-RS" sz="2200" dirty="0">
                <a:cs typeface="Arial" charset="0"/>
              </a:rPr>
              <a:t>, Vesna: </a:t>
            </a:r>
            <a:r>
              <a:rPr lang="hr-HR" altLang="sr-Latn-RS" sz="2200" i="1" dirty="0">
                <a:cs typeface="Arial" charset="0"/>
              </a:rPr>
              <a:t>Duhovna kultura anti</a:t>
            </a:r>
            <a:r>
              <a:rPr lang="hr-HR" altLang="sr-Latn-RS" sz="2200" i="1" dirty="0"/>
              <a:t>č</a:t>
            </a:r>
            <a:r>
              <a:rPr lang="hr-HR" altLang="sr-Latn-RS" sz="2200" i="1" dirty="0">
                <a:cs typeface="Arial" charset="0"/>
              </a:rPr>
              <a:t>ke Istre, </a:t>
            </a:r>
            <a:r>
              <a:rPr lang="hr-HR" altLang="sr-Latn-RS" sz="2200" dirty="0">
                <a:cs typeface="Arial" charset="0"/>
              </a:rPr>
              <a:t>Školska knjiga, Zagreb, 2005.</a:t>
            </a:r>
            <a:endParaRPr lang="hr-HR" altLang="sr-Latn-RS" sz="2200" dirty="0"/>
          </a:p>
          <a:p>
            <a:pPr>
              <a:lnSpc>
                <a:spcPct val="90000"/>
              </a:lnSpc>
            </a:pPr>
            <a:r>
              <a:rPr lang="hr-HR" altLang="sr-Latn-RS" sz="2200" dirty="0">
                <a:cs typeface="Times New Roman" pitchFamily="18" charset="0"/>
              </a:rPr>
              <a:t>STRUVE, V. V., KALISTOV, D. P., </a:t>
            </a:r>
            <a:r>
              <a:rPr lang="hr-HR" altLang="sr-Latn-RS" sz="2200" i="1" dirty="0">
                <a:cs typeface="Times New Roman" pitchFamily="18" charset="0"/>
              </a:rPr>
              <a:t>Stara Grčka</a:t>
            </a:r>
            <a:r>
              <a:rPr lang="hr-HR" altLang="sr-Latn-RS" sz="2200" dirty="0">
                <a:cs typeface="Times New Roman" pitchFamily="18" charset="0"/>
              </a:rPr>
              <a:t>, Sarajevo 1969 (669 str.)</a:t>
            </a:r>
            <a:r>
              <a:rPr lang="hr-HR" altLang="sr-Latn-RS" sz="2200" dirty="0"/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-15823"/>
            <a:ext cx="8684520" cy="687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762000"/>
          </a:xfrm>
        </p:spPr>
        <p:txBody>
          <a:bodyPr/>
          <a:lstStyle/>
          <a:p>
            <a:pPr eaLnBrk="1" hangingPunct="1"/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Rimsko carstvo u 2. st. n. e.</a:t>
            </a:r>
            <a:endParaRPr lang="en-GB" altLang="sr-Latn-RS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719" y="6569256"/>
            <a:ext cx="8684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http://upload.wikimedia.org/wikipedia/commons/b/bb/Roman_Empire_125.png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08890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827552"/>
            <a:ext cx="9094787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3" y="14469"/>
            <a:ext cx="9094787" cy="615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4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Grčke kolonije oko 550.g.pr.Kr.</a:t>
            </a:r>
          </a:p>
        </p:txBody>
      </p:sp>
      <p:sp>
        <p:nvSpPr>
          <p:cNvPr id="13316" name="Content Placeholder 1"/>
          <p:cNvSpPr>
            <a:spLocks noGrp="1"/>
          </p:cNvSpPr>
          <p:nvPr>
            <p:ph idx="1"/>
          </p:nvPr>
        </p:nvSpPr>
        <p:spPr>
          <a:xfrm>
            <a:off x="250825" y="6453188"/>
            <a:ext cx="5400675" cy="40005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Tx/>
              <a:buNone/>
            </a:pPr>
            <a:r>
              <a:rPr lang="hr-HR" altLang="sr-Latn-RS" sz="1600" dirty="0"/>
              <a:t>http://www.utexas.edu/courses/greeksahoy!/maps.html</a:t>
            </a:r>
          </a:p>
        </p:txBody>
      </p:sp>
    </p:spTree>
    <p:extLst>
      <p:ext uri="{BB962C8B-B14F-4D97-AF65-F5344CB8AC3E}">
        <p14:creationId xmlns:p14="http://schemas.microsoft.com/office/powerpoint/2010/main" val="369178063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583445"/>
            <a:ext cx="8875018" cy="627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26537" cy="739775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6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Grčka u doba Aleksandra Makedonskog</a:t>
            </a:r>
            <a:endParaRPr lang="hr-HR" altLang="sr-Latn-RS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4340" name="Content Placeholder 1"/>
          <p:cNvSpPr>
            <a:spLocks noGrp="1"/>
          </p:cNvSpPr>
          <p:nvPr>
            <p:ph idx="1"/>
          </p:nvPr>
        </p:nvSpPr>
        <p:spPr>
          <a:xfrm>
            <a:off x="134938" y="6403975"/>
            <a:ext cx="6408737" cy="447675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Tx/>
              <a:buNone/>
            </a:pPr>
            <a:r>
              <a:rPr lang="hr-HR" altLang="sr-Latn-RS" sz="1600" dirty="0">
                <a:solidFill>
                  <a:schemeClr val="accent2">
                    <a:lumMod val="75000"/>
                  </a:schemeClr>
                </a:solidFill>
              </a:rPr>
              <a:t>http://www.utexas.edu/courses/greeksahoy!/hellenistic_world_323.jpg</a:t>
            </a:r>
          </a:p>
        </p:txBody>
      </p:sp>
    </p:spTree>
    <p:extLst>
      <p:ext uri="{BB962C8B-B14F-4D97-AF65-F5344CB8AC3E}">
        <p14:creationId xmlns:p14="http://schemas.microsoft.com/office/powerpoint/2010/main" val="1585520164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8418"/>
            <a:ext cx="3923928" cy="1384357"/>
          </a:xfrm>
        </p:spPr>
        <p:txBody>
          <a:bodyPr/>
          <a:lstStyle/>
          <a:p>
            <a:pPr eaLnBrk="1" hangingPunct="1"/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Italija </a:t>
            </a:r>
            <a:b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c. 500g.pr.Kr.</a:t>
            </a:r>
            <a:endParaRPr lang="en-GB" altLang="sr-Latn-RS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" y="1772816"/>
            <a:ext cx="3779911" cy="5085184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latin typeface="Palatino Linotype" pitchFamily="18" charset="0"/>
              </a:rPr>
              <a:t>Rimski susjedi:</a:t>
            </a:r>
          </a:p>
          <a:p>
            <a:pPr lvl="1" eaLnBrk="1" hangingPunct="1"/>
            <a:r>
              <a:rPr lang="hr-HR" altLang="sr-Latn-RS" sz="2400" dirty="0">
                <a:latin typeface="Palatino Linotype" pitchFamily="18" charset="0"/>
              </a:rPr>
              <a:t> Druga italska plemena: Umbri, Sabinjani, Oski, Samniti, Marsi, </a:t>
            </a:r>
            <a:r>
              <a:rPr lang="hr-HR" altLang="sr-Latn-RS" sz="2400" dirty="0" err="1">
                <a:latin typeface="Palatino Linotype" pitchFamily="18" charset="0"/>
              </a:rPr>
              <a:t>Volščani</a:t>
            </a:r>
            <a:r>
              <a:rPr lang="hr-HR" altLang="sr-Latn-RS" sz="2400" dirty="0">
                <a:latin typeface="Palatino Linotype" pitchFamily="18" charset="0"/>
              </a:rPr>
              <a:t>; Veneti?</a:t>
            </a:r>
          </a:p>
          <a:p>
            <a:pPr lvl="1" eaLnBrk="1" hangingPunct="1"/>
            <a:endParaRPr lang="hr-HR" altLang="sr-Latn-RS" sz="2400" dirty="0">
              <a:latin typeface="Palatino Linotype" pitchFamily="18" charset="0"/>
            </a:endParaRPr>
          </a:p>
          <a:p>
            <a:pPr lvl="1" eaLnBrk="1" hangingPunct="1"/>
            <a:r>
              <a:rPr lang="hr-HR" altLang="sr-Latn-RS" sz="2400" b="1" dirty="0">
                <a:latin typeface="Palatino Linotype" pitchFamily="18" charset="0"/>
              </a:rPr>
              <a:t> Grci, Etruščani, Gali</a:t>
            </a:r>
            <a:endParaRPr lang="en-GB" altLang="sr-Latn-RS" sz="2400" b="1" dirty="0">
              <a:latin typeface="Palatino Linotype" pitchFamily="18" charset="0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9471" y="59787"/>
            <a:ext cx="5384530" cy="67982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40568" y="6565611"/>
            <a:ext cx="5009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accent3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https://www.utexas.edu/courses/clubmed/italpopdistr500.jpg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751703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Etruščani (</a:t>
            </a:r>
            <a:r>
              <a:rPr lang="hr-HR" altLang="sr-Latn-RS" i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Etrusci, Tusci; Tyrh</a:t>
            </a:r>
            <a:r>
              <a:rPr lang="en-US" altLang="sr-Latn-RS" i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ē</a:t>
            </a:r>
            <a:r>
              <a:rPr lang="hr-HR" altLang="sr-Latn-RS" i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nioi</a:t>
            </a:r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)</a:t>
            </a:r>
            <a:endParaRPr lang="en-GB" altLang="sr-Latn-RS" i="1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712968" cy="4709160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hr-HR" altLang="sr-Latn-RS" dirty="0"/>
              <a:t>Neindoeuropski narod nastanjen otprilike u današnjoj Toskani</a:t>
            </a:r>
          </a:p>
          <a:p>
            <a:pPr eaLnBrk="1" hangingPunct="1">
              <a:lnSpc>
                <a:spcPct val="114000"/>
              </a:lnSpc>
            </a:pPr>
            <a:r>
              <a:rPr lang="hr-HR" altLang="sr-Latn-RS" dirty="0"/>
              <a:t>Etrurska država doživljava procvat između 700. i 500. g. pr.Kr. </a:t>
            </a:r>
          </a:p>
          <a:p>
            <a:pPr lvl="1" eaLnBrk="1" hangingPunct="1">
              <a:lnSpc>
                <a:spcPct val="114000"/>
              </a:lnSpc>
            </a:pPr>
            <a:r>
              <a:rPr lang="hr-HR" altLang="sr-Latn-RS" dirty="0"/>
              <a:t> rimski kraljevi Tarkviniji su Etruščani</a:t>
            </a:r>
          </a:p>
          <a:p>
            <a:pPr eaLnBrk="1" hangingPunct="1">
              <a:lnSpc>
                <a:spcPct val="114000"/>
              </a:lnSpc>
            </a:pPr>
            <a:r>
              <a:rPr lang="hr-HR" altLang="sr-Latn-RS" dirty="0"/>
              <a:t>Jezik nestao u 1.st.n.e.</a:t>
            </a:r>
          </a:p>
          <a:p>
            <a:pPr eaLnBrk="1" hangingPunct="1">
              <a:lnSpc>
                <a:spcPct val="114000"/>
              </a:lnSpc>
            </a:pPr>
            <a:r>
              <a:rPr lang="hr-HR" altLang="sr-Latn-RS" dirty="0"/>
              <a:t>Jako helenizirani, prijenosnici grčke kulture Rimljanima</a:t>
            </a:r>
            <a:endParaRPr lang="en-GB" altLang="sr-Latn-RS" dirty="0"/>
          </a:p>
        </p:txBody>
      </p:sp>
    </p:spTree>
    <p:extLst>
      <p:ext uri="{BB962C8B-B14F-4D97-AF65-F5344CB8AC3E}">
        <p14:creationId xmlns:p14="http://schemas.microsoft.com/office/powerpoint/2010/main" val="298444998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4" name="Picture 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15" y="1724506"/>
            <a:ext cx="7652370" cy="48988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54"/>
            <a:ext cx="9144000" cy="1719052"/>
          </a:xfrm>
        </p:spPr>
        <p:txBody>
          <a:bodyPr/>
          <a:lstStyle/>
          <a:p>
            <a:r>
              <a:rPr lang="hr-HR" altLang="sr-Latn-RS" cap="small" dirty="0">
                <a:solidFill>
                  <a:schemeClr val="tx1"/>
                </a:solidFill>
                <a:latin typeface="+mn-lt"/>
              </a:rPr>
              <a:t>(Staro)Grčka kultura i civilizacija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3090" y="6557321"/>
            <a:ext cx="7448872" cy="601358"/>
          </a:xfrm>
        </p:spPr>
        <p:txBody>
          <a:bodyPr>
            <a:normAutofit/>
          </a:bodyPr>
          <a:lstStyle/>
          <a:p>
            <a:r>
              <a:rPr lang="sr-Latn-RS" altLang="sr-Latn-RS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http://www.ibtimes.com/pulse/photos-palmyras-world-heritage-sites-may-not-survive-isis-1933378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 sz="3200" dirty="0"/>
          </a:p>
        </p:txBody>
      </p:sp>
      <p:pic>
        <p:nvPicPr>
          <p:cNvPr id="89092" name="Picture 4" descr="linear 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724525" cy="6858000"/>
          </a:xfrm>
          <a:noFill/>
          <a:ln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867400" y="2133600"/>
            <a:ext cx="3097088" cy="4724400"/>
          </a:xfrm>
        </p:spPr>
        <p:txBody>
          <a:bodyPr/>
          <a:lstStyle/>
          <a:p>
            <a:r>
              <a:rPr lang="hr-HR" altLang="sr-Latn-RS" dirty="0"/>
              <a:t>Pločica pisana Linearom B </a:t>
            </a:r>
          </a:p>
          <a:p>
            <a:pPr marL="137160" indent="0">
              <a:buNone/>
            </a:pPr>
            <a:r>
              <a:rPr lang="hr-HR" altLang="sr-Latn-RS" dirty="0"/>
              <a:t>	iz Pila, 2.pol. II.tis.pr.Kr.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  <p:bldP spid="8909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494</TotalTime>
  <Words>1163</Words>
  <Application>Microsoft Office PowerPoint</Application>
  <PresentationFormat>On-screen Show (4:3)</PresentationFormat>
  <Paragraphs>147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Book Antiqua</vt:lpstr>
      <vt:lpstr>Lucida Sans</vt:lpstr>
      <vt:lpstr>MS Reference Sans Serif</vt:lpstr>
      <vt:lpstr>Palatino Linotype</vt:lpstr>
      <vt:lpstr>Times New Roman</vt:lpstr>
      <vt:lpstr>Wingdings</vt:lpstr>
      <vt:lpstr>Wingdings 2</vt:lpstr>
      <vt:lpstr>Wingdings 3</vt:lpstr>
      <vt:lpstr>Apex</vt:lpstr>
      <vt:lpstr>PowerPoint Presentation</vt:lpstr>
      <vt:lpstr>Graecia capta ferum victorem cepit et artes  intulit agresti Latio</vt:lpstr>
      <vt:lpstr>Rimsko carstvo u 2. st. n. e.</vt:lpstr>
      <vt:lpstr>Grčke kolonije oko 550.g.pr.Kr.</vt:lpstr>
      <vt:lpstr>Grčka u doba Aleksandra Makedonskog</vt:lpstr>
      <vt:lpstr>Italija  c. 500g.pr.Kr.</vt:lpstr>
      <vt:lpstr>Etruščani (Etrusci, Tusci; Tyrhēnioi)</vt:lpstr>
      <vt:lpstr>(Staro)Grčka kultura i civilizacija</vt:lpstr>
      <vt:lpstr>PowerPoint Presentation</vt:lpstr>
      <vt:lpstr>Lavlja vrata palače u Mikeni</vt:lpstr>
      <vt:lpstr>Mikenska civilizacija</vt:lpstr>
      <vt:lpstr>Mračno doba Grčke (c.1100.-c.800.pr.Kr.)</vt:lpstr>
      <vt:lpstr>Razdoblja povijesti Grčke</vt:lpstr>
      <vt:lpstr>Centri - karta</vt:lpstr>
      <vt:lpstr>Grčka plemena</vt:lpstr>
      <vt:lpstr>Alfabet  (adaptiran iz feničkog; jonska varijanta)</vt:lpstr>
      <vt:lpstr>Natpis s atenskog groblja (Dipylon)</vt:lpstr>
      <vt:lpstr>Latinska abeceda</vt:lpstr>
      <vt:lpstr>Obavezna literatura</vt:lpstr>
      <vt:lpstr>Izborna literatura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Grčka kultura</dc:title>
  <dc:creator>Maja Matasović</dc:creator>
  <cp:lastModifiedBy>mrmat</cp:lastModifiedBy>
  <cp:revision>46</cp:revision>
  <dcterms:created xsi:type="dcterms:W3CDTF">2007-07-18T09:55:23Z</dcterms:created>
  <dcterms:modified xsi:type="dcterms:W3CDTF">2024-10-09T21:08:49Z</dcterms:modified>
</cp:coreProperties>
</file>