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6" autoAdjust="0"/>
    <p:restoredTop sz="86377" autoAdjust="0"/>
  </p:normalViewPr>
  <p:slideViewPr>
    <p:cSldViewPr snapToGrid="0">
      <p:cViewPr varScale="1">
        <p:scale>
          <a:sx n="53" d="100"/>
          <a:sy n="53" d="100"/>
        </p:scale>
        <p:origin x="102" y="606"/>
      </p:cViewPr>
      <p:guideLst/>
    </p:cSldViewPr>
  </p:slideViewPr>
  <p:outlineViewPr>
    <p:cViewPr>
      <p:scale>
        <a:sx n="33" d="100"/>
        <a:sy n="33" d="100"/>
      </p:scale>
      <p:origin x="0" y="-2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800" y="1858169"/>
            <a:ext cx="6858000" cy="51435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0225" y="288132"/>
            <a:ext cx="8051866" cy="1570037"/>
          </a:xfrm>
        </p:spPr>
        <p:txBody>
          <a:bodyPr>
            <a:normAutofit/>
          </a:bodyPr>
          <a:lstStyle/>
          <a:p>
            <a:pPr algn="r"/>
            <a:r>
              <a:rPr lang="hr-HR" sz="6600" b="1" i="1" cap="small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Gaius</a:t>
            </a:r>
            <a:r>
              <a:rPr lang="hr-HR" sz="6600" b="1" i="1" cap="smal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(</a:t>
            </a:r>
            <a:r>
              <a:rPr lang="hr-HR" sz="6600" b="1" i="1" cap="small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Titus</a:t>
            </a:r>
            <a:r>
              <a:rPr lang="hr-HR" sz="6600" b="1" i="1" cap="smal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?)</a:t>
            </a:r>
            <a:endParaRPr lang="hr-HR" sz="6600" b="1" i="1" cap="small" dirty="0">
              <a:solidFill>
                <a:schemeClr val="accent4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0521" y="2159665"/>
            <a:ext cx="8791575" cy="1655762"/>
          </a:xfrm>
        </p:spPr>
        <p:txBody>
          <a:bodyPr/>
          <a:lstStyle/>
          <a:p>
            <a:r>
              <a:rPr lang="hr-HR" sz="6600" b="1" i="1" cap="small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Petronius</a:t>
            </a:r>
            <a:endParaRPr lang="hr-HR" sz="6600" b="1" i="1" cap="small" dirty="0">
              <a:solidFill>
                <a:schemeClr val="accent4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  <a:p>
            <a:endParaRPr lang="hr-HR" dirty="0">
              <a:latin typeface="Palatino Linotype" panose="020405020505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636" y="6423462"/>
            <a:ext cx="6027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http://claytonsahib.weebly.com/movies/quo-vadis-1951</a:t>
            </a:r>
          </a:p>
        </p:txBody>
      </p:sp>
    </p:spTree>
    <p:extLst>
      <p:ext uri="{BB962C8B-B14F-4D97-AF65-F5344CB8AC3E}">
        <p14:creationId xmlns:p14="http://schemas.microsoft.com/office/powerpoint/2010/main" val="3823195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752" y="441442"/>
            <a:ext cx="9905998" cy="1478570"/>
          </a:xfrm>
        </p:spPr>
        <p:txBody>
          <a:bodyPr>
            <a:normAutofit/>
          </a:bodyPr>
          <a:lstStyle/>
          <a:p>
            <a:r>
              <a:rPr lang="hr-HR" sz="40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Gaj </a:t>
            </a:r>
            <a:r>
              <a:rPr lang="hr-HR" sz="4000" cap="small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Petronije</a:t>
            </a:r>
            <a:endParaRPr lang="hr-HR" sz="4000" cap="small" dirty="0">
              <a:solidFill>
                <a:schemeClr val="accent1">
                  <a:lumMod val="60000"/>
                  <a:lumOff val="4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08" y="1920012"/>
            <a:ext cx="11569959" cy="4937987"/>
          </a:xfrm>
        </p:spPr>
        <p:txBody>
          <a:bodyPr>
            <a:normAutofit fontScale="92500" lnSpcReduction="10000"/>
          </a:bodyPr>
          <a:lstStyle/>
          <a:p>
            <a:r>
              <a:rPr lang="hr-HR" sz="3200" dirty="0" smtClean="0">
                <a:latin typeface="Palatino Linotype" panose="02040502050505030304" pitchFamily="18" charset="0"/>
              </a:rPr>
              <a:t>c. 27. – 66.g.n.e., Kume</a:t>
            </a:r>
          </a:p>
          <a:p>
            <a:r>
              <a:rPr lang="hr-HR" sz="3200" dirty="0" smtClean="0">
                <a:latin typeface="Palatino Linotype" panose="02040502050505030304" pitchFamily="18" charset="0"/>
              </a:rPr>
              <a:t>Konzul 62.g., prokonzul </a:t>
            </a:r>
            <a:r>
              <a:rPr lang="hr-HR" sz="3200" dirty="0" err="1" smtClean="0">
                <a:latin typeface="Palatino Linotype" panose="02040502050505030304" pitchFamily="18" charset="0"/>
              </a:rPr>
              <a:t>Bitinije</a:t>
            </a:r>
            <a:r>
              <a:rPr lang="hr-HR" sz="3200" dirty="0" smtClean="0">
                <a:latin typeface="Palatino Linotype" panose="02040502050505030304" pitchFamily="18" charset="0"/>
              </a:rPr>
              <a:t> ?</a:t>
            </a:r>
          </a:p>
          <a:p>
            <a:r>
              <a:rPr lang="hr-HR" sz="3200" i="1" dirty="0" err="1" smtClean="0">
                <a:latin typeface="Palatino Linotype" panose="02040502050505030304" pitchFamily="18" charset="0"/>
              </a:rPr>
              <a:t>Elegantiae</a:t>
            </a:r>
            <a:r>
              <a:rPr lang="hr-HR" sz="3200" i="1" dirty="0" smtClean="0">
                <a:latin typeface="Palatino Linotype" panose="02040502050505030304" pitchFamily="18" charset="0"/>
              </a:rPr>
              <a:t> </a:t>
            </a:r>
            <a:r>
              <a:rPr lang="hr-HR" sz="3200" i="1" dirty="0" err="1" smtClean="0">
                <a:latin typeface="Palatino Linotype" panose="02040502050505030304" pitchFamily="18" charset="0"/>
              </a:rPr>
              <a:t>arbiter</a:t>
            </a:r>
            <a:r>
              <a:rPr lang="hr-HR" sz="3200" i="1" dirty="0" smtClean="0">
                <a:latin typeface="Palatino Linotype" panose="02040502050505030304" pitchFamily="18" charset="0"/>
              </a:rPr>
              <a:t> </a:t>
            </a:r>
            <a:r>
              <a:rPr lang="hr-HR" sz="3200" dirty="0" smtClean="0">
                <a:latin typeface="Palatino Linotype" panose="02040502050505030304" pitchFamily="18" charset="0"/>
              </a:rPr>
              <a:t>na dvoru cara Nerona</a:t>
            </a:r>
          </a:p>
          <a:p>
            <a:r>
              <a:rPr lang="hr-HR" sz="3200" dirty="0" smtClean="0">
                <a:latin typeface="Palatino Linotype" panose="02040502050505030304" pitchFamily="18" charset="0"/>
              </a:rPr>
              <a:t>Ne znamo gotovo ništa o njemu 	</a:t>
            </a:r>
          </a:p>
          <a:p>
            <a:pPr lvl="1"/>
            <a:r>
              <a:rPr lang="hr-HR" sz="2800" dirty="0" err="1" smtClean="0">
                <a:latin typeface="Palatino Linotype" panose="02040502050505030304" pitchFamily="18" charset="0"/>
              </a:rPr>
              <a:t>Tac</a:t>
            </a:r>
            <a:r>
              <a:rPr lang="hr-HR" sz="2800" dirty="0" smtClean="0">
                <a:latin typeface="Palatino Linotype" panose="02040502050505030304" pitchFamily="18" charset="0"/>
              </a:rPr>
              <a:t>. </a:t>
            </a:r>
            <a:r>
              <a:rPr lang="hr-HR" sz="2800" i="1" dirty="0" err="1" smtClean="0">
                <a:latin typeface="Palatino Linotype" panose="02040502050505030304" pitchFamily="18" charset="0"/>
              </a:rPr>
              <a:t>Ann</a:t>
            </a:r>
            <a:r>
              <a:rPr lang="hr-HR" sz="2800" i="1" dirty="0" smtClean="0">
                <a:latin typeface="Palatino Linotype" panose="02040502050505030304" pitchFamily="18" charset="0"/>
              </a:rPr>
              <a:t>.</a:t>
            </a:r>
            <a:r>
              <a:rPr lang="hr-HR" sz="2800" dirty="0" smtClean="0">
                <a:latin typeface="Palatino Linotype" panose="02040502050505030304" pitchFamily="18" charset="0"/>
              </a:rPr>
              <a:t> XVI, 17-19</a:t>
            </a:r>
          </a:p>
          <a:p>
            <a:r>
              <a:rPr lang="hr-HR" sz="3200" dirty="0" smtClean="0">
                <a:latin typeface="Palatino Linotype" panose="02040502050505030304" pitchFamily="18" charset="0"/>
              </a:rPr>
              <a:t>Počinio samoubojstvo (na gozbi) zbog bliskosti sa članovima </a:t>
            </a:r>
            <a:r>
              <a:rPr lang="hr-HR" sz="3200" dirty="0" err="1" smtClean="0">
                <a:latin typeface="Palatino Linotype" panose="02040502050505030304" pitchFamily="18" charset="0"/>
              </a:rPr>
              <a:t>Pizonove</a:t>
            </a:r>
            <a:r>
              <a:rPr lang="hr-HR" sz="3200" dirty="0" smtClean="0">
                <a:latin typeface="Palatino Linotype" panose="02040502050505030304" pitchFamily="18" charset="0"/>
              </a:rPr>
              <a:t> urote (posljedica </a:t>
            </a:r>
            <a:r>
              <a:rPr lang="hr-HR" sz="3200" dirty="0" err="1" smtClean="0">
                <a:latin typeface="Palatino Linotype" panose="02040502050505030304" pitchFamily="18" charset="0"/>
              </a:rPr>
              <a:t>Tigelinove</a:t>
            </a:r>
            <a:r>
              <a:rPr lang="hr-HR" sz="3200" dirty="0" smtClean="0">
                <a:latin typeface="Palatino Linotype" panose="02040502050505030304" pitchFamily="18" charset="0"/>
              </a:rPr>
              <a:t> zavisti)</a:t>
            </a:r>
          </a:p>
          <a:p>
            <a:r>
              <a:rPr lang="hr-HR" sz="3200" dirty="0" smtClean="0">
                <a:latin typeface="Palatino Linotype" panose="02040502050505030304" pitchFamily="18" charset="0"/>
              </a:rPr>
              <a:t>Pripisuju mu se i neke pjesme (</a:t>
            </a:r>
            <a:r>
              <a:rPr lang="hr-HR" sz="3200" dirty="0" err="1" smtClean="0">
                <a:latin typeface="Palatino Linotype" panose="02040502050505030304" pitchFamily="18" charset="0"/>
              </a:rPr>
              <a:t>neoterički</a:t>
            </a:r>
            <a:r>
              <a:rPr lang="hr-HR" sz="3200" dirty="0" smtClean="0">
                <a:latin typeface="Palatino Linotype" panose="02040502050505030304" pitchFamily="18" charset="0"/>
              </a:rPr>
              <a:t>)</a:t>
            </a:r>
            <a:endParaRPr lang="hr-HR" sz="3200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757" y="0"/>
            <a:ext cx="3358244" cy="4997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67030" y="0"/>
            <a:ext cx="4366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https://en.wikipedia.org/wiki/Quo_Vadis_(1951_film)</a:t>
            </a:r>
          </a:p>
        </p:txBody>
      </p:sp>
    </p:spTree>
    <p:extLst>
      <p:ext uri="{BB962C8B-B14F-4D97-AF65-F5344CB8AC3E}">
        <p14:creationId xmlns:p14="http://schemas.microsoft.com/office/powerpoint/2010/main" val="1201744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041" y="0"/>
            <a:ext cx="9905998" cy="1306286"/>
          </a:xfrm>
        </p:spPr>
        <p:txBody>
          <a:bodyPr>
            <a:normAutofit/>
          </a:bodyPr>
          <a:lstStyle/>
          <a:p>
            <a:r>
              <a:rPr lang="hr-HR" sz="4000" i="1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Saturae</a:t>
            </a:r>
            <a:r>
              <a:rPr lang="hr-HR" sz="4000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sive </a:t>
            </a:r>
            <a:r>
              <a:rPr lang="hr-HR" sz="4000" i="1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Satiricon</a:t>
            </a:r>
            <a:endParaRPr lang="hr-HR" sz="4000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548" y="1070720"/>
            <a:ext cx="11781452" cy="5787279"/>
          </a:xfrm>
        </p:spPr>
        <p:txBody>
          <a:bodyPr>
            <a:noAutofit/>
          </a:bodyPr>
          <a:lstStyle/>
          <a:p>
            <a:r>
              <a:rPr lang="hr-HR" sz="2800" dirty="0" smtClean="0">
                <a:latin typeface="Palatino Linotype" panose="02040502050505030304" pitchFamily="18" charset="0"/>
              </a:rPr>
              <a:t>Djelomično sačuvan roman, u 1. licu</a:t>
            </a:r>
          </a:p>
          <a:p>
            <a:pPr lvl="1"/>
            <a:r>
              <a:rPr lang="hr-HR" sz="2400" dirty="0" smtClean="0">
                <a:latin typeface="Palatino Linotype" panose="02040502050505030304" pitchFamily="18" charset="0"/>
              </a:rPr>
              <a:t>Dijelovi većinom iz 14., 15. i 16. knjige</a:t>
            </a:r>
          </a:p>
          <a:p>
            <a:pPr lvl="1"/>
            <a:r>
              <a:rPr lang="hr-HR" sz="2400" i="1" dirty="0" err="1" smtClean="0">
                <a:latin typeface="Palatino Linotype" panose="02040502050505030304" pitchFamily="18" charset="0"/>
              </a:rPr>
              <a:t>Cena</a:t>
            </a: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Trimalchionis</a:t>
            </a: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  <a:r>
              <a:rPr lang="hr-HR" sz="2400" dirty="0" smtClean="0">
                <a:latin typeface="Palatino Linotype" panose="02040502050505030304" pitchFamily="18" charset="0"/>
              </a:rPr>
              <a:t>– 27. -79. poglavlje</a:t>
            </a:r>
          </a:p>
          <a:p>
            <a:pPr lvl="2"/>
            <a:r>
              <a:rPr lang="hr-HR" sz="2000" dirty="0" smtClean="0">
                <a:latin typeface="Palatino Linotype" panose="02040502050505030304" pitchFamily="18" charset="0"/>
              </a:rPr>
              <a:t>1653. pronašao je u trogirskom rukopisu Marin </a:t>
            </a:r>
            <a:r>
              <a:rPr lang="hr-HR" sz="2000" dirty="0" err="1" smtClean="0">
                <a:latin typeface="Palatino Linotype" panose="02040502050505030304" pitchFamily="18" charset="0"/>
              </a:rPr>
              <a:t>Statilić</a:t>
            </a:r>
            <a:r>
              <a:rPr lang="hr-HR" sz="2000" dirty="0" smtClean="0">
                <a:latin typeface="Palatino Linotype" panose="02040502050505030304" pitchFamily="18" charset="0"/>
              </a:rPr>
              <a:t>, objavio je Ivan Lučić-</a:t>
            </a:r>
            <a:r>
              <a:rPr lang="hr-HR" sz="2000" dirty="0" err="1" smtClean="0">
                <a:latin typeface="Palatino Linotype" panose="02040502050505030304" pitchFamily="18" charset="0"/>
              </a:rPr>
              <a:t>Lucius</a:t>
            </a:r>
            <a:r>
              <a:rPr lang="hr-HR" sz="2000" dirty="0" smtClean="0">
                <a:latin typeface="Palatino Linotype" panose="02040502050505030304" pitchFamily="18" charset="0"/>
              </a:rPr>
              <a:t> u </a:t>
            </a:r>
            <a:r>
              <a:rPr lang="hr-HR" sz="2000" dirty="0" smtClean="0">
                <a:latin typeface="Palatino Linotype" panose="02040502050505030304" pitchFamily="18" charset="0"/>
              </a:rPr>
              <a:t>Padovi </a:t>
            </a:r>
            <a:r>
              <a:rPr lang="hr-HR" sz="2000" dirty="0" smtClean="0">
                <a:latin typeface="Palatino Linotype" panose="02040502050505030304" pitchFamily="18" charset="0"/>
              </a:rPr>
              <a:t>1664., čuva se u Parizu (</a:t>
            </a:r>
            <a:r>
              <a:rPr lang="hr-HR" sz="2000" i="1" dirty="0" err="1" smtClean="0">
                <a:latin typeface="Palatino Linotype" panose="02040502050505030304" pitchFamily="18" charset="0"/>
              </a:rPr>
              <a:t>codex</a:t>
            </a:r>
            <a:r>
              <a:rPr lang="hr-HR" sz="2000" i="1" dirty="0" smtClean="0">
                <a:latin typeface="Palatino Linotype" panose="02040502050505030304" pitchFamily="18" charset="0"/>
              </a:rPr>
              <a:t> </a:t>
            </a:r>
            <a:r>
              <a:rPr lang="hr-HR" sz="2000" i="1" dirty="0" err="1" smtClean="0">
                <a:latin typeface="Palatino Linotype" panose="02040502050505030304" pitchFamily="18" charset="0"/>
              </a:rPr>
              <a:t>Traguriensis</a:t>
            </a:r>
            <a:r>
              <a:rPr lang="hr-HR" sz="2000" dirty="0" smtClean="0">
                <a:latin typeface="Palatino Linotype" panose="02040502050505030304" pitchFamily="18" charset="0"/>
              </a:rPr>
              <a:t>)</a:t>
            </a:r>
          </a:p>
          <a:p>
            <a:pPr lvl="1"/>
            <a:r>
              <a:rPr lang="hr-HR" sz="2400" dirty="0" smtClean="0">
                <a:latin typeface="Palatino Linotype" panose="02040502050505030304" pitchFamily="18" charset="0"/>
              </a:rPr>
              <a:t>Efeška udovica – 111.-113. poglavlje, jedna od tzv. </a:t>
            </a:r>
            <a:r>
              <a:rPr lang="hr-HR" sz="2400" dirty="0" err="1" smtClean="0">
                <a:latin typeface="Palatino Linotype" panose="02040502050505030304" pitchFamily="18" charset="0"/>
              </a:rPr>
              <a:t>Miletskih</a:t>
            </a:r>
            <a:r>
              <a:rPr lang="hr-HR" sz="2400" dirty="0" smtClean="0">
                <a:latin typeface="Palatino Linotype" panose="02040502050505030304" pitchFamily="18" charset="0"/>
              </a:rPr>
              <a:t> priča</a:t>
            </a:r>
            <a:endParaRPr lang="hr-HR" sz="2400" dirty="0">
              <a:latin typeface="Palatino Linotype" panose="02040502050505030304" pitchFamily="18" charset="0"/>
            </a:endParaRPr>
          </a:p>
          <a:p>
            <a:r>
              <a:rPr lang="hr-HR" sz="2800" dirty="0" smtClean="0">
                <a:latin typeface="Palatino Linotype" panose="02040502050505030304" pitchFamily="18" charset="0"/>
              </a:rPr>
              <a:t>Priča o </a:t>
            </a:r>
            <a:r>
              <a:rPr lang="hr-HR" sz="2800" dirty="0" err="1" smtClean="0">
                <a:latin typeface="Palatino Linotype" panose="02040502050505030304" pitchFamily="18" charset="0"/>
              </a:rPr>
              <a:t>Enkolpiju</a:t>
            </a:r>
            <a:r>
              <a:rPr lang="hr-HR" sz="2800" dirty="0">
                <a:latin typeface="Palatino Linotype" panose="02040502050505030304" pitchFamily="18" charset="0"/>
              </a:rPr>
              <a:t> </a:t>
            </a:r>
            <a:r>
              <a:rPr lang="hr-HR" sz="2800" dirty="0" smtClean="0">
                <a:latin typeface="Palatino Linotype" panose="02040502050505030304" pitchFamily="18" charset="0"/>
              </a:rPr>
              <a:t>kojeg srdžbom progoni bog </a:t>
            </a:r>
            <a:r>
              <a:rPr lang="hr-HR" sz="2800" dirty="0" err="1" smtClean="0">
                <a:latin typeface="Palatino Linotype" panose="02040502050505030304" pitchFamily="18" charset="0"/>
              </a:rPr>
              <a:t>Prijap</a:t>
            </a:r>
            <a:r>
              <a:rPr lang="hr-HR" sz="2800" dirty="0" smtClean="0">
                <a:latin typeface="Palatino Linotype" panose="02040502050505030304" pitchFamily="18" charset="0"/>
              </a:rPr>
              <a:t> pa on s dečkom </a:t>
            </a:r>
            <a:r>
              <a:rPr lang="hr-HR" sz="2800" dirty="0" err="1" smtClean="0">
                <a:latin typeface="Palatino Linotype" panose="02040502050505030304" pitchFamily="18" charset="0"/>
              </a:rPr>
              <a:t>Gitonom</a:t>
            </a:r>
            <a:r>
              <a:rPr lang="hr-HR" sz="2800" dirty="0" smtClean="0">
                <a:latin typeface="Palatino Linotype" panose="02040502050505030304" pitchFamily="18" charset="0"/>
              </a:rPr>
              <a:t> i suparnikom </a:t>
            </a:r>
            <a:r>
              <a:rPr lang="hr-HR" sz="2800" dirty="0" err="1" smtClean="0">
                <a:latin typeface="Palatino Linotype" panose="02040502050505030304" pitchFamily="18" charset="0"/>
              </a:rPr>
              <a:t>Askiltom</a:t>
            </a:r>
            <a:r>
              <a:rPr lang="hr-HR" sz="2800" dirty="0" smtClean="0">
                <a:latin typeface="Palatino Linotype" panose="02040502050505030304" pitchFamily="18" charset="0"/>
              </a:rPr>
              <a:t> luta po južnoj Italiji i doživljava zgode i nezgode</a:t>
            </a:r>
          </a:p>
          <a:p>
            <a:r>
              <a:rPr lang="hr-HR" sz="2800" dirty="0" smtClean="0">
                <a:latin typeface="Palatino Linotype" panose="02040502050505030304" pitchFamily="18" charset="0"/>
              </a:rPr>
              <a:t>Mješavina proze i poezije, jedan od glavnih izvora vulgarnog latinskog </a:t>
            </a:r>
          </a:p>
          <a:p>
            <a:pPr lvl="1"/>
            <a:r>
              <a:rPr lang="hr-HR" sz="2400" dirty="0" smtClean="0">
                <a:latin typeface="Palatino Linotype" panose="02040502050505030304" pitchFamily="18" charset="0"/>
              </a:rPr>
              <a:t>Pučke uzrečice</a:t>
            </a:r>
            <a:endParaRPr lang="hr-HR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618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89309"/>
            <a:ext cx="9905998" cy="314543"/>
          </a:xfrm>
        </p:spPr>
        <p:txBody>
          <a:bodyPr>
            <a:normAutofit fontScale="90000"/>
          </a:bodyPr>
          <a:lstStyle/>
          <a:p>
            <a:endParaRPr lang="hr-HR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457" y="189310"/>
            <a:ext cx="11112759" cy="6668690"/>
          </a:xfrm>
        </p:spPr>
        <p:txBody>
          <a:bodyPr>
            <a:normAutofit fontScale="92500" lnSpcReduction="20000"/>
          </a:bodyPr>
          <a:lstStyle/>
          <a:p>
            <a:r>
              <a:rPr lang="hr-HR" sz="3200" dirty="0">
                <a:latin typeface="Palatino Linotype" panose="02040502050505030304" pitchFamily="18" charset="0"/>
              </a:rPr>
              <a:t>Parodija književnih vrsta:</a:t>
            </a:r>
          </a:p>
          <a:p>
            <a:pPr lvl="1"/>
            <a:r>
              <a:rPr lang="hr-HR" sz="2800" dirty="0">
                <a:latin typeface="Palatino Linotype" panose="02040502050505030304" pitchFamily="18" charset="0"/>
              </a:rPr>
              <a:t>epova (pogotovo </a:t>
            </a:r>
            <a:r>
              <a:rPr lang="hr-HR" sz="2800" i="1" dirty="0">
                <a:latin typeface="Palatino Linotype" panose="02040502050505030304" pitchFamily="18" charset="0"/>
              </a:rPr>
              <a:t>Odiseje</a:t>
            </a:r>
            <a:r>
              <a:rPr lang="hr-HR" sz="2800" dirty="0">
                <a:latin typeface="Palatino Linotype" panose="02040502050505030304" pitchFamily="18" charset="0"/>
              </a:rPr>
              <a:t>, ali i </a:t>
            </a:r>
            <a:r>
              <a:rPr lang="hr-HR" sz="2800" dirty="0" err="1">
                <a:latin typeface="Palatino Linotype" panose="02040502050505030304" pitchFamily="18" charset="0"/>
              </a:rPr>
              <a:t>Lukanove</a:t>
            </a:r>
            <a:r>
              <a:rPr lang="hr-HR" sz="2800" dirty="0"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latin typeface="Palatino Linotype" panose="02040502050505030304" pitchFamily="18" charset="0"/>
              </a:rPr>
              <a:t>Farsalije</a:t>
            </a:r>
            <a:r>
              <a:rPr lang="hr-HR" sz="2800" dirty="0">
                <a:latin typeface="Palatino Linotype" panose="02040502050505030304" pitchFamily="18" charset="0"/>
              </a:rPr>
              <a:t>)</a:t>
            </a:r>
          </a:p>
          <a:p>
            <a:pPr lvl="1"/>
            <a:r>
              <a:rPr lang="hr-HR" sz="2800" dirty="0">
                <a:latin typeface="Palatino Linotype" panose="02040502050505030304" pitchFamily="18" charset="0"/>
              </a:rPr>
              <a:t>grčkog (helenističkog) ljubavnog romana </a:t>
            </a:r>
          </a:p>
          <a:p>
            <a:pPr lvl="1"/>
            <a:r>
              <a:rPr lang="hr-HR" sz="2800" dirty="0">
                <a:latin typeface="Palatino Linotype" panose="02040502050505030304" pitchFamily="18" charset="0"/>
              </a:rPr>
              <a:t>mitoloških djela, </a:t>
            </a:r>
            <a:r>
              <a:rPr lang="hr-HR" sz="2800" dirty="0" smtClean="0">
                <a:latin typeface="Palatino Linotype" panose="02040502050505030304" pitchFamily="18" charset="0"/>
              </a:rPr>
              <a:t>putopisa, biografskog romana, retoričkih i filozofskih škola…</a:t>
            </a:r>
            <a:endParaRPr lang="hr-HR" sz="2800" dirty="0">
              <a:latin typeface="Palatino Linotype" panose="02040502050505030304" pitchFamily="18" charset="0"/>
            </a:endParaRPr>
          </a:p>
          <a:p>
            <a:pPr lvl="1"/>
            <a:r>
              <a:rPr lang="hr-HR" sz="2800" dirty="0" err="1">
                <a:latin typeface="Palatino Linotype" panose="02040502050505030304" pitchFamily="18" charset="0"/>
              </a:rPr>
              <a:t>menipske</a:t>
            </a:r>
            <a:r>
              <a:rPr lang="hr-HR" sz="2800" dirty="0">
                <a:latin typeface="Palatino Linotype" panose="02040502050505030304" pitchFamily="18" charset="0"/>
              </a:rPr>
              <a:t> </a:t>
            </a:r>
            <a:r>
              <a:rPr lang="hr-HR" sz="2800" dirty="0" smtClean="0">
                <a:latin typeface="Palatino Linotype" panose="02040502050505030304" pitchFamily="18" charset="0"/>
              </a:rPr>
              <a:t>satire (</a:t>
            </a:r>
            <a:r>
              <a:rPr lang="hr-HR" sz="2800" dirty="0" err="1" smtClean="0">
                <a:latin typeface="Palatino Linotype" panose="02040502050505030304" pitchFamily="18" charset="0"/>
              </a:rPr>
              <a:t>Varon</a:t>
            </a:r>
            <a:r>
              <a:rPr lang="hr-HR" sz="2800" dirty="0" smtClean="0">
                <a:latin typeface="Palatino Linotype" panose="02040502050505030304" pitchFamily="18" charset="0"/>
              </a:rPr>
              <a:t>, </a:t>
            </a:r>
            <a:r>
              <a:rPr lang="hr-HR" sz="2800" dirty="0" err="1" smtClean="0">
                <a:latin typeface="Palatino Linotype" panose="02040502050505030304" pitchFamily="18" charset="0"/>
              </a:rPr>
              <a:t>Seneka</a:t>
            </a:r>
            <a:r>
              <a:rPr lang="hr-HR" sz="2800" dirty="0" smtClean="0">
                <a:latin typeface="Palatino Linotype" panose="02040502050505030304" pitchFamily="18" charset="0"/>
              </a:rPr>
              <a:t>), ali i klasične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lang="hr-HR" sz="3200" kern="1200" dirty="0" smtClean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Opis </a:t>
            </a:r>
            <a:r>
              <a:rPr lang="hr-HR" sz="3200" kern="1200" dirty="0" smtClean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svih slojeva društva (karakterizacija jezikom): </a:t>
            </a:r>
          </a:p>
          <a:p>
            <a:pPr lvl="1">
              <a:spcBef>
                <a:spcPts val="1000"/>
              </a:spcBef>
            </a:pPr>
            <a:r>
              <a:rPr lang="hr-HR" sz="2800" kern="1200" dirty="0" smtClean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retor </a:t>
            </a:r>
            <a:r>
              <a:rPr lang="hr-HR" sz="2800" kern="1200" dirty="0" err="1" smtClean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Agamemnon</a:t>
            </a:r>
            <a:r>
              <a:rPr lang="hr-HR" sz="2800" kern="1200" dirty="0" smtClean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, pjesnik </a:t>
            </a:r>
            <a:r>
              <a:rPr lang="hr-HR" sz="2800" kern="1200" dirty="0" err="1" smtClean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Eumolp</a:t>
            </a:r>
            <a:r>
              <a:rPr lang="hr-HR" sz="2800" kern="1200" dirty="0" smtClean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, bogati oslobođenik </a:t>
            </a:r>
            <a:r>
              <a:rPr lang="hr-HR" sz="2800" kern="1200" dirty="0" err="1" smtClean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Trimalhion</a:t>
            </a:r>
            <a:r>
              <a:rPr lang="hr-HR" sz="2800" kern="1200" dirty="0" smtClean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, robovi, kuhari, prostitutke…</a:t>
            </a:r>
            <a:endParaRPr lang="hr-HR" sz="3200" dirty="0" smtClean="0">
              <a:latin typeface="Palatino Linotype" panose="02040502050505030304" pitchFamily="18" charset="0"/>
            </a:endParaRPr>
          </a:p>
          <a:p>
            <a:r>
              <a:rPr lang="hr-HR" sz="3200" dirty="0" smtClean="0">
                <a:latin typeface="Palatino Linotype" panose="02040502050505030304" pitchFamily="18" charset="0"/>
              </a:rPr>
              <a:t>Iskrivljen </a:t>
            </a:r>
            <a:r>
              <a:rPr lang="hr-HR" sz="3200" dirty="0">
                <a:latin typeface="Palatino Linotype" panose="02040502050505030304" pitchFamily="18" charset="0"/>
              </a:rPr>
              <a:t>opis Neronova </a:t>
            </a:r>
            <a:r>
              <a:rPr lang="hr-HR" sz="3200" dirty="0" smtClean="0">
                <a:latin typeface="Palatino Linotype" panose="02040502050505030304" pitchFamily="18" charset="0"/>
              </a:rPr>
              <a:t>doba i života u Napuljskom zaljevu</a:t>
            </a:r>
          </a:p>
          <a:p>
            <a:r>
              <a:rPr lang="hr-HR" sz="3200" dirty="0" smtClean="0">
                <a:latin typeface="Palatino Linotype" panose="02040502050505030304" pitchFamily="18" charset="0"/>
              </a:rPr>
              <a:t>Realizam</a:t>
            </a:r>
            <a:r>
              <a:rPr lang="hr-HR" sz="3200" baseline="0" dirty="0" smtClean="0">
                <a:latin typeface="Palatino Linotype" panose="02040502050505030304" pitchFamily="18" charset="0"/>
              </a:rPr>
              <a:t> prožet</a:t>
            </a:r>
            <a:r>
              <a:rPr lang="hr-HR" sz="3200" dirty="0" smtClean="0">
                <a:latin typeface="Palatino Linotype" panose="02040502050505030304" pitchFamily="18" charset="0"/>
              </a:rPr>
              <a:t> elegantnom ironijom</a:t>
            </a:r>
          </a:p>
          <a:p>
            <a:r>
              <a:rPr lang="hr-HR" sz="3200" dirty="0" smtClean="0">
                <a:latin typeface="Palatino Linotype" panose="02040502050505030304" pitchFamily="18" charset="0"/>
              </a:rPr>
              <a:t>Nema moralne pouke </a:t>
            </a:r>
          </a:p>
          <a:p>
            <a:pPr lvl="1"/>
            <a:r>
              <a:rPr lang="hr-HR" sz="2800" dirty="0" smtClean="0">
                <a:latin typeface="Palatino Linotype" panose="02040502050505030304" pitchFamily="18" charset="0"/>
              </a:rPr>
              <a:t>Pokretači radnje su požuda i pohlepa</a:t>
            </a:r>
          </a:p>
        </p:txBody>
      </p:sp>
    </p:spTree>
    <p:extLst>
      <p:ext uri="{BB962C8B-B14F-4D97-AF65-F5344CB8AC3E}">
        <p14:creationId xmlns:p14="http://schemas.microsoft.com/office/powerpoint/2010/main" val="1302859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217</TotalTime>
  <Words>241</Words>
  <Application>Microsoft Office PowerPoint</Application>
  <PresentationFormat>Widescreen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Palatino Linotype</vt:lpstr>
      <vt:lpstr>Times New Roman</vt:lpstr>
      <vt:lpstr>Trebuchet MS</vt:lpstr>
      <vt:lpstr>Tw Cen MT</vt:lpstr>
      <vt:lpstr>Circuit</vt:lpstr>
      <vt:lpstr>Gaius (Titus?)</vt:lpstr>
      <vt:lpstr>Gaj Petronije</vt:lpstr>
      <vt:lpstr>Saturae sive Satiricon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Gaius (Titus?)</dc:title>
  <dc:creator>Maja</dc:creator>
  <cp:lastModifiedBy>Maja</cp:lastModifiedBy>
  <cp:revision>19</cp:revision>
  <dcterms:created xsi:type="dcterms:W3CDTF">2017-03-22T09:26:03Z</dcterms:created>
  <dcterms:modified xsi:type="dcterms:W3CDTF">2017-04-04T18:23:37Z</dcterms:modified>
</cp:coreProperties>
</file>