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05A-833C-4659-A115-028F8DAA5462}" type="datetimeFigureOut">
              <a:rPr lang="sr-Latn-CS" smtClean="0"/>
              <a:pPr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1B33-5354-45E7-BB51-14A068212E3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aUcYU95kCA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Q5fGECm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39"/>
          </a:xfrm>
        </p:spPr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Glavne ideologije u suvremenim društvima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Image result for ideolog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453058" cy="424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Karl Marx </a:t>
            </a:r>
            <a:r>
              <a:rPr lang="hr-HR" sz="2400" dirty="0" smtClean="0"/>
              <a:t>– pružio obuhvatnu sintezu i uvjerljiva objašnjenja društvenih pojava i procesa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 smtClean="0">
                <a:solidFill>
                  <a:srgbClr val="00B050"/>
                </a:solidFill>
              </a:rPr>
              <a:t>Reformski soc. </a:t>
            </a:r>
            <a:r>
              <a:rPr lang="hr-HR" sz="2400" dirty="0" smtClean="0"/>
              <a:t>– kapitalizam se može popraviti, prihvaća demokratska pravila političke borbe</a:t>
            </a:r>
            <a:endParaRPr lang="hr-HR" sz="2400" dirty="0"/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Revolucionarni soc. – komunizam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hr-HR" sz="2400" dirty="0" smtClean="0"/>
              <a:t> radikalno rušenje nepravednog poretka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Utopijski soc. </a:t>
            </a:r>
            <a:r>
              <a:rPr lang="hr-HR" sz="2400" dirty="0" smtClean="0"/>
              <a:t>– radikalne promjene u ekonomiji i odnosima vlasništva, detaljno opisivanje uređenja društva, istinska ljudska priroda, odnosi u obitelji, prehrana, način odijevanja,...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Marksizam</a:t>
            </a:r>
            <a:r>
              <a:rPr lang="hr-HR" sz="2400" dirty="0" smtClean="0"/>
              <a:t> – snažna i integrativna teorija socijalizma, kombinacija prosvjetiteljskog materijalizma,</a:t>
            </a:r>
            <a:r>
              <a:rPr lang="hr-H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Hegelove </a:t>
            </a:r>
            <a:r>
              <a:rPr lang="hr-HR" sz="2400" dirty="0" smtClean="0"/>
              <a:t>filozofije, liberalne političke ekonomije i utopijskog soc.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-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proleterijat</a:t>
            </a:r>
            <a:r>
              <a:rPr lang="hr-HR" sz="2400" dirty="0" smtClean="0"/>
              <a:t> (radnička klasa) vs </a:t>
            </a:r>
            <a:r>
              <a:rPr lang="hr-HR" sz="2400" dirty="0" smtClean="0">
                <a:solidFill>
                  <a:srgbClr val="00B050"/>
                </a:solidFill>
              </a:rPr>
              <a:t>buržoazija</a:t>
            </a:r>
            <a:r>
              <a:rPr lang="hr-HR" sz="2400" dirty="0" smtClean="0"/>
              <a:t> (kapitalisti)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- kraj tog sukoba – revolucionarno rušenje kapitalizma</a:t>
            </a:r>
            <a:endParaRPr lang="hr-H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28596" y="-428652"/>
            <a:ext cx="8229600" cy="21431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Osnovne vrijednosti socijalizma: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egalitarizam</a:t>
            </a:r>
            <a:r>
              <a:rPr lang="hr-HR" dirty="0" smtClean="0"/>
              <a:t> – zagovaranje jednakosti među ljudima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 moralizam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 racionalizam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 smtClean="0"/>
              <a:t>Grafit u</a:t>
            </a:r>
          </a:p>
          <a:p>
            <a:pPr>
              <a:buNone/>
            </a:pPr>
            <a:r>
              <a:rPr lang="hr-HR" sz="2400" dirty="0" smtClean="0"/>
              <a:t> Parizu</a:t>
            </a:r>
            <a:endParaRPr lang="hr-HR" sz="2400" dirty="0"/>
          </a:p>
        </p:txBody>
      </p:sp>
      <p:pic>
        <p:nvPicPr>
          <p:cNvPr id="22530" name="Picture 2" descr="Image result for egalite fraternite beyo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544289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hr-HR" dirty="0" smtClean="0"/>
              <a:t>Nacionalizam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Ideologija, oblik ponašanja koja traži da nacionalna samosvijest i etnički ili jezični identitet dobiju svoj politički izraz</a:t>
            </a:r>
          </a:p>
          <a:p>
            <a:r>
              <a:rPr lang="hr-HR" sz="2000" dirty="0" smtClean="0"/>
              <a:t>nastaje s dolaskom demokracije, modernizacije, industrijalizacije i teorije o narodnom suverenitetu</a:t>
            </a:r>
          </a:p>
          <a:p>
            <a:r>
              <a:rPr lang="hr-HR" sz="2000" dirty="0" smtClean="0"/>
              <a:t>slabašna i često naivna teorija, ne oslanja se na filozofske i znanstvene spoznaje</a:t>
            </a:r>
          </a:p>
          <a:p>
            <a:r>
              <a:rPr lang="hr-HR" sz="2000" dirty="0" smtClean="0"/>
              <a:t>liberalni, konzervativni, socijalistički nacionalizam</a:t>
            </a:r>
          </a:p>
          <a:p>
            <a:r>
              <a:rPr lang="hr-HR" sz="2000" smtClean="0">
                <a:hlinkClick r:id="rId2"/>
              </a:rPr>
              <a:t>https://www.youtube.com/watch?v=aUcYU95kCAI</a:t>
            </a:r>
            <a:r>
              <a:rPr lang="hr-HR" sz="2000" smtClean="0"/>
              <a:t> </a:t>
            </a:r>
            <a:endParaRPr lang="hr-HR" sz="2000" dirty="0"/>
          </a:p>
        </p:txBody>
      </p:sp>
      <p:pic>
        <p:nvPicPr>
          <p:cNvPr id="24578" name="Picture 2" descr="Image result for national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3643338" cy="2297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5400" dirty="0" smtClean="0">
                <a:solidFill>
                  <a:schemeClr val="accent1">
                    <a:lumMod val="75000"/>
                  </a:schemeClr>
                </a:solidFill>
              </a:rPr>
              <a:t>Hvala </a:t>
            </a:r>
            <a:r>
              <a:rPr lang="hr-HR" sz="5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357982"/>
          </a:xfrm>
        </p:spPr>
        <p:txBody>
          <a:bodyPr>
            <a:normAutofit fontScale="77500" lnSpcReduction="20000"/>
          </a:bodyPr>
          <a:lstStyle/>
          <a:p>
            <a:r>
              <a:rPr lang="hr-HR" sz="2400" dirty="0" smtClean="0"/>
              <a:t>Suvremena društva – vrlo složena, sastoje se od mnogo različitih skupina s različitim interesima</a:t>
            </a:r>
          </a:p>
          <a:p>
            <a:endParaRPr lang="hr-HR" sz="2400" dirty="0" smtClean="0"/>
          </a:p>
          <a:p>
            <a:r>
              <a:rPr lang="hr-HR" sz="2400" dirty="0" smtClean="0"/>
              <a:t>Ideologije – 2 skupine: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</a:t>
            </a:r>
            <a:r>
              <a:rPr lang="hr-HR" sz="2400" dirty="0" smtClean="0">
                <a:solidFill>
                  <a:schemeClr val="accent1"/>
                </a:solidFill>
              </a:rPr>
              <a:t>Konzervativne</a:t>
            </a:r>
            <a:r>
              <a:rPr lang="hr-HR" sz="2400" dirty="0" smtClean="0"/>
              <a:t>                                 </a:t>
            </a:r>
            <a:r>
              <a:rPr lang="hr-HR" sz="2400" dirty="0" smtClean="0">
                <a:solidFill>
                  <a:srgbClr val="C00000"/>
                </a:solidFill>
              </a:rPr>
              <a:t>Radikalne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(desne)                                           (lijeve)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očuvanje postojećeg načina            - zalažu se za promjenu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uređenja društvenih odnosa,           uređenja društva, 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pri čemu se pozivaju na prošlost,      pozivajući se na pravednost,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običaje, tradiciju, moral,...                  jednakost i slično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 smtClean="0"/>
              <a:t>Svaka konkretna ideologija sadrži konzervativne i radikalne elemente, a također može promijeniti svoj značaj s obzirom na povijesne okolnosti i društveni kontekst u kojem djeluje</a:t>
            </a:r>
          </a:p>
          <a:p>
            <a:endParaRPr lang="hr-HR" sz="2400" dirty="0" smtClean="0"/>
          </a:p>
          <a:p>
            <a:r>
              <a:rPr lang="hr-HR" sz="2400" dirty="0" smtClean="0"/>
              <a:t>U političkom životu suvremenih društava najčešće susrećemo 4 velike ideologije</a:t>
            </a:r>
          </a:p>
          <a:p>
            <a:endParaRPr lang="hr-HR" sz="2400" dirty="0" smtClean="0"/>
          </a:p>
          <a:p>
            <a:r>
              <a:rPr lang="hr-HR" sz="2000" dirty="0" smtClean="0">
                <a:hlinkClick r:id="rId2"/>
              </a:rPr>
              <a:t>https://www.youtube.com/watch?v=JlQ5fGECmsA</a:t>
            </a:r>
            <a:r>
              <a:rPr lang="hr-HR" sz="2000" dirty="0" smtClean="0"/>
              <a:t> 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Liberalizam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Politička filozofija 18. stoljeća nastala zbog društvenih previranja tog doba</a:t>
            </a:r>
          </a:p>
          <a:p>
            <a:r>
              <a:rPr lang="hr-HR" sz="2000" dirty="0"/>
              <a:t>p</a:t>
            </a:r>
            <a:r>
              <a:rPr lang="hr-HR" sz="2000" dirty="0" smtClean="0"/>
              <a:t>rosvjetiteljstvo,  francuska i američka</a:t>
            </a:r>
          </a:p>
          <a:p>
            <a:pPr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revolucija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Ideje:  - individualna prava i slobode</a:t>
            </a:r>
          </a:p>
          <a:p>
            <a:pPr>
              <a:buNone/>
            </a:pPr>
            <a:r>
              <a:rPr lang="hr-HR" sz="2000" dirty="0" smtClean="0"/>
              <a:t>            - razdvajanje privatnog i javnog</a:t>
            </a:r>
          </a:p>
          <a:p>
            <a:pPr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- ugovor</a:t>
            </a:r>
          </a:p>
          <a:p>
            <a:pPr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- pristanak</a:t>
            </a:r>
          </a:p>
          <a:p>
            <a:pPr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- ograničena vlada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14344" name="Picture 8" descr="Image result for liber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27" y="2928934"/>
            <a:ext cx="5005373" cy="2817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429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71490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Individualizam</a:t>
            </a:r>
            <a:r>
              <a:rPr lang="hr-HR" dirty="0" smtClean="0"/>
              <a:t> – politička i moralna doktrina koja zagovara vrijednost pojedinoga ljudskog bića</a:t>
            </a:r>
          </a:p>
          <a:p>
            <a:r>
              <a:rPr lang="hr-HR" dirty="0" smtClean="0"/>
              <a:t>Sloboda (tj. slobode/freedoms) i jednaka prava pojedinaca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Slobodno gospodarstvo </a:t>
            </a:r>
            <a:r>
              <a:rPr lang="hr-HR" dirty="0" smtClean="0"/>
              <a:t>– najbolje će zadovoljavati potrebe i ostvarivati interese ljudi</a:t>
            </a:r>
          </a:p>
          <a:p>
            <a:r>
              <a:rPr lang="hr-HR" dirty="0" smtClean="0"/>
              <a:t>Jednaka prava za proizvodnjom i potrošnjom za sve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Vlada (država) </a:t>
            </a:r>
            <a:r>
              <a:rPr lang="hr-HR" dirty="0" smtClean="0"/>
              <a:t>– treba imati minimalne funkcije – održavanje vladavine zakona, unutarnjeg reda, obrana privatnog vlasništva i osobne sigurnosti</a:t>
            </a:r>
            <a:endParaRPr lang="hr-HR" dirty="0"/>
          </a:p>
        </p:txBody>
      </p:sp>
      <p:pic>
        <p:nvPicPr>
          <p:cNvPr id="17410" name="Picture 2" descr="Image result for laissez f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786322"/>
            <a:ext cx="4000528" cy="1768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20.st. –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Novi liberalizam</a:t>
            </a:r>
          </a:p>
          <a:p>
            <a:r>
              <a:rPr lang="hr-HR" sz="2400" dirty="0" smtClean="0"/>
              <a:t>Socijalni individualizam</a:t>
            </a:r>
          </a:p>
          <a:p>
            <a:r>
              <a:rPr lang="hr-HR" sz="2400" dirty="0" smtClean="0"/>
              <a:t>Dobrobit pojedinca povezana s dobrobiti čitave zajednice</a:t>
            </a:r>
          </a:p>
          <a:p>
            <a:r>
              <a:rPr lang="hr-HR" sz="2400" dirty="0" smtClean="0"/>
              <a:t>Siromaštvo, nezaposlenost, bolest – socijalni problemi</a:t>
            </a:r>
          </a:p>
          <a:p>
            <a:r>
              <a:rPr lang="hr-HR" sz="2400" dirty="0" smtClean="0"/>
              <a:t>Građani – ekonomska, kulturna, politička i socijalna sredstva kako bi vodili život ispunjen smislom, dostojan čovjeka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------</a:t>
            </a:r>
            <a:r>
              <a:rPr lang="hr-HR" sz="2400" dirty="0" smtClean="0">
                <a:sym typeface="Wingdings" pitchFamily="2" charset="2"/>
              </a:rPr>
              <a:t> </a:t>
            </a:r>
            <a:r>
              <a:rPr lang="hr-HR" sz="2400" dirty="0" smtClean="0">
                <a:solidFill>
                  <a:srgbClr val="00B050"/>
                </a:solidFill>
                <a:sym typeface="Wingdings" pitchFamily="2" charset="2"/>
              </a:rPr>
              <a:t>Sloboda</a:t>
            </a:r>
          </a:p>
          <a:p>
            <a:pPr>
              <a:buNone/>
            </a:pPr>
            <a:endParaRPr lang="hr-HR" sz="2400" dirty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endParaRPr lang="hr-HR" sz="24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endParaRPr lang="hr-HR" sz="2400" dirty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endParaRPr lang="hr-HR" sz="24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endParaRPr lang="hr-HR" sz="2400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hr-HR" sz="2400" dirty="0" smtClean="0"/>
              <a:t>Krajem 80-ih – </a:t>
            </a:r>
            <a:r>
              <a:rPr lang="hr-HR" sz="2400" dirty="0" smtClean="0">
                <a:solidFill>
                  <a:srgbClr val="7030A0"/>
                </a:solidFill>
              </a:rPr>
              <a:t>Neoliberalizam</a:t>
            </a:r>
            <a:r>
              <a:rPr lang="hr-HR" sz="2400" dirty="0" smtClean="0"/>
              <a:t> (M. Thatcher, R. Reagan)</a:t>
            </a:r>
          </a:p>
          <a:p>
            <a:r>
              <a:rPr lang="hr-HR" sz="2400" dirty="0" smtClean="0"/>
              <a:t>Ekonomska teorija/politika kojoj je cilj deregulacija tržišta, denacionalizacija (privatizacija) državnih poduzeća, smanjivanje poreza, ukidanje socijalnih povlastica i pomoći </a:t>
            </a:r>
          </a:p>
          <a:p>
            <a:r>
              <a:rPr lang="hr-HR" sz="2400" dirty="0" smtClean="0"/>
              <a:t>Zdravstvo i školstvo – padaju pod zakone tržišta</a:t>
            </a:r>
            <a:endParaRPr lang="hr-HR" sz="2400" dirty="0"/>
          </a:p>
        </p:txBody>
      </p:sp>
      <p:pic>
        <p:nvPicPr>
          <p:cNvPr id="16386" name="Picture 2" descr="Image result for neoliber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776647" cy="215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Konzervativizam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hr-HR" sz="2400" dirty="0" smtClean="0"/>
              <a:t>Reakcija na Francusku revoluciju iz 1789.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Edmund Burke </a:t>
            </a:r>
            <a:r>
              <a:rPr lang="hr-HR" sz="2400" dirty="0" smtClean="0"/>
              <a:t>piše o dvije nove ideje koje je donijela Franc. revolucija: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ideja o jednakosti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ideja o usavršivosti ljudi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Kultiviranje ljudskog razuma, reforme političkih i društvenih institucija</a:t>
            </a:r>
          </a:p>
          <a:p>
            <a:r>
              <a:rPr lang="hr-HR" sz="2400" dirty="0" smtClean="0"/>
              <a:t>Burke i ostali konzervativci protive se takvim stajalištima</a:t>
            </a:r>
          </a:p>
          <a:p>
            <a:endParaRPr lang="hr-HR" dirty="0"/>
          </a:p>
        </p:txBody>
      </p:sp>
      <p:pic>
        <p:nvPicPr>
          <p:cNvPr id="18434" name="Picture 2" descr="Image result for edmund bur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15233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714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Tradicionalistički konz. 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važnost običaja, konvencija i tradicije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država – proizvod zajednice, ima spiritualne i    organske značajke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vodstvo, autoritet, hijerarhija – prirodne pojave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pokoravanje 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slobode i prava – ukorijenjeni u normama zajednice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 smtClean="0">
                <a:solidFill>
                  <a:srgbClr val="00B050"/>
                </a:solidFill>
              </a:rPr>
              <a:t>Romantički konz.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nostalgija za idealiziranom, pastoralnom, seoskom prošlosti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utopijske vizije obnovljenih društava, liberalna ekonomija je smatrana pogrešnom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antiindustrijalizam, osuđuju otuđenje, dehumanizaciju i komercijalizaciju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jednostavan način života, vjera i zajednički osjećaji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Neokonzervativizam – Nova desnica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- javlja se krajem 20.st.</a:t>
            </a:r>
          </a:p>
          <a:p>
            <a:pPr>
              <a:buNone/>
            </a:pPr>
            <a:r>
              <a:rPr lang="hr-HR" sz="2400" dirty="0" smtClean="0"/>
              <a:t>   - </a:t>
            </a:r>
            <a:r>
              <a:rPr lang="hr-HR" sz="2400" dirty="0" smtClean="0">
                <a:solidFill>
                  <a:srgbClr val="00B050"/>
                </a:solidFill>
              </a:rPr>
              <a:t>ekonomski</a:t>
            </a:r>
            <a:r>
              <a:rPr lang="hr-HR" sz="2400" dirty="0" smtClean="0"/>
              <a:t> – neoliberalizam, slobodno tržište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- </a:t>
            </a:r>
            <a:r>
              <a:rPr lang="hr-HR" sz="2400" dirty="0" smtClean="0">
                <a:solidFill>
                  <a:srgbClr val="00B0F0"/>
                </a:solidFill>
              </a:rPr>
              <a:t>društveno</a:t>
            </a:r>
            <a:r>
              <a:rPr lang="hr-HR" sz="2400" dirty="0" smtClean="0"/>
              <a:t> – gorljivi nacionalizam, domoljublje, nacionalna kultura, čistoća rase, prirodna nejednakost, obiteljska stega, patrijarhalni autoritet, kršćanska vjerska poduka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dirty="0" smtClean="0"/>
              <a:t>Ronald i Nancy</a:t>
            </a:r>
          </a:p>
          <a:p>
            <a:pPr>
              <a:buNone/>
            </a:pPr>
            <a:r>
              <a:rPr lang="hr-HR" sz="2000" dirty="0" smtClean="0"/>
              <a:t>Reagan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19458" name="Picture 2" descr="Image result for new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517787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Socijalizam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Društveni pokret nastao nakon Francuske revolucije</a:t>
            </a:r>
          </a:p>
          <a:p>
            <a:r>
              <a:rPr lang="hr-HR" sz="2400" dirty="0" smtClean="0"/>
              <a:t>Ind. revolucija snažan katalizator – olakšala razvoj kapitalizma i nastanak </a:t>
            </a:r>
            <a:r>
              <a:rPr lang="hr-HR" sz="2400" dirty="0" smtClean="0">
                <a:solidFill>
                  <a:srgbClr val="FF0000"/>
                </a:solidFill>
              </a:rPr>
              <a:t>radničke klase </a:t>
            </a:r>
            <a:r>
              <a:rPr lang="hr-HR" sz="2400" dirty="0" smtClean="0"/>
              <a:t>- društv. skupine koja je postala žarište i glavni protagonist socijalističkog pokreta</a:t>
            </a:r>
          </a:p>
          <a:p>
            <a:r>
              <a:rPr lang="hr-HR" sz="2400" dirty="0" smtClean="0"/>
              <a:t>najprimjerenija ideologija za ostvarenje interesa radničke klase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pPr>
              <a:buNone/>
            </a:pPr>
            <a:r>
              <a:rPr lang="hr-HR" sz="2000" dirty="0" smtClean="0"/>
              <a:t>Nije Djed Mraz</a:t>
            </a:r>
          </a:p>
          <a:p>
            <a:pPr>
              <a:buNone/>
            </a:pPr>
            <a:r>
              <a:rPr lang="hr-HR" sz="2000" dirty="0" smtClean="0"/>
              <a:t>nego... </a:t>
            </a:r>
            <a:r>
              <a:rPr lang="hr-HR" sz="2000" dirty="0" smtClean="0">
                <a:sym typeface="Wingdings" pitchFamily="2" charset="2"/>
              </a:rPr>
              <a:t></a:t>
            </a:r>
            <a:endParaRPr lang="hr-HR" sz="2000" dirty="0"/>
          </a:p>
        </p:txBody>
      </p:sp>
      <p:sp>
        <p:nvSpPr>
          <p:cNvPr id="21508" name="AutoShape 4" descr="Image result for karl mar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10" name="AutoShape 6" descr="Image result for karl mar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12" name="AutoShape 8" descr="Image result for karl mar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514" name="Picture 10" descr="Image result for karl mar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052886" cy="284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738</Words>
  <Application>Microsoft Office PowerPoint</Application>
  <PresentationFormat>Prikaz na zaslonu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Glavne ideologije u suvremenim društvima</vt:lpstr>
      <vt:lpstr>PowerPoint prezentacija</vt:lpstr>
      <vt:lpstr>Liberalizam</vt:lpstr>
      <vt:lpstr>PowerPoint prezentacija</vt:lpstr>
      <vt:lpstr>PowerPoint prezentacija</vt:lpstr>
      <vt:lpstr>Konzervativizam</vt:lpstr>
      <vt:lpstr>PowerPoint prezentacija</vt:lpstr>
      <vt:lpstr>PowerPoint prezentacija</vt:lpstr>
      <vt:lpstr>Socijalizam</vt:lpstr>
      <vt:lpstr>PowerPoint prezentacija</vt:lpstr>
      <vt:lpstr>PowerPoint prezentacija</vt:lpstr>
      <vt:lpstr>Nacionalizam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Naked Meic</dc:creator>
  <cp:lastModifiedBy>Katarina Dadić</cp:lastModifiedBy>
  <cp:revision>14</cp:revision>
  <dcterms:created xsi:type="dcterms:W3CDTF">2019-12-06T00:20:49Z</dcterms:created>
  <dcterms:modified xsi:type="dcterms:W3CDTF">2020-10-29T06:59:19Z</dcterms:modified>
</cp:coreProperties>
</file>